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utura Display" charset="1" panose="020B0504050904050C04"/>
      <p:regular r:id="rId14"/>
    </p:embeddedFont>
    <p:embeddedFont>
      <p:font typeface="Lexend Deca" charset="1" panose="00000000000000000000"/>
      <p:regular r:id="rId15"/>
    </p:embeddedFont>
    <p:embeddedFont>
      <p:font typeface="Gliker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Ayush-mishra-0-0/ai-ml-Project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geeksforgeeks.org/skycam-images-based-cloud-coverage-prediction-via-computer-vision-machine-learning/" TargetMode="External" Type="http://schemas.openxmlformats.org/officeDocument/2006/relationships/hyperlink"/><Relationship Id="rId3" Target="https://www.geeksforgeeks.org/clip-contrastive-language-image-pretraining/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079674" y="3850826"/>
            <a:ext cx="14210282" cy="3052735"/>
            <a:chOff x="0" y="0"/>
            <a:chExt cx="3200052" cy="6874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0052" cy="687454"/>
            </a:xfrm>
            <a:custGeom>
              <a:avLst/>
              <a:gdLst/>
              <a:ahLst/>
              <a:cxnLst/>
              <a:rect r="r" b="b" t="t" l="l"/>
              <a:pathLst>
                <a:path h="687454" w="3200052">
                  <a:moveTo>
                    <a:pt x="27785" y="0"/>
                  </a:moveTo>
                  <a:lnTo>
                    <a:pt x="3172266" y="0"/>
                  </a:lnTo>
                  <a:cubicBezTo>
                    <a:pt x="3179636" y="0"/>
                    <a:pt x="3186703" y="2927"/>
                    <a:pt x="3191914" y="8138"/>
                  </a:cubicBezTo>
                  <a:cubicBezTo>
                    <a:pt x="3197124" y="13349"/>
                    <a:pt x="3200052" y="20416"/>
                    <a:pt x="3200052" y="27785"/>
                  </a:cubicBezTo>
                  <a:lnTo>
                    <a:pt x="3200052" y="659668"/>
                  </a:lnTo>
                  <a:cubicBezTo>
                    <a:pt x="3200052" y="667037"/>
                    <a:pt x="3197124" y="674105"/>
                    <a:pt x="3191914" y="679316"/>
                  </a:cubicBezTo>
                  <a:cubicBezTo>
                    <a:pt x="3186703" y="684526"/>
                    <a:pt x="3179636" y="687454"/>
                    <a:pt x="3172266" y="687454"/>
                  </a:cubicBezTo>
                  <a:lnTo>
                    <a:pt x="27785" y="687454"/>
                  </a:lnTo>
                  <a:cubicBezTo>
                    <a:pt x="12440" y="687454"/>
                    <a:pt x="0" y="675014"/>
                    <a:pt x="0" y="659668"/>
                  </a:cubicBezTo>
                  <a:lnTo>
                    <a:pt x="0" y="27785"/>
                  </a:lnTo>
                  <a:cubicBezTo>
                    <a:pt x="0" y="20416"/>
                    <a:pt x="2927" y="13349"/>
                    <a:pt x="8138" y="8138"/>
                  </a:cubicBezTo>
                  <a:cubicBezTo>
                    <a:pt x="13349" y="2927"/>
                    <a:pt x="20416" y="0"/>
                    <a:pt x="27785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00052" cy="725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01160" y="4059774"/>
            <a:ext cx="12085681" cy="249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8"/>
              </a:lnSpc>
            </a:pPr>
            <a:r>
              <a:rPr lang="en-US" sz="712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TEMPERATURE DETECTION FROM CLOUD 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16129" y="9725324"/>
            <a:ext cx="4255743" cy="32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1865" u="sng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  <a:hlinkClick r:id="rId3" tooltip="https://github.com/Ayush-mishra-0-0/ai-ml-Project/"/>
              </a:rPr>
              <a:t>GITHUB REPOSITORY LINK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9674" y="1686567"/>
            <a:ext cx="14128652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Gliker"/>
                <a:ea typeface="Gliker"/>
                <a:cs typeface="Gliker"/>
                <a:sym typeface="Gliker"/>
              </a:rPr>
              <a:t>AI/ML LAB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04442" y="8627587"/>
            <a:ext cx="4164146" cy="156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9"/>
              </a:lnSpc>
            </a:pPr>
            <a:r>
              <a:rPr lang="en-US" sz="2278" u="sng">
                <a:solidFill>
                  <a:srgbClr val="000000"/>
                </a:solidFill>
                <a:latin typeface="Gliker"/>
                <a:ea typeface="Gliker"/>
                <a:cs typeface="Gliker"/>
                <a:sym typeface="Gliker"/>
              </a:rPr>
              <a:t>CLOUD COVER</a:t>
            </a:r>
            <a:r>
              <a:rPr lang="en-US" sz="2278">
                <a:solidFill>
                  <a:srgbClr val="000000"/>
                </a:solidFill>
                <a:latin typeface="Gliker"/>
                <a:ea typeface="Gliker"/>
                <a:cs typeface="Gliker"/>
                <a:sym typeface="Gliker"/>
              </a:rPr>
              <a:t>: </a:t>
            </a:r>
          </a:p>
          <a:p>
            <a:pPr algn="ctr">
              <a:lnSpc>
                <a:spcPts val="3189"/>
              </a:lnSpc>
            </a:pPr>
            <a:r>
              <a:rPr lang="en-US" sz="2278">
                <a:solidFill>
                  <a:srgbClr val="000000"/>
                </a:solidFill>
                <a:latin typeface="Gliker"/>
                <a:ea typeface="Gliker"/>
                <a:cs typeface="Gliker"/>
                <a:sym typeface="Gliker"/>
              </a:rPr>
              <a:t>Ayush Kumar Mishra,</a:t>
            </a:r>
          </a:p>
          <a:p>
            <a:pPr algn="ctr">
              <a:lnSpc>
                <a:spcPts val="3189"/>
              </a:lnSpc>
            </a:pPr>
            <a:r>
              <a:rPr lang="en-US" sz="2278">
                <a:solidFill>
                  <a:srgbClr val="000000"/>
                </a:solidFill>
                <a:latin typeface="Gliker"/>
                <a:ea typeface="Gliker"/>
                <a:cs typeface="Gliker"/>
                <a:sym typeface="Gliker"/>
              </a:rPr>
              <a:t> Akshat Kumar,</a:t>
            </a:r>
          </a:p>
          <a:p>
            <a:pPr algn="ctr">
              <a:lnSpc>
                <a:spcPts val="3189"/>
              </a:lnSpc>
            </a:pPr>
            <a:r>
              <a:rPr lang="en-US" sz="2278">
                <a:solidFill>
                  <a:srgbClr val="000000"/>
                </a:solidFill>
                <a:latin typeface="Gliker"/>
                <a:ea typeface="Gliker"/>
                <a:cs typeface="Gliker"/>
                <a:sym typeface="Gliker"/>
              </a:rPr>
              <a:t> Aditya Prakash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7166986"/>
            <a:chOff x="0" y="0"/>
            <a:chExt cx="4356256" cy="1613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613953"/>
            </a:xfrm>
            <a:custGeom>
              <a:avLst/>
              <a:gdLst/>
              <a:ahLst/>
              <a:cxnLst/>
              <a:rect r="r" b="b" t="t" l="l"/>
              <a:pathLst>
                <a:path h="1613953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613953"/>
                  </a:lnTo>
                  <a:lnTo>
                    <a:pt x="0" y="1613953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652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101078" y="1247775"/>
            <a:ext cx="9112456" cy="246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984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67077" y="3958603"/>
            <a:ext cx="13780458" cy="231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Cloud coverage prediction serves as a crucial intermediate step in our</a:t>
            </a:r>
            <a:r>
              <a:rPr lang="en-US" sz="2648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</a:p>
          <a:p>
            <a:pPr algn="ctr">
              <a:lnSpc>
                <a:spcPts val="3708"/>
              </a:lnSpc>
            </a:pPr>
            <a:r>
              <a:rPr lang="en-US" sz="2648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temperature prediction system. This phase focuses on developing accurate cloud coverage estimation using ground-based sky cameras and deep learning techniques.</a:t>
            </a:r>
          </a:p>
          <a:p>
            <a:pPr algn="ctr">
              <a:lnSpc>
                <a:spcPts val="370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87286" y="6794283"/>
            <a:ext cx="12211159" cy="329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2"/>
              </a:lnSpc>
              <a:spcBef>
                <a:spcPct val="0"/>
              </a:spcBef>
            </a:pPr>
            <a:r>
              <a:rPr lang="en-US" sz="266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Chall</a:t>
            </a:r>
            <a:r>
              <a:rPr lang="en-US" sz="266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enges Addressed:</a:t>
            </a:r>
          </a:p>
          <a:p>
            <a:pPr algn="just" marL="575547" indent="-287774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Variability in cloud patterns.</a:t>
            </a:r>
          </a:p>
          <a:p>
            <a:pPr algn="just" marL="575547" indent="-287774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Need for automated, accurate cloud coverage detection from images.</a:t>
            </a:r>
          </a:p>
          <a:p>
            <a:pPr algn="just">
              <a:lnSpc>
                <a:spcPts val="3732"/>
              </a:lnSpc>
              <a:spcBef>
                <a:spcPct val="0"/>
              </a:spcBef>
            </a:pPr>
          </a:p>
          <a:p>
            <a:pPr algn="just">
              <a:lnSpc>
                <a:spcPts val="3732"/>
              </a:lnSpc>
              <a:spcBef>
                <a:spcPct val="0"/>
              </a:spcBef>
            </a:pPr>
            <a:r>
              <a:rPr lang="en-US" sz="266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Goal: </a:t>
            </a:r>
          </a:p>
          <a:p>
            <a:pPr algn="just" marL="575547" indent="-287774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Develop a scalable and accurate system for temperature prediction.</a:t>
            </a:r>
          </a:p>
          <a:p>
            <a:pPr algn="just">
              <a:lnSpc>
                <a:spcPts val="3732"/>
              </a:lnSpc>
              <a:spcBef>
                <a:spcPct val="0"/>
              </a:spcBef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5947" y="1875209"/>
            <a:ext cx="5093535" cy="5096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7709871" y="5522670"/>
            <a:ext cx="9455083" cy="3304329"/>
          </a:xfrm>
          <a:custGeom>
            <a:avLst/>
            <a:gdLst/>
            <a:ahLst/>
            <a:cxnLst/>
            <a:rect r="r" b="b" t="t" l="l"/>
            <a:pathLst>
              <a:path h="3304329" w="9455083">
                <a:moveTo>
                  <a:pt x="0" y="0"/>
                </a:moveTo>
                <a:lnTo>
                  <a:pt x="9455083" y="0"/>
                </a:lnTo>
                <a:lnTo>
                  <a:pt x="9455083" y="3304329"/>
                </a:lnTo>
                <a:lnTo>
                  <a:pt x="0" y="33043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32126" y="4023422"/>
            <a:ext cx="12800893" cy="1120078"/>
          </a:xfrm>
          <a:custGeom>
            <a:avLst/>
            <a:gdLst/>
            <a:ahLst/>
            <a:cxnLst/>
            <a:rect r="r" b="b" t="t" l="l"/>
            <a:pathLst>
              <a:path h="1120078" w="12800893">
                <a:moveTo>
                  <a:pt x="0" y="0"/>
                </a:moveTo>
                <a:lnTo>
                  <a:pt x="12800893" y="0"/>
                </a:lnTo>
                <a:lnTo>
                  <a:pt x="12800893" y="1120078"/>
                </a:lnTo>
                <a:lnTo>
                  <a:pt x="0" y="1120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80823" y="185159"/>
            <a:ext cx="10726354" cy="110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1"/>
              </a:lnSpc>
            </a:pPr>
            <a:r>
              <a:rPr lang="en-US" sz="785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Dataset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41807" y="1776045"/>
            <a:ext cx="10791212" cy="209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2395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This dataset is created by collecting key attributes for detecting temperature from Weather.VisualCrossing.com, which we have aligned with cloud cover percentage for integration into our model implementation.</a:t>
            </a:r>
          </a:p>
          <a:p>
            <a:pPr algn="ctr">
              <a:lnSpc>
                <a:spcPts val="33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210" y="391644"/>
            <a:ext cx="11166301" cy="9142409"/>
          </a:xfrm>
          <a:custGeom>
            <a:avLst/>
            <a:gdLst/>
            <a:ahLst/>
            <a:cxnLst/>
            <a:rect r="r" b="b" t="t" l="l"/>
            <a:pathLst>
              <a:path h="9142409" w="11166301">
                <a:moveTo>
                  <a:pt x="0" y="0"/>
                </a:moveTo>
                <a:lnTo>
                  <a:pt x="11166301" y="0"/>
                </a:lnTo>
                <a:lnTo>
                  <a:pt x="11166301" y="9142410"/>
                </a:lnTo>
                <a:lnTo>
                  <a:pt x="0" y="9142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03461" y="477369"/>
            <a:ext cx="5267868" cy="188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5"/>
              </a:lnSpc>
            </a:pPr>
            <a:r>
              <a:rPr lang="en-US" sz="6872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Model </a:t>
            </a:r>
          </a:p>
          <a:p>
            <a:pPr algn="ctr">
              <a:lnSpc>
                <a:spcPts val="7285"/>
              </a:lnSpc>
            </a:pPr>
            <a:r>
              <a:rPr lang="en-US" sz="6872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78134" y="2492603"/>
            <a:ext cx="6318522" cy="726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9"/>
              </a:lnSpc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The pipeline combines CLIP-based feature extraction with CatBoost regression for cloud cover prediction:</a:t>
            </a:r>
          </a:p>
          <a:p>
            <a:pPr algn="l" marL="408579" indent="-204289" lvl="1">
              <a:lnSpc>
                <a:spcPts val="2649"/>
              </a:lnSpc>
              <a:buAutoNum type="arabicPeriod" startAt="1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Feature Extraction:</a:t>
            </a:r>
          </a:p>
          <a:p>
            <a:pPr algn="l" marL="817157" indent="-272386" lvl="2">
              <a:lnSpc>
                <a:spcPts val="2649"/>
              </a:lnSpc>
              <a:buFont typeface="Arial"/>
              <a:buChar char="⚬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Image Encoder: Pre-trained ResNet50 (2048-dim features) with configurable layers.</a:t>
            </a:r>
          </a:p>
          <a:p>
            <a:pPr algn="l" marL="817157" indent="-272386" lvl="2">
              <a:lnSpc>
                <a:spcPts val="2649"/>
              </a:lnSpc>
              <a:buFont typeface="Arial"/>
              <a:buChar char="⚬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 Encoder: Pre-trained DistilBERT (768-dim features).</a:t>
            </a:r>
          </a:p>
          <a:p>
            <a:pPr algn="l" marL="817157" indent="-272386" lvl="2">
              <a:lnSpc>
                <a:spcPts val="2649"/>
              </a:lnSpc>
              <a:buFont typeface="Arial"/>
              <a:buChar char="⚬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Projection Heads: Align image and text features into a 256-dim shared space using linear layers, GELU, and residual connections.</a:t>
            </a:r>
          </a:p>
          <a:p>
            <a:pPr algn="l" marL="817157" indent="-272386" lvl="2">
              <a:lnSpc>
                <a:spcPts val="2649"/>
              </a:lnSpc>
              <a:buFont typeface="Arial"/>
              <a:buChar char="⚬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Loss Function: Temperature-scaled contrastive learning.</a:t>
            </a:r>
          </a:p>
          <a:p>
            <a:pPr algn="l" marL="408579" indent="-204289" lvl="1">
              <a:lnSpc>
                <a:spcPts val="2649"/>
              </a:lnSpc>
              <a:buAutoNum type="arabicPeriod" startAt="1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Prediction:</a:t>
            </a:r>
          </a:p>
          <a:p>
            <a:pPr algn="l" marL="817157" indent="-272386" lvl="2">
              <a:lnSpc>
                <a:spcPts val="2649"/>
              </a:lnSpc>
              <a:buFont typeface="Arial"/>
              <a:buChar char="⚬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CatBoost Regressor: Trained on extracted features with 700 iterations, learning rate 0.1, and max depth 8 (RMSE optimized).</a:t>
            </a:r>
          </a:p>
          <a:p>
            <a:pPr algn="l" marL="408579" indent="-204289" lvl="1">
              <a:lnSpc>
                <a:spcPts val="2649"/>
              </a:lnSpc>
              <a:buAutoNum type="arabicPeriod" startAt="1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Optimizations:</a:t>
            </a:r>
          </a:p>
          <a:p>
            <a:pPr algn="l" marL="817157" indent="-272386" lvl="2">
              <a:lnSpc>
                <a:spcPts val="2649"/>
              </a:lnSpc>
              <a:buFont typeface="Arial"/>
              <a:buChar char="⚬"/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Memory-efficient training, gradient checkpointing, and mixed precision support.</a:t>
            </a:r>
          </a:p>
          <a:p>
            <a:pPr algn="l">
              <a:lnSpc>
                <a:spcPts val="2649"/>
              </a:lnSpc>
            </a:pPr>
            <a:r>
              <a:rPr lang="en-US" sz="189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This modular pipeline efficiently predicts cloud cover using transfer learning and optimized regression.</a:t>
            </a:r>
          </a:p>
          <a:p>
            <a:pPr algn="l">
              <a:lnSpc>
                <a:spcPts val="26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148" y="2465327"/>
            <a:ext cx="7601386" cy="5644962"/>
          </a:xfrm>
          <a:custGeom>
            <a:avLst/>
            <a:gdLst/>
            <a:ahLst/>
            <a:cxnLst/>
            <a:rect r="r" b="b" t="t" l="l"/>
            <a:pathLst>
              <a:path h="5644962" w="7601386">
                <a:moveTo>
                  <a:pt x="0" y="0"/>
                </a:moveTo>
                <a:lnTo>
                  <a:pt x="7601386" y="0"/>
                </a:lnTo>
                <a:lnTo>
                  <a:pt x="760138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102" t="0" r="-1646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465327"/>
            <a:ext cx="8393995" cy="5644962"/>
          </a:xfrm>
          <a:custGeom>
            <a:avLst/>
            <a:gdLst/>
            <a:ahLst/>
            <a:cxnLst/>
            <a:rect r="r" b="b" t="t" l="l"/>
            <a:pathLst>
              <a:path h="5644962" w="8393995">
                <a:moveTo>
                  <a:pt x="0" y="0"/>
                </a:moveTo>
                <a:lnTo>
                  <a:pt x="8393995" y="0"/>
                </a:lnTo>
                <a:lnTo>
                  <a:pt x="8393995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80823" y="185159"/>
            <a:ext cx="10726354" cy="110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1"/>
              </a:lnSpc>
            </a:pPr>
            <a:r>
              <a:rPr lang="en-US" sz="785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INFERENCE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57357" y="2977040"/>
            <a:ext cx="8552446" cy="2694399"/>
          </a:xfrm>
          <a:custGeom>
            <a:avLst/>
            <a:gdLst/>
            <a:ahLst/>
            <a:cxnLst/>
            <a:rect r="r" b="b" t="t" l="l"/>
            <a:pathLst>
              <a:path h="2694399" w="8552446">
                <a:moveTo>
                  <a:pt x="0" y="0"/>
                </a:moveTo>
                <a:lnTo>
                  <a:pt x="8552446" y="0"/>
                </a:lnTo>
                <a:lnTo>
                  <a:pt x="8552446" y="2694399"/>
                </a:lnTo>
                <a:lnTo>
                  <a:pt x="0" y="2694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344" y="308852"/>
            <a:ext cx="10726354" cy="110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1"/>
              </a:lnSpc>
            </a:pPr>
            <a:r>
              <a:rPr lang="en-US" sz="785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Results and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2187" y="2197398"/>
            <a:ext cx="7123439" cy="4838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2"/>
              </a:lnSpc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Performance:</a:t>
            </a:r>
          </a:p>
          <a:p>
            <a:pPr algn="just" marL="544731" indent="-272366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MAE for Max Temp Prediction: 1.33°C</a:t>
            </a:r>
          </a:p>
          <a:p>
            <a:pPr algn="just" marL="544731" indent="-272366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MAE for Min Temp Prediction: 1.69°C</a:t>
            </a:r>
          </a:p>
          <a:p>
            <a:pPr algn="just">
              <a:lnSpc>
                <a:spcPts val="3532"/>
              </a:lnSpc>
            </a:pPr>
          </a:p>
          <a:p>
            <a:pPr algn="just">
              <a:lnSpc>
                <a:spcPts val="3532"/>
              </a:lnSpc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Insights:</a:t>
            </a:r>
          </a:p>
          <a:p>
            <a:pPr algn="just" marL="544731" indent="-272366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Accurate predictions for both max and min temperatures, with slightly better performance for max temperatures.</a:t>
            </a:r>
          </a:p>
          <a:p>
            <a:pPr algn="just" marL="544731" indent="-272366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Demonstrates acceptable approach for meteorological applications if worked on.</a:t>
            </a:r>
          </a:p>
          <a:p>
            <a:pPr algn="just">
              <a:lnSpc>
                <a:spcPts val="353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535858" y="6853149"/>
            <a:ext cx="7123439" cy="2631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2"/>
              </a:lnSpc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Future Scope:</a:t>
            </a:r>
          </a:p>
          <a:p>
            <a:pPr algn="just" marL="544731" indent="-272366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Incorporate additional weather features to enhance accuracy.</a:t>
            </a:r>
          </a:p>
          <a:p>
            <a:pPr algn="just" marL="544731" indent="-272366" lvl="1">
              <a:lnSpc>
                <a:spcPts val="3532"/>
              </a:lnSpc>
              <a:buFont typeface="Arial"/>
              <a:buChar char="•"/>
            </a:pP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r>
              <a:rPr lang="en-US" sz="252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est on diverse datasets for broader applicability.</a:t>
            </a:r>
          </a:p>
          <a:p>
            <a:pPr algn="just">
              <a:lnSpc>
                <a:spcPts val="35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344" y="308852"/>
            <a:ext cx="4686016" cy="109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1"/>
              </a:lnSpc>
            </a:pPr>
            <a:r>
              <a:rPr lang="en-US" sz="785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344" y="1353305"/>
            <a:ext cx="8929656" cy="136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3"/>
              </a:lnSpc>
            </a:pPr>
            <a:r>
              <a:rPr lang="en-US" sz="2630" u="sng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  <a:hlinkClick r:id="rId2" tooltip="https://www.geeksforgeeks.org/skycam-images-based-cloud-coverage-prediction-via-computer-vision-machine-learning/"/>
              </a:rPr>
              <a:t>Cloud Coverage Prediction using Skycam Images</a:t>
            </a:r>
          </a:p>
          <a:p>
            <a:pPr algn="just">
              <a:lnSpc>
                <a:spcPts val="3683"/>
              </a:lnSpc>
            </a:pPr>
            <a:r>
              <a:rPr lang="en-US" sz="2630" u="sng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  <a:hlinkClick r:id="rId3" tooltip="https://www.geeksforgeeks.org/clip-contrastive-language-image-pretraining/"/>
              </a:rPr>
              <a:t>CLIP (Contrastive Language-Image Pretraining)</a:t>
            </a:r>
          </a:p>
          <a:p>
            <a:pPr algn="just">
              <a:lnSpc>
                <a:spcPts val="368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8037" y="4051421"/>
            <a:ext cx="7283567" cy="109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1"/>
              </a:lnSpc>
            </a:pPr>
            <a:r>
              <a:rPr lang="en-US" sz="785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Team Contributions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4344" y="5876189"/>
            <a:ext cx="14186606" cy="278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7997" indent="-28399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AYUSH KUMAR MISHRA: Model architecture and code, and training.</a:t>
            </a:r>
          </a:p>
          <a:p>
            <a:pPr algn="just">
              <a:lnSpc>
                <a:spcPts val="3683"/>
              </a:lnSpc>
            </a:pPr>
          </a:p>
          <a:p>
            <a:pPr algn="just" marL="567997" indent="-28399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AKSHAT KUMAR: Project design and code, report preparation.</a:t>
            </a:r>
          </a:p>
          <a:p>
            <a:pPr algn="just">
              <a:lnSpc>
                <a:spcPts val="3683"/>
              </a:lnSpc>
            </a:pPr>
          </a:p>
          <a:p>
            <a:pPr algn="just" marL="567997" indent="-28399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ADITYA PRAKASH: Data scrapping and preprocessing .</a:t>
            </a:r>
          </a:p>
          <a:p>
            <a:pPr algn="just">
              <a:lnSpc>
                <a:spcPts val="36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71437"/>
            <a:ext cx="22859012" cy="17585432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5138615" y="3281449"/>
            <a:ext cx="7315200" cy="1862051"/>
          </a:xfrm>
          <a:custGeom>
            <a:avLst/>
            <a:gdLst/>
            <a:ahLst/>
            <a:cxnLst/>
            <a:rect r="r" b="b" t="t" l="l"/>
            <a:pathLst>
              <a:path h="1862051" w="7315200">
                <a:moveTo>
                  <a:pt x="0" y="0"/>
                </a:moveTo>
                <a:lnTo>
                  <a:pt x="7315200" y="0"/>
                </a:lnTo>
                <a:lnTo>
                  <a:pt x="7315200" y="1862051"/>
                </a:lnTo>
                <a:lnTo>
                  <a:pt x="0" y="1862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36066" y="7162610"/>
            <a:ext cx="6320299" cy="73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TEAM CLOUD COVER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DAGXiKnTB2c</dc:identifier>
  <dcterms:modified xsi:type="dcterms:W3CDTF">2011-08-01T06:04:30Z</dcterms:modified>
  <cp:revision>1</cp:revision>
  <dc:title>Temperature detection from cloud cover</dc:title>
</cp:coreProperties>
</file>