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314" r:id="rId2"/>
    <p:sldId id="256" r:id="rId3"/>
    <p:sldId id="281" r:id="rId4"/>
    <p:sldId id="282" r:id="rId5"/>
    <p:sldId id="262" r:id="rId6"/>
    <p:sldId id="285" r:id="rId7"/>
    <p:sldId id="333" r:id="rId8"/>
    <p:sldId id="297" r:id="rId9"/>
    <p:sldId id="324" r:id="rId10"/>
    <p:sldId id="312" r:id="rId11"/>
    <p:sldId id="325" r:id="rId12"/>
    <p:sldId id="313" r:id="rId13"/>
    <p:sldId id="319" r:id="rId14"/>
    <p:sldId id="320" r:id="rId15"/>
    <p:sldId id="322" r:id="rId16"/>
    <p:sldId id="327" r:id="rId17"/>
    <p:sldId id="334" r:id="rId18"/>
    <p:sldId id="331" r:id="rId19"/>
    <p:sldId id="328" r:id="rId20"/>
    <p:sldId id="283" r:id="rId21"/>
    <p:sldId id="28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ABH RAJ PRASAD" initials="RRP" lastIdx="1" clrIdx="0">
    <p:extLst>
      <p:ext uri="{19B8F6BF-5375-455C-9EA6-DF929625EA0E}">
        <p15:presenceInfo xmlns:p15="http://schemas.microsoft.com/office/powerpoint/2012/main" userId="b9193fde60d0a9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30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2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103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6324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986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0098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913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20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1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7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3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2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9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4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2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1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F31CD1-8C21-480E-94D6-67C4F99CE4DA}"/>
              </a:ext>
            </a:extLst>
          </p:cNvPr>
          <p:cNvSpPr txBox="1"/>
          <p:nvPr/>
        </p:nvSpPr>
        <p:spPr>
          <a:xfrm>
            <a:off x="2973753" y="820675"/>
            <a:ext cx="624449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0" cap="all" dirty="0">
                <a:solidFill>
                  <a:srgbClr val="46535E"/>
                </a:solidFill>
                <a:effectLst/>
                <a:latin typeface="Open Sans" panose="020B0606030504020204" pitchFamily="34" charset="0"/>
              </a:rPr>
              <a:t>THEME </a:t>
            </a:r>
            <a:r>
              <a:rPr lang="en-IN" sz="4000" b="1" cap="all" dirty="0">
                <a:solidFill>
                  <a:srgbClr val="46535E"/>
                </a:solidFill>
                <a:latin typeface="Open Sans" panose="020B0606030504020204" pitchFamily="34" charset="0"/>
              </a:rPr>
              <a:t>- </a:t>
            </a:r>
            <a:br>
              <a:rPr lang="en-IN" sz="4000" dirty="0"/>
            </a:br>
            <a:r>
              <a:rPr lang="en-IN" sz="4000" b="1" i="1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Hack for Environment</a:t>
            </a:r>
            <a:endParaRPr lang="en-IN" sz="4000" b="1" i="1" cap="all" dirty="0">
              <a:solidFill>
                <a:srgbClr val="00B0F0"/>
              </a:solidFill>
              <a:effectLst/>
              <a:latin typeface="Open Sans" panose="020B0606030504020204" pitchFamily="34" charset="0"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49B6A-A2CA-4AA0-9A8D-51303D0CD882}"/>
              </a:ext>
            </a:extLst>
          </p:cNvPr>
          <p:cNvSpPr txBox="1"/>
          <p:nvPr/>
        </p:nvSpPr>
        <p:spPr>
          <a:xfrm>
            <a:off x="316524" y="78154"/>
            <a:ext cx="2657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1" dirty="0" err="1">
                <a:solidFill>
                  <a:srgbClr val="92D050"/>
                </a:solidFill>
                <a:effectLst/>
                <a:latin typeface="Open Sans" panose="020B0606030504020204" pitchFamily="34" charset="0"/>
              </a:rPr>
              <a:t>Ecothon</a:t>
            </a:r>
            <a:endParaRPr lang="en-IN" sz="3600" b="1" i="1" dirty="0">
              <a:solidFill>
                <a:srgbClr val="92D050"/>
              </a:solidFill>
            </a:endParaRPr>
          </a:p>
        </p:txBody>
      </p:sp>
      <p:pic>
        <p:nvPicPr>
          <p:cNvPr id="3" name="Picture 2" descr="Online Hackathon | HackerEarth developer event | Ecothon">
            <a:extLst>
              <a:ext uri="{FF2B5EF4-FFF2-40B4-BE49-F238E27FC236}">
                <a16:creationId xmlns:a16="http://schemas.microsoft.com/office/drawing/2014/main" id="{D9D5839C-B35C-4E0C-85D3-B50098AA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23" y="2078892"/>
            <a:ext cx="9339385" cy="477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6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50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altLang="en-US" sz="2800" dirty="0"/>
              <a:t>TRACKING EFFICIENCY OF SYSTEM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74734"/>
              </p:ext>
            </p:extLst>
          </p:nvPr>
        </p:nvGraphicFramePr>
        <p:xfrm>
          <a:off x="396253" y="1787890"/>
          <a:ext cx="915882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2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IRRADIANCE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EFFICIENCY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MPPT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IN" sz="1800" b="1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69.78%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IN" sz="1800" b="1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IN" sz="1800" b="1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69.66%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99.66%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EFFICIENCY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IN" sz="1800" b="1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69.07%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8505"/>
            <a:ext cx="9648202" cy="13208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EV BATTERY CHARGING TIME WITH DIFFERENT IRRADIANCE </a:t>
            </a: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873551"/>
              </p:ext>
            </p:extLst>
          </p:nvPr>
        </p:nvGraphicFramePr>
        <p:xfrm>
          <a:off x="104174" y="2556735"/>
          <a:ext cx="10058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Technique</a:t>
                      </a:r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Irradiance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W/m</a:t>
                      </a:r>
                      <a:r>
                        <a:rPr lang="en-IN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W/m</a:t>
                      </a:r>
                      <a:r>
                        <a:rPr lang="en-IN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W/m</a:t>
                      </a:r>
                      <a:r>
                        <a:rPr lang="en-IN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P&amp;O MPPT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 </a:t>
                      </a:r>
                      <a:r>
                        <a:rPr lang="en-US" dirty="0" err="1"/>
                        <a:t>hrs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 </a:t>
                      </a:r>
                      <a:r>
                        <a:rPr lang="en-US" baseline="0" dirty="0" err="1"/>
                        <a:t>hrs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20 </a:t>
                      </a:r>
                      <a:r>
                        <a:rPr lang="en-US" dirty="0" err="1"/>
                        <a:t>hrs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( Without MPPT)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7.0 </a:t>
                      </a:r>
                      <a:r>
                        <a:rPr lang="en-US" dirty="0" err="1"/>
                        <a:t>hrs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40 </a:t>
                      </a:r>
                      <a:r>
                        <a:rPr lang="en-US" dirty="0" err="1"/>
                        <a:t>hrs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91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 power - new">
            <a:extLst>
              <a:ext uri="{FF2B5EF4-FFF2-40B4-BE49-F238E27FC236}">
                <a16:creationId xmlns:a16="http://schemas.microsoft.com/office/drawing/2014/main" id="{E0C724B6-850F-4924-9051-998B0B3737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134" y="78154"/>
            <a:ext cx="3902434" cy="3216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66D065-0298-43F8-BE70-E907CF2797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134" y="3417591"/>
            <a:ext cx="3902435" cy="327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urrent">
            <a:extLst>
              <a:ext uri="{FF2B5EF4-FFF2-40B4-BE49-F238E27FC236}">
                <a16:creationId xmlns:a16="http://schemas.microsoft.com/office/drawing/2014/main" id="{E5856CED-5457-4585-BC86-612ACC5FC0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2919" y="144270"/>
            <a:ext cx="3902435" cy="3284730"/>
          </a:xfrm>
          <a:prstGeom prst="rect">
            <a:avLst/>
          </a:prstGeom>
        </p:spPr>
      </p:pic>
      <p:pic>
        <p:nvPicPr>
          <p:cNvPr id="7" name="Picture 6" descr="soc">
            <a:extLst>
              <a:ext uri="{FF2B5EF4-FFF2-40B4-BE49-F238E27FC236}">
                <a16:creationId xmlns:a16="http://schemas.microsoft.com/office/drawing/2014/main" id="{C2E76562-9B61-4F6B-A59C-F19AC48D3DD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932822" y="3489878"/>
            <a:ext cx="4032532" cy="3151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B1BF6-FC33-4DD5-81D7-ADB11BA5DB7E}"/>
              </a:ext>
            </a:extLst>
          </p:cNvPr>
          <p:cNvSpPr txBox="1"/>
          <p:nvPr/>
        </p:nvSpPr>
        <p:spPr>
          <a:xfrm>
            <a:off x="4292852" y="2274278"/>
            <a:ext cx="3373687" cy="2445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92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COMPARISION OF OUTPUT POWER , VOLTAGE ,CURRENT AND BATTERY SOC WITH AND WITHOUT MPPT INTEGRATED SYSTEM.</a:t>
            </a:r>
          </a:p>
        </p:txBody>
      </p:sp>
    </p:spTree>
    <p:extLst>
      <p:ext uri="{BB962C8B-B14F-4D97-AF65-F5344CB8AC3E}">
        <p14:creationId xmlns:p14="http://schemas.microsoft.com/office/powerpoint/2010/main" val="144286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COST ESTIMATION / REVENUE GENTRATION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08559"/>
            <a:ext cx="9107602" cy="544944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an average per unit of electricity cost about 6-7 rupees.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setup is designed for 500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KWp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for setup would be 2.8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crores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3.2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crores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Annual electricity consumption = 0.70 millions units.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1515 highly efficient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Adani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multi crystalline solar PV panel generates 2000 units of energy per day and saves 8 - 10 lakh rupees per month.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will reduce carbon emission footprints by 6570 metric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tonnes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( 1 metric tonnes = 32850 trees)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 module =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ASP-7-AAA (AAA=300-330) | 72 Cells | 300-330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Wp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59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64" y="324740"/>
            <a:ext cx="10230940" cy="55056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 module =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ASP-7-AAA (AAA=300-330) | 72 Cells | 300-330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Wp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Inverter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Converter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Charge controller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carbon foot print per year needs to below under 2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tonnes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2050 to avoid 2 degree rise in global temperature.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109" y="3509690"/>
            <a:ext cx="4746719" cy="32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21" y="555477"/>
            <a:ext cx="10359127" cy="56167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Product specification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Product warranty</a:t>
            </a:r>
          </a:p>
          <a:p>
            <a:pPr marL="0" indent="0">
              <a:buNone/>
            </a:pPr>
            <a:r>
              <a:rPr lang="en-US" dirty="0"/>
              <a:t>	25 years warranty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1" y="1131671"/>
            <a:ext cx="6317527" cy="26291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19" y="3707136"/>
            <a:ext cx="3239362" cy="304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CUSTOMER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0929"/>
            <a:ext cx="8596668" cy="3880773"/>
          </a:xfrm>
        </p:spPr>
        <p:txBody>
          <a:bodyPr/>
          <a:lstStyle/>
          <a:p>
            <a:r>
              <a:rPr lang="en-US" dirty="0"/>
              <a:t>Coal = </a:t>
            </a:r>
            <a:r>
              <a:rPr lang="en-US" dirty="0" err="1"/>
              <a:t>Rs</a:t>
            </a:r>
            <a:r>
              <a:rPr lang="en-US" dirty="0"/>
              <a:t> 6.98 per kWh </a:t>
            </a:r>
          </a:p>
          <a:p>
            <a:r>
              <a:rPr lang="en-US" dirty="0"/>
              <a:t>Solar PV module Without tracking cost = </a:t>
            </a:r>
            <a:r>
              <a:rPr lang="en-IN" dirty="0" err="1"/>
              <a:t>Rs</a:t>
            </a:r>
            <a:r>
              <a:rPr lang="en-IN" dirty="0"/>
              <a:t> 2.30 per kWh </a:t>
            </a:r>
            <a:endParaRPr lang="en-US" dirty="0"/>
          </a:p>
          <a:p>
            <a:r>
              <a:rPr lang="en-US" dirty="0"/>
              <a:t>Solar </a:t>
            </a:r>
            <a:r>
              <a:rPr lang="en-US"/>
              <a:t>PV module </a:t>
            </a:r>
            <a:r>
              <a:rPr lang="en-US" dirty="0"/>
              <a:t>With tracking cost = </a:t>
            </a:r>
            <a:r>
              <a:rPr lang="en-IN" dirty="0" err="1"/>
              <a:t>Rs</a:t>
            </a:r>
            <a:r>
              <a:rPr lang="en-IN" dirty="0"/>
              <a:t> 1.90 per kWh</a:t>
            </a:r>
          </a:p>
          <a:p>
            <a:endParaRPr lang="en-US" dirty="0"/>
          </a:p>
          <a:p>
            <a:r>
              <a:rPr lang="en-US" dirty="0"/>
              <a:t>Considering the additional costs required to balance the variability of renewables, a grid with 30 per cent RE generation is cost-effective as compared to a moderate RE system and would not raise costs for Indian consumers.</a:t>
            </a:r>
          </a:p>
        </p:txBody>
      </p:sp>
    </p:spTree>
    <p:extLst>
      <p:ext uri="{BB962C8B-B14F-4D97-AF65-F5344CB8AC3E}">
        <p14:creationId xmlns:p14="http://schemas.microsoft.com/office/powerpoint/2010/main" val="3752450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81" y="2619286"/>
            <a:ext cx="9631110" cy="4238714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Total passenger traffic – 50,750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EV vehicle estimation – 2% of total traffic + 50 airport authority vehicle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= 1015 + 50  = 1065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Total Solar charging cost with tracking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= 1.9(tariff using solar power) x 30 x 1065 = </a:t>
            </a:r>
            <a:r>
              <a:rPr lang="en-US" sz="2000" dirty="0" err="1">
                <a:solidFill>
                  <a:schemeClr val="tx1"/>
                </a:solidFill>
              </a:rPr>
              <a:t>Rs</a:t>
            </a:r>
            <a:r>
              <a:rPr lang="en-US" sz="2000" dirty="0">
                <a:solidFill>
                  <a:schemeClr val="tx1"/>
                </a:solidFill>
              </a:rPr>
              <a:t>.  60,705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Total charging cost using power from grid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= 6.98(tariff using coal) x 30 x 1065 = </a:t>
            </a:r>
            <a:r>
              <a:rPr lang="en-US" sz="2000" dirty="0" err="1">
                <a:solidFill>
                  <a:schemeClr val="tx1"/>
                </a:solidFill>
              </a:rPr>
              <a:t>Rs</a:t>
            </a:r>
            <a:r>
              <a:rPr lang="en-US" sz="2000" dirty="0">
                <a:solidFill>
                  <a:schemeClr val="tx1"/>
                </a:solidFill>
              </a:rPr>
              <a:t>.  223011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Saving for customer = 223011 – 60705 = </a:t>
            </a:r>
            <a:r>
              <a:rPr lang="en-US" sz="2000" dirty="0" err="1">
                <a:solidFill>
                  <a:schemeClr val="tx1"/>
                </a:solidFill>
              </a:rPr>
              <a:t>Rs</a:t>
            </a:r>
            <a:r>
              <a:rPr lang="en-US" sz="2000" dirty="0">
                <a:solidFill>
                  <a:schemeClr val="tx1"/>
                </a:solidFill>
              </a:rPr>
              <a:t>. 162306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Profit percentage per customer = 72.779 %</a:t>
            </a: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257066"/>
              </p:ext>
            </p:extLst>
          </p:nvPr>
        </p:nvGraphicFramePr>
        <p:xfrm>
          <a:off x="444381" y="1006905"/>
          <a:ext cx="859631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</a:t>
                      </a:r>
                      <a:r>
                        <a:rPr lang="en-IN" baseline="0" dirty="0"/>
                        <a:t> </a:t>
                      </a:r>
                      <a:r>
                        <a:rPr lang="en-US" dirty="0"/>
                        <a:t>Parking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Premium parking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</a:t>
                      </a:r>
                      <a:r>
                        <a:rPr lang="en-US" dirty="0" err="1"/>
                        <a:t>mins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@ 160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 250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– 24 </a:t>
                      </a:r>
                      <a:r>
                        <a:rPr lang="en-US" dirty="0" err="1"/>
                        <a:t>hrs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 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 1200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381" y="205099"/>
            <a:ext cx="592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NAVI MUMBAI PARKING REVENUE MODEL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9841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172642"/>
              </p:ext>
            </p:extLst>
          </p:nvPr>
        </p:nvGraphicFramePr>
        <p:xfrm>
          <a:off x="121858" y="205099"/>
          <a:ext cx="91075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7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023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unit cost (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 Per</a:t>
                      </a:r>
                      <a:r>
                        <a:rPr lang="en-US" baseline="0" dirty="0"/>
                        <a:t> unit (Km)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</a:t>
                      </a:r>
                      <a:r>
                        <a:rPr lang="en-US" baseline="0" dirty="0"/>
                        <a:t> capacity (units)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charge</a:t>
                      </a:r>
                      <a:r>
                        <a:rPr lang="en-US" baseline="0" dirty="0"/>
                        <a:t> price (</a:t>
                      </a:r>
                      <a:r>
                        <a:rPr lang="en-US" baseline="0" dirty="0" err="1"/>
                        <a:t>Rs</a:t>
                      </a:r>
                      <a:r>
                        <a:rPr lang="en-US" baseline="0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Per km price</a:t>
                      </a:r>
                      <a:endParaRPr lang="en-IN" dirty="0"/>
                    </a:p>
                    <a:p>
                      <a:pPr algn="ctr"/>
                      <a:r>
                        <a:rPr lang="en-US" dirty="0"/>
                        <a:t>(If car</a:t>
                      </a:r>
                      <a:r>
                        <a:rPr lang="en-US" baseline="0" dirty="0"/>
                        <a:t> travel is 200 km) </a:t>
                      </a:r>
                      <a:r>
                        <a:rPr lang="en-US" baseline="0" dirty="0" err="1"/>
                        <a:t>Rs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 (with MPPT)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 (without </a:t>
                      </a:r>
                    </a:p>
                    <a:p>
                      <a:pPr algn="ctr"/>
                      <a:r>
                        <a:rPr lang="en-US" dirty="0"/>
                        <a:t>MPPT)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04806"/>
              </p:ext>
            </p:extLst>
          </p:nvPr>
        </p:nvGraphicFramePr>
        <p:xfrm>
          <a:off x="117743" y="3334679"/>
          <a:ext cx="9086080" cy="2655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7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9980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unit cost (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 per </a:t>
                      </a:r>
                      <a:r>
                        <a:rPr lang="en-US" dirty="0" err="1"/>
                        <a:t>litre</a:t>
                      </a:r>
                      <a:r>
                        <a:rPr lang="en-US" dirty="0"/>
                        <a:t> (km)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tank price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km price </a:t>
                      </a:r>
                    </a:p>
                    <a:p>
                      <a:pPr algn="ctr"/>
                      <a:r>
                        <a:rPr lang="en-US" dirty="0"/>
                        <a:t>(If car travel 200 km) 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0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Petrol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0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Diesel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RFID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13659"/>
            <a:ext cx="8962323" cy="4094932"/>
          </a:xfrm>
        </p:spPr>
        <p:txBody>
          <a:bodyPr/>
          <a:lstStyle/>
          <a:p>
            <a:r>
              <a:rPr lang="en-US" dirty="0"/>
              <a:t>After the subsidy, The owners can use the RFID card (like a credit card) that’s handed to them in order to fast-charge at the workshop. Just install respective digital mobile app, load money into it using a listed payment gateway, and, you’re good to go. s</a:t>
            </a:r>
            <a:endParaRPr lang="en-IN" dirty="0"/>
          </a:p>
        </p:txBody>
      </p:sp>
      <p:pic>
        <p:nvPicPr>
          <p:cNvPr id="4" name="Picture 2" descr="https://analyticsindiamag.com/wp-content/uploads/2020/06/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569" y="3222931"/>
            <a:ext cx="4843715" cy="322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9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0914" y="3325278"/>
            <a:ext cx="7980148" cy="2379150"/>
          </a:xfrm>
        </p:spPr>
        <p:txBody>
          <a:bodyPr>
            <a:normAutofit/>
          </a:bodyPr>
          <a:lstStyle/>
          <a:p>
            <a:pPr algn="l"/>
            <a:r>
              <a:rPr 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  </a:t>
            </a:r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::    DESTRO</a:t>
            </a:r>
          </a:p>
          <a:p>
            <a:pPr algn="l"/>
            <a:endParaRPr lang="en-US" sz="24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2AACB-87E9-43AC-B783-20028E0B3823}"/>
              </a:ext>
            </a:extLst>
          </p:cNvPr>
          <p:cNvSpPr txBox="1"/>
          <p:nvPr/>
        </p:nvSpPr>
        <p:spPr>
          <a:xfrm>
            <a:off x="554088" y="1459243"/>
            <a:ext cx="92564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MPPT INTEGRATED SOLAR POWERED GRID CONNECTED SYSTEM FOR AIRPORT ENERGY DEMAND AND ELECTRIC VEHICLE  CHARGING SYSTEM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1515C-6593-4233-88B1-7CD37C47F154}"/>
              </a:ext>
            </a:extLst>
          </p:cNvPr>
          <p:cNvSpPr txBox="1"/>
          <p:nvPr/>
        </p:nvSpPr>
        <p:spPr>
          <a:xfrm>
            <a:off x="6101133" y="5169626"/>
            <a:ext cx="60999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  <a:p>
            <a:pPr algn="l"/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Rishabh Raj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Ayush</a:t>
            </a:r>
            <a:r>
              <a:rPr lang="en-US" sz="20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Negi</a:t>
            </a:r>
            <a:endParaRPr lang="en-I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1167"/>
            <a:ext cx="10058400" cy="160934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MARKET SCOPE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488" y="2206866"/>
            <a:ext cx="10128390" cy="498869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4th most attractive renewable energy market in the world.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Recent analysis signifies that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 lakh charging stations needed to accommodate the demand for                          20 lakh EVs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the roads by 2026. 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were also 106 proposal from public and private companies for the deployment of 7000 EV stations across various cities.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Companies has already set up  charging stations for EV’s.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Airports could power 100,000 homes if we covered them in solar panels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21" y="0"/>
            <a:ext cx="5037257" cy="16841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72" y="100072"/>
            <a:ext cx="10058400" cy="160934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SCOPE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38" y="1444239"/>
            <a:ext cx="10396985" cy="5332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295"/>
            <a:ext cx="11066565" cy="58037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838200" y="139065"/>
            <a:ext cx="10515600" cy="101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 b="1" u="sng" dirty="0">
                <a:solidFill>
                  <a:srgbClr val="002060"/>
                </a:solidFill>
              </a:rPr>
              <a:t>References</a:t>
            </a:r>
            <a:endParaRPr b="1" u="sng" dirty="0">
              <a:solidFill>
                <a:srgbClr val="002060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idx="1"/>
          </p:nvPr>
        </p:nvSpPr>
        <p:spPr>
          <a:xfrm>
            <a:off x="838200" y="1273810"/>
            <a:ext cx="10515600" cy="490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7000"/>
            </a:pP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“A New VSAS approach for Maximum Power Tracking for Renewable Energy Sources (RES)”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Nacer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K.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M’Sirdi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,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Abdelhamid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Rabhi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,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Mouna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Abarkan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endParaRPr i="1" dirty="0">
              <a:latin typeface="Calibri" panose="020F0502020204030204" pitchFamily="34" charset="0"/>
              <a:ea typeface="Arial" panose="020B0604020202020204"/>
              <a:cs typeface="Calibri" panose="020F0502020204030204" pitchFamily="34" charset="0"/>
              <a:sym typeface="Arial" panose="020B0604020202020204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17000"/>
            </a:pP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"PV Power System Using Maximum Power Point Tracking (Increment Conductance Algorithm)” Vol. 3, Issue 5, May 2014 @IJIRSET, Mohammed Ali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Khalifa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, Kamal Mohamed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Saied,Sami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Salem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Bitro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,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Miftahul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Anwar, Muhammad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Nizam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endParaRPr i="1" dirty="0">
              <a:latin typeface="Calibri" panose="020F0502020204030204" pitchFamily="34" charset="0"/>
              <a:ea typeface="Arial" panose="020B0604020202020204"/>
              <a:cs typeface="Calibri" panose="020F0502020204030204" pitchFamily="34" charset="0"/>
              <a:sym typeface="Arial" panose="020B0604020202020204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17000"/>
            </a:pP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“New perturb and observe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mppt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algorithm and its validation using data from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pv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module” @IJAET,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Bikram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Das ,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Anindita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Jamatia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,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Abanishwar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Chakraborti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Prabir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Rn.Kasari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&amp;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Manik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Bhowmik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endParaRPr i="1" dirty="0">
              <a:latin typeface="Calibri" panose="020F0502020204030204" pitchFamily="34" charset="0"/>
              <a:ea typeface="Arial" panose="020B0604020202020204"/>
              <a:cs typeface="Calibri" panose="020F0502020204030204" pitchFamily="34" charset="0"/>
              <a:sym typeface="Arial" panose="020B0604020202020204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17000"/>
            </a:pP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“Analysis of Different MPPT Techniques” Vol. 5, Issue 3, March 2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000"/>
              <a:buNone/>
            </a:pP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016 @IJAREEIE,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Athira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B,.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Greeshma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V,.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Jeena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Johnson </a:t>
            </a:r>
            <a:endParaRPr i="1" dirty="0">
              <a:latin typeface="Calibri" panose="020F0502020204030204" pitchFamily="34" charset="0"/>
              <a:ea typeface="Arial" panose="020B0604020202020204"/>
              <a:cs typeface="Calibri" panose="020F0502020204030204" pitchFamily="34" charset="0"/>
              <a:sym typeface="Arial" panose="020B0604020202020204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17000"/>
            </a:pP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“A New Maximum Power Point Tracking for Photovoltaic Systems” Mohamed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Azab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, International Journal of Electrical, Computer, Energetic, Electronic and Communication Engineering Vol:2, No:8, 2008. </a:t>
            </a:r>
            <a:endParaRPr i="1" dirty="0">
              <a:latin typeface="Calibri" panose="020F0502020204030204" pitchFamily="34" charset="0"/>
              <a:ea typeface="Arial" panose="020B0604020202020204"/>
              <a:cs typeface="Calibri" panose="020F0502020204030204" pitchFamily="34" charset="0"/>
              <a:sym typeface="Arial" panose="020B0604020202020204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17000"/>
            </a:pP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“Enhancement of Solar Photovoltaic Cell by Using Short-Circuit Current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Mppt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Method”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Burri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Ankaiah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,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Jalakanuru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Nageswararao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@ www.ijesi.org Volume 2 Issue 2 ǁ February. 2013 ǁ PP.45-50</a:t>
            </a:r>
            <a:endParaRPr i="1" dirty="0">
              <a:latin typeface="Calibri" panose="020F0502020204030204" pitchFamily="34" charset="0"/>
              <a:ea typeface="Arial" panose="020B0604020202020204"/>
              <a:cs typeface="Calibri" panose="020F050202020403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29" y="151346"/>
            <a:ext cx="10058400" cy="160934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IDEA AND IMPLEMENTATION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929" y="777667"/>
            <a:ext cx="9705588" cy="494801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develop a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Grid connected MPPT Integrated solar PV System for electric vehicle charging                      and Airport Energy Demand Management.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Solar Powered Fast Charging System to Charge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Electric Tow Tugs / Luggage Cart/ Passenger Vehicles.</a:t>
            </a:r>
          </a:p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online dashboard using IOT for 24/7 monitoring of System.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95" y="3233936"/>
            <a:ext cx="4992519" cy="34587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093" y="625893"/>
            <a:ext cx="10313150" cy="5569807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main idea of our project is divided into two major parts :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first part majorly focuses on drawing maximum power from solar PV array to reduce load                   on grid.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Integration could be done to charge </a:t>
            </a: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Electric Tow Tugs / Luggage Cart/  Passenger vehicle</a:t>
            </a:r>
            <a:r>
              <a:rPr lang="en-IN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IN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could be highly reliable as:</a:t>
            </a:r>
          </a:p>
          <a:p>
            <a:pPr algn="just"/>
            <a:r>
              <a:rPr lang="en-IN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efficiency of controller can be </a:t>
            </a:r>
            <a:r>
              <a:rPr lang="en-IN" dirty="0" err="1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upto</a:t>
            </a:r>
            <a:r>
              <a:rPr lang="en-IN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99% .</a:t>
            </a:r>
          </a:p>
          <a:p>
            <a:pPr algn="just"/>
            <a:r>
              <a:rPr lang="en-IN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initial cost but  low maintenance cost and high durability .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Scalable,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rofitable and Sustainable.</a:t>
            </a:r>
            <a:endParaRPr lang="en-IN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52430" y="362634"/>
            <a:ext cx="7026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Block Diagram of the Model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43A18-1566-48A8-A23C-5399B89ED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671" y="898770"/>
            <a:ext cx="7026031" cy="559659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81" y="64039"/>
            <a:ext cx="10058400" cy="160934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DEMO MATLAB SIMULINK MODEL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0" y="729233"/>
            <a:ext cx="9168014" cy="5581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435"/>
            <a:ext cx="12202215" cy="5529129"/>
          </a:xfrm>
        </p:spPr>
      </p:pic>
    </p:spTree>
    <p:extLst>
      <p:ext uri="{BB962C8B-B14F-4D97-AF65-F5344CB8AC3E}">
        <p14:creationId xmlns:p14="http://schemas.microsoft.com/office/powerpoint/2010/main" val="186277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8A6117-E65E-47E3-A3DF-93AFDB855926}"/>
              </a:ext>
            </a:extLst>
          </p:cNvPr>
          <p:cNvSpPr txBox="1"/>
          <p:nvPr/>
        </p:nvSpPr>
        <p:spPr>
          <a:xfrm>
            <a:off x="629661" y="71081"/>
            <a:ext cx="6096000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920"/>
              </a:spcAf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DASHBOARD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2" y="138145"/>
            <a:ext cx="6454803" cy="638379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02550"/>
                <a:ext cx="11502640" cy="378826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2800" dirty="0"/>
                  <a:t>AVERAGE OUTPUT POWER OF STANDARD AND MPPT INTEGRATED </a:t>
                </a:r>
                <a:br>
                  <a:rPr lang="en-US" sz="2800" dirty="0"/>
                </a:br>
                <a:r>
                  <a:rPr lang="en-US" sz="2800" dirty="0"/>
                  <a:t>PV MODEL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r>
                  <a:rPr lang="en-IN" sz="2400" dirty="0">
                    <a:solidFill>
                      <a:srgbClr val="FF0000"/>
                    </a:solidFill>
                  </a:rPr>
                  <a:t>𝐸𝑓𝑓𝑖𝑐𝑖𝑒𝑛𝑐𝑦</a:t>
                </a:r>
                <a:r>
                  <a:rPr lang="en-IN" sz="2400" dirty="0"/>
                  <a:t> </a:t>
                </a:r>
                <a:r>
                  <a:rPr lang="en-IN" sz="2400" dirty="0">
                    <a:solidFill>
                      <a:srgbClr val="FF0000"/>
                    </a:solidFill>
                  </a:rPr>
                  <a:t>=</a:t>
                </a:r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𝑃𝑜𝑢𝑡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𝑃𝑚𝑎𝑥</m:t>
                        </m:r>
                      </m:den>
                    </m:f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×100 </a:t>
                </a:r>
                <a:br>
                  <a:rPr lang="en-IN" sz="2400" dirty="0"/>
                </a:br>
                <a:r>
                  <a:rPr lang="en-US" sz="2400" dirty="0"/>
                  <a:t> </a:t>
                </a:r>
                <a:endParaRPr lang="en-IN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02550"/>
                <a:ext cx="11502640" cy="3788265"/>
              </a:xfrm>
              <a:blipFill rotWithShape="0">
                <a:blip r:embed="rId2"/>
                <a:stretch>
                  <a:fillRect t="-16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119809"/>
              </p:ext>
            </p:extLst>
          </p:nvPr>
        </p:nvGraphicFramePr>
        <p:xfrm>
          <a:off x="213645" y="2946400"/>
          <a:ext cx="10205428" cy="2124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9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99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828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Technique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W/m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W/m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W/m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max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Pout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max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Pout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max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  <a:p>
                      <a:pPr algn="ctr"/>
                      <a:r>
                        <a:rPr lang="en-US" dirty="0"/>
                        <a:t>(without MPPT)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838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609.5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P&amp;O MPPT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609.5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608.9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116.6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3450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841</TotalTime>
  <Words>1155</Words>
  <Application>Microsoft Office PowerPoint</Application>
  <PresentationFormat>Widescreen</PresentationFormat>
  <Paragraphs>203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Open Sans</vt:lpstr>
      <vt:lpstr>Trebuchet MS</vt:lpstr>
      <vt:lpstr>Wingdings</vt:lpstr>
      <vt:lpstr>Wingdings 3</vt:lpstr>
      <vt:lpstr>Facet</vt:lpstr>
      <vt:lpstr>PowerPoint Presentation</vt:lpstr>
      <vt:lpstr>PowerPoint Presentation</vt:lpstr>
      <vt:lpstr>IDEA AND IMPLEMENTATION</vt:lpstr>
      <vt:lpstr>PowerPoint Presentation</vt:lpstr>
      <vt:lpstr>PowerPoint Presentation</vt:lpstr>
      <vt:lpstr>DEMO MATLAB SIMULINK MODEL</vt:lpstr>
      <vt:lpstr>PowerPoint Presentation</vt:lpstr>
      <vt:lpstr>PowerPoint Presentation</vt:lpstr>
      <vt:lpstr>AVERAGE OUTPUT POWER OF STANDARD AND MPPT INTEGRATED  PV MODEL   𝐸𝑓𝑓𝑖𝑐𝑖𝑒𝑛𝑐𝑦 =  Pout/Pmax×100   </vt:lpstr>
      <vt:lpstr>TRACKING EFFICIENCY OF SYSTEM</vt:lpstr>
      <vt:lpstr>EV BATTERY CHARGING TIME WITH DIFFERENT IRRADIANCE </vt:lpstr>
      <vt:lpstr>PowerPoint Presentation</vt:lpstr>
      <vt:lpstr>COST ESTIMATION / REVENUE GENTRATION</vt:lpstr>
      <vt:lpstr>PowerPoint Presentation</vt:lpstr>
      <vt:lpstr>PowerPoint Presentation</vt:lpstr>
      <vt:lpstr>COST TO CUSTOMER</vt:lpstr>
      <vt:lpstr>Total passenger traffic – 50,750  EV vehicle estimation – 2% of total traffic + 50 airport authority vehicle = 1015 + 50  = 1065  Total Solar charging cost with tracking  = 1.9(tariff using solar power) x 30 x 1065 = Rs.  60,705  Total charging cost using power from grid  = 6.98(tariff using coal) x 30 x 1065 = Rs.  223011  Saving for customer = 223011 – 60705 = Rs. 162306  Profit percentage per customer = 72.779 %  </vt:lpstr>
      <vt:lpstr>PowerPoint Presentation</vt:lpstr>
      <vt:lpstr>RFID CARD</vt:lpstr>
      <vt:lpstr>MARKET SCOPE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connected MPPT Integrated solar PV System for electric vehicle charging and Battery Management system</dc:title>
  <dc:creator>HP</dc:creator>
  <cp:lastModifiedBy>RISHABH RAJ PRASAD</cp:lastModifiedBy>
  <cp:revision>193</cp:revision>
  <dcterms:created xsi:type="dcterms:W3CDTF">2021-08-05T10:11:00Z</dcterms:created>
  <dcterms:modified xsi:type="dcterms:W3CDTF">2021-10-30T06:26:47Z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1033-11.2.0.10265</vt:lpwstr>
  </property>
  <property fmtid="{D5CDD505-2E9C-101B-9397-08002B2CF9AE}" pid="3" name="ICV">
    <vt:lpwstr>C4549F80A1B54904935203135730E385</vt:lpwstr>
  </property>
</Properties>
</file>