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314" r:id="rId2"/>
    <p:sldId id="256" r:id="rId3"/>
    <p:sldId id="257" r:id="rId4"/>
    <p:sldId id="281" r:id="rId5"/>
    <p:sldId id="282" r:id="rId6"/>
    <p:sldId id="262" r:id="rId7"/>
    <p:sldId id="285" r:id="rId8"/>
    <p:sldId id="297" r:id="rId9"/>
    <p:sldId id="312" r:id="rId10"/>
    <p:sldId id="313" r:id="rId11"/>
    <p:sldId id="264" r:id="rId12"/>
    <p:sldId id="265" r:id="rId13"/>
    <p:sldId id="283" r:id="rId14"/>
    <p:sldId id="284" r:id="rId15"/>
    <p:sldId id="286" r:id="rId16"/>
    <p:sldId id="29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30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31CD1-8C21-480E-94D6-67C4F99CE4DA}"/>
              </a:ext>
            </a:extLst>
          </p:cNvPr>
          <p:cNvSpPr txBox="1"/>
          <p:nvPr/>
        </p:nvSpPr>
        <p:spPr>
          <a:xfrm>
            <a:off x="3251199" y="1499996"/>
            <a:ext cx="466578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cap="all" dirty="0">
                <a:solidFill>
                  <a:srgbClr val="46535E"/>
                </a:solidFill>
                <a:effectLst/>
                <a:latin typeface="Open Sans" panose="020B0606030504020204" pitchFamily="34" charset="0"/>
              </a:rPr>
              <a:t>THEME </a:t>
            </a:r>
            <a:r>
              <a:rPr lang="en-IN" sz="4000" b="1" cap="all" dirty="0">
                <a:solidFill>
                  <a:srgbClr val="46535E"/>
                </a:solidFill>
                <a:latin typeface="Open Sans" panose="020B0606030504020204" pitchFamily="34" charset="0"/>
              </a:rPr>
              <a:t>- </a:t>
            </a:r>
            <a:r>
              <a:rPr lang="en-IN" sz="4000" b="1" i="0" dirty="0">
                <a:solidFill>
                  <a:srgbClr val="46535E"/>
                </a:solidFill>
                <a:effectLst/>
                <a:latin typeface="Open Sans" panose="020B0606030504020204" pitchFamily="34" charset="0"/>
              </a:rPr>
              <a:t>Airport</a:t>
            </a:r>
            <a:endParaRPr lang="en-IN" sz="4000" b="1" i="0" cap="all" dirty="0">
              <a:solidFill>
                <a:srgbClr val="46535E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FED6FD-7946-45CF-A7B0-658BE1A81F6F}"/>
              </a:ext>
            </a:extLst>
          </p:cNvPr>
          <p:cNvSpPr txBox="1"/>
          <p:nvPr/>
        </p:nvSpPr>
        <p:spPr>
          <a:xfrm>
            <a:off x="1969475" y="2613652"/>
            <a:ext cx="8128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46535E"/>
                </a:solidFill>
                <a:effectLst/>
                <a:latin typeface="Open Sans" panose="020B0606030504020204" pitchFamily="34" charset="0"/>
              </a:rPr>
              <a:t>SUB-THEME :  Revenue generation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741C2E-5BE5-49D1-88DF-F2B524ABEF04}"/>
              </a:ext>
            </a:extLst>
          </p:cNvPr>
          <p:cNvSpPr txBox="1"/>
          <p:nvPr/>
        </p:nvSpPr>
        <p:spPr>
          <a:xfrm>
            <a:off x="2879968" y="41711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/>
              <a:t>Jack The Hack Hackathon</a:t>
            </a:r>
          </a:p>
        </p:txBody>
      </p:sp>
      <p:pic>
        <p:nvPicPr>
          <p:cNvPr id="1026" name="Picture 2" descr="Online Hackathon | HackerEarth developer event | Jack The Hack Hackathon">
            <a:extLst>
              <a:ext uri="{FF2B5EF4-FFF2-40B4-BE49-F238E27FC236}">
                <a16:creationId xmlns:a16="http://schemas.microsoft.com/office/drawing/2014/main" xmlns="" id="{0E420C64-7DCF-43D5-833F-802B97E8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8" y="3542792"/>
            <a:ext cx="4665783" cy="21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 power - new">
            <a:extLst>
              <a:ext uri="{FF2B5EF4-FFF2-40B4-BE49-F238E27FC236}">
                <a16:creationId xmlns:a16="http://schemas.microsoft.com/office/drawing/2014/main" xmlns="" id="{E0C724B6-850F-4924-9051-998B0B373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34" y="78154"/>
            <a:ext cx="3902434" cy="321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66D065-0298-43F8-BE70-E907CF2797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134" y="3417591"/>
            <a:ext cx="3902435" cy="327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urrent">
            <a:extLst>
              <a:ext uri="{FF2B5EF4-FFF2-40B4-BE49-F238E27FC236}">
                <a16:creationId xmlns:a16="http://schemas.microsoft.com/office/drawing/2014/main" xmlns="" id="{E5856CED-5457-4585-BC86-612ACC5FC0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2919" y="144270"/>
            <a:ext cx="3902435" cy="3284730"/>
          </a:xfrm>
          <a:prstGeom prst="rect">
            <a:avLst/>
          </a:prstGeom>
        </p:spPr>
      </p:pic>
      <p:pic>
        <p:nvPicPr>
          <p:cNvPr id="7" name="Picture 6" descr="soc">
            <a:extLst>
              <a:ext uri="{FF2B5EF4-FFF2-40B4-BE49-F238E27FC236}">
                <a16:creationId xmlns:a16="http://schemas.microsoft.com/office/drawing/2014/main" xmlns="" id="{C2E76562-9B61-4F6B-A59C-F19AC48D3D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32822" y="3489878"/>
            <a:ext cx="4032532" cy="3151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AB1BF6-FC33-4DD5-81D7-ADB11BA5DB7E}"/>
              </a:ext>
            </a:extLst>
          </p:cNvPr>
          <p:cNvSpPr txBox="1"/>
          <p:nvPr/>
        </p:nvSpPr>
        <p:spPr>
          <a:xfrm>
            <a:off x="4292852" y="2274278"/>
            <a:ext cx="3373687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92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COMPARISION OF OUTPUT POWER , VOLTAGE ,CURRENT AND BATTERY SOC WITH AND WITHOUT MPPT INTEGRATED SYSTEM.</a:t>
            </a:r>
          </a:p>
        </p:txBody>
      </p:sp>
    </p:spTree>
    <p:extLst>
      <p:ext uri="{BB962C8B-B14F-4D97-AF65-F5344CB8AC3E}">
        <p14:creationId xmlns:p14="http://schemas.microsoft.com/office/powerpoint/2010/main" val="144286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IMPACT TO SOCIETY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biggest advantage of an electric vehicle is its green credential. Electric cars are 100 percent eco-friendly as they run on electrically powered engines.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electricity will be produced by solar so cost of charging will further reduced in compare to normal charging stations.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EV and solar power will support environment as they are clean and green energy resources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will promote the concept of reuse , reduce and recycle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05" y="581114"/>
            <a:ext cx="10324943" cy="559108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Solar and EV charging increases property value and demand , Such data has been found in recent studies and surveys.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 and solar also help in creation of resilient local grid.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India has potential to implement such initiatives all over country for better management and consumption of energy.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industry analysts agree that upgrades are needed to the transmission grid to handle the increased load from EVs.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Ultimately it will help to create awareness among public and will promote mass adoption of such ideas.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1167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MARKET SCOPE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88" y="2206866"/>
            <a:ext cx="10128390" cy="49886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Indian renewable energy sector is the fourth most attractive renewable energy market in the world.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government is aiming to achieve 227 GW of renewable energy by 2022, more than its 175 GW target as per the Paris Agreement.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per a Market Watch report, India would need around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4 lakh charging stations to accommodate the demand for 20 lakh EVs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roads by 2026. 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43" y="136345"/>
            <a:ext cx="5037257" cy="16841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88" y="333286"/>
            <a:ext cx="10290760" cy="583891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States like are ready to set up their solar EV charging stations at parking area of T-3 at IGI Airport.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 second phase of FAME scheme of India 317 such charging sections will be framed across various airports in different cities of India.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were also 106 proposal from public and private companies for the deployment of 7000 EV stations across various cities.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Companies like Mahindra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already set up  charging stations for EV’s at Bangalore airports.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Airports could power 100,000 homes if we covered them in solar panels.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91526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SCOPE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38" y="1444239"/>
            <a:ext cx="10396985" cy="5332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 market has a great scope in future and is growing exponentially in India.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also promotes concept of Renewable energy resources use and reduce pollution.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Government of India targeted to install renewable energy capacity of 175 GW by the end of 2022.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United Nations Climate Action Summit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Prime Minister of India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Narendra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announced the renewable energy target to 450 GW by 2030 from 175 GW by 2022.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Airports could power 100,000 homes if we covered them in solar panels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27" y="0"/>
            <a:ext cx="2970973" cy="1529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125" y="333286"/>
            <a:ext cx="10265123" cy="5838914"/>
          </a:xfrm>
        </p:spPr>
        <p:txBody>
          <a:bodyPr/>
          <a:lstStyle/>
          <a:p>
            <a:r>
              <a:rPr lang="en-US" dirty="0"/>
              <a:t>In India, for example, Airports have solar power on their roofs and all possible areas.</a:t>
            </a:r>
          </a:p>
          <a:p>
            <a:r>
              <a:rPr lang="en-US" b="1" dirty="0"/>
              <a:t>The </a:t>
            </a:r>
            <a:r>
              <a:rPr lang="en-US" b="1" dirty="0" err="1"/>
              <a:t>Puducherry</a:t>
            </a:r>
            <a:r>
              <a:rPr lang="en-US" b="1" dirty="0"/>
              <a:t> airport</a:t>
            </a:r>
            <a:r>
              <a:rPr lang="en-US" dirty="0"/>
              <a:t> has become the first airport of the Airports Authority of India (AAI) which is entirely solar-powered.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6" y="1460933"/>
            <a:ext cx="10291183" cy="53970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838200" y="139065"/>
            <a:ext cx="10515600" cy="101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b="1" u="sng" dirty="0">
                <a:solidFill>
                  <a:srgbClr val="002060"/>
                </a:solidFill>
              </a:rPr>
              <a:t>References</a:t>
            </a:r>
            <a:endParaRPr b="1" u="sng" dirty="0">
              <a:solidFill>
                <a:srgbClr val="002060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838200" y="1273810"/>
            <a:ext cx="10515600" cy="490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 New VSAS approach for Maximum Power Tracking for Renewable Energy Sources (RES)”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Nacer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K.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M’Sirdi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Abdelhamid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Rabhi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Mouna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Abarkan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"PV Power System Using Maximum Power Point Tracking (Increment Conductance Algorithm)” Vol. 3, Issue 5, May 2014 @IJIRSET, Mohammed Ali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Khalifa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Kamal Mohamed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Saied,Sami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Salem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Bitro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Miftahul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Anwar, Muhammad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Nizam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“New perturb and observe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mppt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algorithm and its validation using data from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pv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module” @IJAET,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Bikram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Das ,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Anindita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Jamatia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Abanishwar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Chakraborti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Prabir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Rn.Kasari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&amp;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Manik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Bhowmik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“Analysis of Different MPPT Techniques” Vol. 5, Issue 3, March 2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000"/>
              <a:buNone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016 @IJAREEIE,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Athira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B,.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Greeshma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V,.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Jeena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Johnson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“A New Maximum Power Point Tracking for Photovoltaic Systems” Mohamed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Azab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International Journal of Electrical, Computer, Energetic, Electronic and Communication Engineering Vol:2, No:8, 2008. 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7000"/>
            </a:pP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“Enhancement of Solar Photovoltaic Cell by Using Short-Circuit Current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Mppt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Method”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Burri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Ankaiah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,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Jalakanuru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lang="en-IN" i="1" dirty="0" err="1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Nageswararao</a:t>
            </a:r>
            <a:r>
              <a:rPr lang="en-IN" i="1" dirty="0">
                <a:latin typeface="Calibri" panose="020F0502020204030204" pitchFamily="34" charset="0"/>
                <a:ea typeface="Arial" panose="020B0604020202020204"/>
                <a:cs typeface="Calibri" panose="020F0502020204030204" pitchFamily="34" charset="0"/>
                <a:sym typeface="Arial" panose="020B0604020202020204"/>
              </a:rPr>
              <a:t> @ www.ijesi.org Volume 2 Issue 2 ǁ February. 2013 ǁ PP.45-50</a:t>
            </a:r>
            <a:endParaRPr i="1" dirty="0">
              <a:latin typeface="Calibri" panose="020F0502020204030204" pitchFamily="34" charset="0"/>
              <a:ea typeface="Arial" panose="020B0604020202020204"/>
              <a:cs typeface="Calibri" panose="020F050202020403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433" y="4342227"/>
            <a:ext cx="7980148" cy="2379150"/>
          </a:xfrm>
        </p:spPr>
        <p:txBody>
          <a:bodyPr/>
          <a:lstStyle/>
          <a:p>
            <a:r>
              <a:rPr lang="en-US" dirty="0"/>
              <a:t>MEMBERS              -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Ayush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Negi</a:t>
            </a:r>
          </a:p>
          <a:p>
            <a:r>
              <a:rPr lang="en-US" dirty="0"/>
              <a:t>                            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Rishabh Raj Prasad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COLLEGE                    -  VELLORE INSTITUTE OF TECHNOLOGY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62AACB-87E9-43AC-B783-20028E0B3823}"/>
              </a:ext>
            </a:extLst>
          </p:cNvPr>
          <p:cNvSpPr txBox="1"/>
          <p:nvPr/>
        </p:nvSpPr>
        <p:spPr>
          <a:xfrm>
            <a:off x="1203568" y="1869442"/>
            <a:ext cx="84406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MPPT INTEGRATED SOLAR POWERED GRID CONNECTED SYSTEM FOR AIRPORT ENERGY DEMAND AND ELECTRIC VEHICLE  CHRARGING SYSTEM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6049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STATEMENT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16" y="1525426"/>
            <a:ext cx="10195132" cy="486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Statement –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develop a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Grid connected MPPT Integrated solar PV System for electric vehicle charging and Airport Energy Demand Management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Solar Powered Fast Charging System to Charge 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Electric Tow Tugs / Luggage Cart/ Passenger Vehicles</a:t>
            </a: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Creating online dashboard using IOT for 24/7 monitoring of System to avoid physical contact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adhering to the new norms.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723" y="47003"/>
            <a:ext cx="1737834" cy="1988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65888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SOLUTION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8" y="1563879"/>
            <a:ext cx="10791715" cy="513602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There is no denying the industry has made progress but its infrastructure is neither scalable nor sustainable and  profitable.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main idea of our project is divided into two major parts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first part majorly focuses on drawing maximum power from solar PV array . Instead of fully depending on Grid to supply the Energy to the airport , we can shift to Solar Powered system to meet the energy demand of the airport.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After extensively going through various research paper we have decide to choose Incremental Conductance method for our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93" y="625893"/>
            <a:ext cx="10313150" cy="556980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Apart from this we can directly integrate Solar Powered Fast EV Charging system to charge 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Electric Tow Tugs / Electric Luggage Cart/ Electric Passenger Vehicles to be used inside the Airport 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premises</a:t>
            </a:r>
            <a:r>
              <a:rPr lang="en-IN" b="0" i="0" dirty="0" smtClean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N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avoid human Interaction and easy to manage , we have created an online Dashboard using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ThingSpeak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integrate and remotely monitor the entire system</a:t>
            </a:r>
            <a:r>
              <a:rPr lang="en-IN" b="0" i="0" dirty="0" smtClean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N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could be </a:t>
            </a:r>
            <a:r>
              <a:rPr lang="en-IN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best </a:t>
            </a:r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 generation model 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the efficiency of controller can be </a:t>
            </a:r>
            <a:r>
              <a:rPr lang="en-IN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IN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99% .Although  the initial cost of investment is high but the cost of maintenance is low since the new Panels and Inverter are Technologically advanced and long lasting .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could also help us in realizing the aim of making the infrastructure is scalable and profitable. Thus achieving the dream of sustainable society.</a:t>
            </a:r>
            <a:endParaRPr lang="en-IN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2430" y="362634"/>
            <a:ext cx="7026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 Diagram of the Model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720251D0-164C-46A9-ADA8-8E626AFEF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950" y="1031631"/>
            <a:ext cx="6854092" cy="514056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81" y="64039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DEMO MATLAB SIMULINK MODEL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274963-2584-48B1-BFB5-A0C4DCAE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310"/>
            <a:ext cx="12192000" cy="4821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44" y="583365"/>
            <a:ext cx="9161946" cy="60769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8A6117-E65E-47E3-A3DF-93AFDB855926}"/>
              </a:ext>
            </a:extLst>
          </p:cNvPr>
          <p:cNvSpPr txBox="1"/>
          <p:nvPr/>
        </p:nvSpPr>
        <p:spPr>
          <a:xfrm>
            <a:off x="1578244" y="207813"/>
            <a:ext cx="609600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92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DASHBOARD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Tracking EFFICIENCY OF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62819"/>
            <a:ext cx="9251482" cy="24690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291</TotalTime>
  <Words>947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Open Sans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PROBLEM STATEMENT</vt:lpstr>
      <vt:lpstr>SOLUTION</vt:lpstr>
      <vt:lpstr>PowerPoint Presentation</vt:lpstr>
      <vt:lpstr>PowerPoint Presentation</vt:lpstr>
      <vt:lpstr>DEMO MATLAB SIMULINK MODEL</vt:lpstr>
      <vt:lpstr>PowerPoint Presentation</vt:lpstr>
      <vt:lpstr>Tracking EFFICIENCY OF SYSTEM</vt:lpstr>
      <vt:lpstr>PowerPoint Presentation</vt:lpstr>
      <vt:lpstr>IMPACT TO SOCIETY</vt:lpstr>
      <vt:lpstr>PowerPoint Presentation</vt:lpstr>
      <vt:lpstr>MARKET SCOPE</vt:lpstr>
      <vt:lpstr>PowerPoint Presentation</vt:lpstr>
      <vt:lpstr>FUTURE SCOPE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connected MPPT Integrated solar PV System for electric vehicle charging and Battery Management system</dc:title>
  <dc:creator>HP</dc:creator>
  <cp:lastModifiedBy>HP</cp:lastModifiedBy>
  <cp:revision>105</cp:revision>
  <dcterms:created xsi:type="dcterms:W3CDTF">2021-08-05T10:11:00Z</dcterms:created>
  <dcterms:modified xsi:type="dcterms:W3CDTF">2021-09-29T17:30:52Z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C4549F80A1B54904935203135730E385</vt:lpwstr>
  </property>
</Properties>
</file>