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Investment Decks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of Five Companies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 - Traction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AUM: $1.18B (Sep 2023).</a:t>
            </a:r>
          </a:p>
          <a:p>
            <a:r>
              <a:t>Lending: 1.3M+ customers.</a:t>
            </a:r>
          </a:p>
          <a:p>
            <a:r>
              <a:t>UPI Volume: 157.5M txns, $1.06B (Oct 2024).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 - Financials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FY24 Revenue: $340M.</a:t>
            </a:r>
          </a:p>
          <a:p>
            <a:r>
              <a:t>Profit: $7.9M (Navi Finserv).</a:t>
            </a:r>
          </a:p>
          <a:p>
            <a:r>
              <a:t>Valuation: $1.7B vs $259M (unlisted).</a:t>
            </a:r>
          </a:p>
          <a:p>
            <a:r>
              <a:t>Risks: Competition, regulation, dilution.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Acko - Executive Summary &amp;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Thesis: Digital-only disruptor.</a:t>
            </a:r>
          </a:p>
          <a:p>
            <a:r>
              <a:t>Value: Transparent insurance UX.</a:t>
            </a:r>
          </a:p>
          <a:p>
            <a:r>
              <a:t>Advantage: Zero-branch D2C model.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Acko - 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Efficiency: 93.29% CSR, 99.63% settled &lt;30 days.</a:t>
            </a:r>
          </a:p>
          <a:p>
            <a:r>
              <a:t>CX: CSAT 75, NPS 40.</a:t>
            </a:r>
          </a:p>
          <a:p>
            <a:r>
              <a:t>Founder: Varun Dua.</a:t>
            </a:r>
          </a:p>
          <a:p>
            <a:r>
              <a:t>Solvency Ratio: 275%.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Acko - Business Model &amp;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Licensed in 2017.</a:t>
            </a:r>
          </a:p>
          <a:p>
            <a:r>
              <a:t>D2C + B2B2C.</a:t>
            </a:r>
          </a:p>
          <a:p>
            <a:r>
              <a:t>Embedded insurance with Amazon, Ola, OYO.</a:t>
            </a:r>
          </a:p>
          <a:p>
            <a:r>
              <a:t>No-agent GTM.</a:t>
            </a:r>
          </a:p>
          <a:p>
            <a:r>
              <a:t>Products: Motor, Health, Mobile, Acko Drive.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Acko - Funding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Valuation: $1.1B (2021).</a:t>
            </a:r>
          </a:p>
          <a:p>
            <a:r>
              <a:t>Investors: Amazon, Accel, SAIF.</a:t>
            </a:r>
          </a:p>
          <a:p>
            <a:r>
              <a:t>Turnover: $216M.</a:t>
            </a:r>
          </a:p>
          <a:p>
            <a:r>
              <a:t>Risks: Capital-intensive, regulatory penalties.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Razorpay - Executive Summary &amp;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Thesis: Market leader evolving into full-stack.</a:t>
            </a:r>
          </a:p>
          <a:p>
            <a:r>
              <a:t>TPV: $180B FY24.</a:t>
            </a:r>
          </a:p>
          <a:p>
            <a:r>
              <a:t>Growth: Acquisitions + SE Asia expansion.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Razorpay - 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Full-Stack (Payments, X, Capital).</a:t>
            </a:r>
          </a:p>
          <a:p>
            <a:r>
              <a:t>Acquisitions: Ezetap, Thirdwatch.</a:t>
            </a:r>
          </a:p>
          <a:p>
            <a:r>
              <a:t>First-mover in payments.</a:t>
            </a:r>
          </a:p>
          <a:p>
            <a:r>
              <a:t>AI in RAY &amp; fraud detection.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Razorpay - Business Model &amp;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2014.</a:t>
            </a:r>
          </a:p>
          <a:p>
            <a:r>
              <a:t>B2B SaaS + transaction fees.</a:t>
            </a:r>
          </a:p>
          <a:p>
            <a:r>
              <a:t>Gateway for FB, Airtel, Zomato.</a:t>
            </a:r>
          </a:p>
          <a:p>
            <a:r>
              <a:t>Neo-banking: RazorpayX.</a:t>
            </a:r>
          </a:p>
          <a:p>
            <a:r>
              <a:t>Employees: 2,641 (2025).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Razorpay - Traction &amp; 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TPV: $180B FY24.</a:t>
            </a:r>
          </a:p>
          <a:p>
            <a:r>
              <a:t>Revenue: $299M, 24% growth.</a:t>
            </a:r>
          </a:p>
          <a:p>
            <a:r>
              <a:t>Profit: $0.41M FY24.</a:t>
            </a:r>
          </a:p>
          <a:p>
            <a:r>
              <a:t>Resilient post RBI ban.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CRED - Executive Summary &amp; Investment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Thesis: Premium player with affluent user base.</a:t>
            </a:r>
          </a:p>
          <a:p>
            <a:r>
              <a:t>Model: Diversified into lending, wealth mgmt, D2C.</a:t>
            </a:r>
          </a:p>
          <a:p>
            <a:r>
              <a:t>Positioning: Aspirational brand targeting high-spending users.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Razorpay - Funding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Funding: $742M.</a:t>
            </a:r>
          </a:p>
          <a:p>
            <a:r>
              <a:t>Valuation: $9.2B (2025).</a:t>
            </a:r>
          </a:p>
          <a:p>
            <a:r>
              <a:t>Investors: Peak XV, YC, Tiger Global, GIC.</a:t>
            </a:r>
          </a:p>
          <a:p>
            <a:r>
              <a:t>Risks: Regulation, competition, slim margins.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- Executive Summary &amp;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Thesis: Dominant in UPI, diversifying into super app.</a:t>
            </a:r>
          </a:p>
          <a:p>
            <a:r>
              <a:t>Share: 50%+ UPI.</a:t>
            </a:r>
          </a:p>
          <a:p>
            <a:r>
              <a:t>Profit FY25.</a:t>
            </a:r>
          </a:p>
          <a:p>
            <a:r>
              <a:t>Backed by Walmart.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- 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Scale: 650M users.</a:t>
            </a:r>
          </a:p>
          <a:p>
            <a:r>
              <a:t>Merchants: 45M+.</a:t>
            </a:r>
          </a:p>
          <a:p>
            <a:r>
              <a:t>Super app: Pincode, Share.Market, Indus Appstore.</a:t>
            </a:r>
          </a:p>
          <a:p>
            <a:r>
              <a:t>Founders: Sameer Nigam, Rahul Chari.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- Business Model &amp;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2012, acquired by Walmart.</a:t>
            </a:r>
          </a:p>
          <a:p>
            <a:r>
              <a:t>Revenue: payments, merchant services.</a:t>
            </a:r>
          </a:p>
          <a:p>
            <a:r>
              <a:t>GTM: Tier 2/3 penetration.</a:t>
            </a:r>
          </a:p>
          <a:p>
            <a:r>
              <a:t>Employees: 1,768 (2025).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- Traction &amp; 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TPV: $1.8T (Aug 2025).</a:t>
            </a:r>
          </a:p>
          <a:p>
            <a:r>
              <a:t>UPI Share: 48.4% (May 2025).</a:t>
            </a:r>
          </a:p>
          <a:p>
            <a:r>
              <a:t>360M+ daily txns.</a:t>
            </a:r>
          </a:p>
          <a:p>
            <a:r>
              <a:t>Revenue: $685M FY24.</a:t>
            </a:r>
          </a:p>
          <a:p>
            <a:r>
              <a:t>Profit: $28M FY25.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PhonePe - Funding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Funding: $1.01B.</a:t>
            </a:r>
          </a:p>
          <a:p>
            <a:r>
              <a:t>Valuation: $12.5B (2023).</a:t>
            </a:r>
          </a:p>
          <a:p>
            <a:r>
              <a:t>Investors: Walmart, GA, Tiger.</a:t>
            </a:r>
          </a:p>
          <a:p>
            <a:r>
              <a:t>Risks: NPCI rule, duopoly, ecosystem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CRED - 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Exclusive User Base (high credit score).</a:t>
            </a:r>
          </a:p>
          <a:p>
            <a:r>
              <a:t>Brand Identity with strong recall.</a:t>
            </a:r>
          </a:p>
          <a:p>
            <a:r>
              <a:t>Ecosystem Expansion via acquisitions.</a:t>
            </a:r>
          </a:p>
          <a:p>
            <a:r>
              <a:t>Founder: Kunal Shah (Freecharge).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CRED - Business Model &amp;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Core: B2C credit card users.</a:t>
            </a:r>
          </a:p>
          <a:p>
            <a:r>
              <a:t>Revenue: Fees, lending, marketplace, ads.</a:t>
            </a:r>
          </a:p>
          <a:p>
            <a:r>
              <a:t>Tech: CRED Protect (AI).</a:t>
            </a:r>
          </a:p>
          <a:p>
            <a:r>
              <a:t>GTM: Exclusivity, ads, influencers, IPL.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CRED - Traction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MAUs: 13M (Jun 2024).</a:t>
            </a:r>
          </a:p>
          <a:p>
            <a:r>
              <a:t>Monthly Txn Volume: 152.3M (Oct 2024).</a:t>
            </a:r>
          </a:p>
          <a:p>
            <a:r>
              <a:t>Value: $6.61B.</a:t>
            </a:r>
          </a:p>
          <a:p>
            <a:r>
              <a:t>UPI share 1% (2024).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CRED - Financial Health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FY24 Revenue: $296M, Loss: $197M.</a:t>
            </a:r>
          </a:p>
          <a:p>
            <a:r>
              <a:t>Valuation: $6.4B → $3.7B.</a:t>
            </a:r>
          </a:p>
          <a:p>
            <a:r>
              <a:t>Funding: $75M (May 2025).</a:t>
            </a:r>
          </a:p>
          <a:p>
            <a:r>
              <a:t>Risks: High spend, rewards dependency, niche TAM.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 - Executive Summary &amp;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Thesis: Full-stack digital super app.</a:t>
            </a:r>
          </a:p>
          <a:p>
            <a:r>
              <a:t>Model: Multi-vertical integration.</a:t>
            </a:r>
          </a:p>
          <a:p>
            <a:r>
              <a:t>Founder: Sachin Bansal.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 - 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Founder’s capital stability.</a:t>
            </a:r>
          </a:p>
          <a:p>
            <a:r>
              <a:t>Lending, insurance, wealth synergy.</a:t>
            </a:r>
          </a:p>
          <a:p>
            <a:r>
              <a:t>Zero-branch model.</a:t>
            </a:r>
          </a:p>
          <a:p>
            <a:r>
              <a:t>Leadership: Ankit Agarwal.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 - Business Model &amp; Verticals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2018.</a:t>
            </a:r>
          </a:p>
          <a:p>
            <a:r>
              <a:t>Lending: instant/home loans.</a:t>
            </a:r>
          </a:p>
          <a:p>
            <a:r>
              <a:t>Insurance: Navi General.</a:t>
            </a:r>
          </a:p>
          <a:p>
            <a:r>
              <a:t>Wealth: Navi MF.</a:t>
            </a:r>
          </a:p>
          <a:p>
            <a:r>
              <a:t>Acquisitions: MavenHive, DHFL GI.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