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9E1BE-AD3D-41E0-8E13-439A1ACE979A}" v="102" dt="2021-12-02T12:30:36.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7" d="100"/>
          <a:sy n="77" d="100"/>
        </p:scale>
        <p:origin x="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786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8137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34296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30EA680-D336-4FF7-8B7A-9848BB0A1C3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24244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49882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38457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58154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50984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46CE7D5-CF57-46EF-B807-FDD0502418D4}" type="datetimeFigureOut">
              <a:rPr lang="en-US" smtClean="0"/>
              <a:t>12/2/2021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58397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81378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255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942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6810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222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6CE7D5-CF57-46EF-B807-FDD0502418D4}"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380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230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2862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CE7D5-CF57-46EF-B807-FDD0502418D4}" type="datetimeFigureOut">
              <a:rPr lang="en-US" smtClean="0"/>
              <a:t>12/2/2021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3245478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38600" y="1939159"/>
            <a:ext cx="7644627" cy="2751086"/>
          </a:xfrm>
        </p:spPr>
        <p:txBody>
          <a:bodyPr>
            <a:normAutofit/>
          </a:bodyPr>
          <a:lstStyle/>
          <a:p>
            <a:pPr algn="r"/>
            <a:r>
              <a:rPr lang="en-US">
                <a:ea typeface="+mj-lt"/>
                <a:cs typeface="+mj-lt"/>
              </a:rPr>
              <a:t>Cyber physical system- Digital Twin for CNC turning</a:t>
            </a:r>
            <a:endParaRPr lang="en-US"/>
          </a:p>
          <a:p>
            <a:pPr algn="r"/>
            <a:endParaRPr lang="en-US"/>
          </a:p>
        </p:txBody>
      </p:sp>
      <p:sp>
        <p:nvSpPr>
          <p:cNvPr id="3" name="Subtitle 2"/>
          <p:cNvSpPr>
            <a:spLocks noGrp="1"/>
          </p:cNvSpPr>
          <p:nvPr>
            <p:ph type="subTitle" idx="1"/>
          </p:nvPr>
        </p:nvSpPr>
        <p:spPr>
          <a:xfrm>
            <a:off x="4038600" y="4782320"/>
            <a:ext cx="7644627" cy="1329443"/>
          </a:xfrm>
        </p:spPr>
        <p:txBody>
          <a:bodyPr vert="horz" lIns="91440" tIns="45720" rIns="91440" bIns="45720" rtlCol="0" anchor="t">
            <a:normAutofit/>
          </a:bodyPr>
          <a:lstStyle/>
          <a:p>
            <a:pPr algn="r"/>
            <a:r>
              <a:rPr lang="en-US" dirty="0">
                <a:cs typeface="Calibri"/>
              </a:rPr>
              <a:t> By</a:t>
            </a:r>
            <a:endParaRPr lang="en-US" dirty="0" err="1">
              <a:cs typeface="Calibri"/>
            </a:endParaRPr>
          </a:p>
          <a:p>
            <a:pPr algn="r"/>
            <a:r>
              <a:rPr lang="en-US" dirty="0">
                <a:cs typeface="Calibri"/>
              </a:rPr>
              <a:t>Ayush Patil</a:t>
            </a:r>
          </a:p>
        </p:txBody>
      </p:sp>
    </p:spTree>
    <p:extLst>
      <p:ext uri="{BB962C8B-B14F-4D97-AF65-F5344CB8AC3E}">
        <p14:creationId xmlns:p14="http://schemas.microsoft.com/office/powerpoint/2010/main" val="1098572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0092-5C73-4859-9DD9-A3B04F4E704F}"/>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Introduction</a:t>
            </a:r>
            <a:endParaRPr lang="en-US">
              <a:solidFill>
                <a:srgbClr val="FFFFFF"/>
              </a:solidFill>
            </a:endParaRPr>
          </a:p>
        </p:txBody>
      </p:sp>
      <p:sp>
        <p:nvSpPr>
          <p:cNvPr id="3" name="Content Placeholder 2">
            <a:extLst>
              <a:ext uri="{FF2B5EF4-FFF2-40B4-BE49-F238E27FC236}">
                <a16:creationId xmlns:a16="http://schemas.microsoft.com/office/drawing/2014/main" id="{66B37E99-8ABC-4F70-A3A9-FAB1B9993C12}"/>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r>
              <a:rPr lang="en-US" sz="2400">
                <a:ea typeface="+mn-lt"/>
                <a:cs typeface="+mn-lt"/>
              </a:rPr>
              <a:t>State-of-the-art technologies such as the Internet of Things (IoT), cloud computing (CC), big data analytics (BDA), and artificial intelligence (AI) have greatly stimulated the development of smart manufacturing. An important prerequisite for smart manufacturing is cyber–physical integration, which is increasingly being embraced by manufacturers. As the preferred means of such integration, cyber–physical systems (CPS) and digital twins (DTs) have gained extensive attention from researchers and practitioners in industry. With feedback loops in which physical processes affect cyber parts and vice versa, CPS and DTs can endow manufacturing systems with greater efficiency, resilience, and intelligence.</a:t>
            </a:r>
            <a:endParaRPr lang="en-US" sz="2400"/>
          </a:p>
        </p:txBody>
      </p:sp>
    </p:spTree>
    <p:extLst>
      <p:ext uri="{BB962C8B-B14F-4D97-AF65-F5344CB8AC3E}">
        <p14:creationId xmlns:p14="http://schemas.microsoft.com/office/powerpoint/2010/main" val="68943922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845E-B84A-435E-B36E-3246F82CCFFC}"/>
              </a:ext>
            </a:extLst>
          </p:cNvPr>
          <p:cNvSpPr>
            <a:spLocks noGrp="1"/>
          </p:cNvSpPr>
          <p:nvPr>
            <p:ph type="title"/>
          </p:nvPr>
        </p:nvSpPr>
        <p:spPr>
          <a:xfrm>
            <a:off x="956826" y="1112969"/>
            <a:ext cx="3937298" cy="4166010"/>
          </a:xfrm>
        </p:spPr>
        <p:txBody>
          <a:bodyPr>
            <a:normAutofit/>
          </a:bodyPr>
          <a:lstStyle/>
          <a:p>
            <a:r>
              <a:rPr lang="en-US">
                <a:solidFill>
                  <a:srgbClr val="FFFFFF"/>
                </a:solidFill>
                <a:cs typeface="Calibri Light"/>
              </a:rPr>
              <a:t>Application</a:t>
            </a:r>
            <a:endParaRPr lang="en-US">
              <a:solidFill>
                <a:srgbClr val="FFFFFF"/>
              </a:solidFill>
            </a:endParaRPr>
          </a:p>
        </p:txBody>
      </p:sp>
      <p:sp>
        <p:nvSpPr>
          <p:cNvPr id="3" name="Content Placeholder 2">
            <a:extLst>
              <a:ext uri="{FF2B5EF4-FFF2-40B4-BE49-F238E27FC236}">
                <a16:creationId xmlns:a16="http://schemas.microsoft.com/office/drawing/2014/main" id="{F6561135-6066-4DC7-8947-3CD4A3B14113}"/>
              </a:ext>
            </a:extLst>
          </p:cNvPr>
          <p:cNvSpPr>
            <a:spLocks noGrp="1"/>
          </p:cNvSpPr>
          <p:nvPr>
            <p:ph idx="1"/>
          </p:nvPr>
        </p:nvSpPr>
        <p:spPr>
          <a:xfrm>
            <a:off x="6096000" y="820880"/>
            <a:ext cx="5257799" cy="4889350"/>
          </a:xfrm>
        </p:spPr>
        <p:txBody>
          <a:bodyPr vert="horz" lIns="91440" tIns="45720" rIns="91440" bIns="45720" rtlCol="0" anchor="t">
            <a:normAutofit lnSpcReduction="10000"/>
          </a:bodyPr>
          <a:lstStyle/>
          <a:p>
            <a:r>
              <a:rPr lang="en-US" sz="1800">
                <a:ea typeface="+mn-lt"/>
                <a:cs typeface="+mn-lt"/>
              </a:rPr>
              <a:t>Digital twins can be used in the lifecycle of machine tools in two ways; one is throughout the development and commissioning of the machine tool. Commissioning refers to the phase when contributions from mechanical, electrical and control engineers come together for the first time to form the machine. Virtual commissioning of a machine enables engineers to test, refine and optimize mechanical, electrical, and logical designs, and the integration between them, before hardware is assembled on the shop floor. After the machine is tested, produced and delivered, service technicians can use the digital twin to perform quality control inspections to track down any malfunction and offer solutions without having to physically interact with the machine. This application allows machine builders to reduce development periods and product launch times.</a:t>
            </a:r>
            <a:endParaRPr lang="en-US" sz="1800"/>
          </a:p>
        </p:txBody>
      </p:sp>
    </p:spTree>
    <p:extLst>
      <p:ext uri="{BB962C8B-B14F-4D97-AF65-F5344CB8AC3E}">
        <p14:creationId xmlns:p14="http://schemas.microsoft.com/office/powerpoint/2010/main" val="16187348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0ACC-6D83-43F0-88F7-C8B4140CEA00}"/>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Introduction-continued</a:t>
            </a:r>
          </a:p>
        </p:txBody>
      </p:sp>
      <p:sp>
        <p:nvSpPr>
          <p:cNvPr id="3" name="Content Placeholder 2">
            <a:extLst>
              <a:ext uri="{FF2B5EF4-FFF2-40B4-BE49-F238E27FC236}">
                <a16:creationId xmlns:a16="http://schemas.microsoft.com/office/drawing/2014/main" id="{0E05CD76-C77A-410D-89E9-7B130C2095FF}"/>
              </a:ext>
            </a:extLst>
          </p:cNvPr>
          <p:cNvSpPr>
            <a:spLocks noGrp="1"/>
          </p:cNvSpPr>
          <p:nvPr>
            <p:ph idx="1"/>
          </p:nvPr>
        </p:nvSpPr>
        <p:spPr>
          <a:xfrm>
            <a:off x="5370153" y="1526033"/>
            <a:ext cx="5536397" cy="3935281"/>
          </a:xfrm>
        </p:spPr>
        <p:txBody>
          <a:bodyPr vert="horz" lIns="91440" tIns="45720" rIns="91440" bIns="45720" rtlCol="0">
            <a:normAutofit lnSpcReduction="10000"/>
          </a:bodyPr>
          <a:lstStyle/>
          <a:p>
            <a:r>
              <a:rPr lang="en-US" sz="2000">
                <a:ea typeface="+mn-lt"/>
                <a:cs typeface="+mn-lt"/>
              </a:rPr>
              <a:t>CPS are multidimensional and complex systems that integrate the cyber world and the dynamic physical world. Through the integration and collaboration of computing, communication, and control, known as the “3C,” CPS provide real-time sensing, information feedback, dynamic control, and other services . With intensive connection and feedback loops, physical and computing processes are highly interdependent . In this way, cyber–physical integration and real-time interaction are achieved in order to monitor and control physical entities in a reliable, safe, collaborative, robust, and efficient way</a:t>
            </a:r>
            <a:endParaRPr lang="en-US" sz="2000"/>
          </a:p>
        </p:txBody>
      </p:sp>
    </p:spTree>
    <p:extLst>
      <p:ext uri="{BB962C8B-B14F-4D97-AF65-F5344CB8AC3E}">
        <p14:creationId xmlns:p14="http://schemas.microsoft.com/office/powerpoint/2010/main" val="261308961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208A-A228-4BA8-8321-AACFC7B8DDB5}"/>
              </a:ext>
            </a:extLst>
          </p:cNvPr>
          <p:cNvSpPr>
            <a:spLocks noGrp="1"/>
          </p:cNvSpPr>
          <p:nvPr>
            <p:ph type="title"/>
          </p:nvPr>
        </p:nvSpPr>
        <p:spPr>
          <a:xfrm>
            <a:off x="1285240" y="1050595"/>
            <a:ext cx="8074815" cy="1618489"/>
          </a:xfrm>
        </p:spPr>
        <p:txBody>
          <a:bodyPr anchor="ctr">
            <a:normAutofit fontScale="90000"/>
          </a:bodyPr>
          <a:lstStyle/>
          <a:p>
            <a:r>
              <a:rPr lang="en-US" sz="6700">
                <a:cs typeface="Calibri Light"/>
              </a:rPr>
              <a:t>Application-continued</a:t>
            </a:r>
          </a:p>
        </p:txBody>
      </p:sp>
      <p:sp>
        <p:nvSpPr>
          <p:cNvPr id="3" name="Content Placeholder 2">
            <a:extLst>
              <a:ext uri="{FF2B5EF4-FFF2-40B4-BE49-F238E27FC236}">
                <a16:creationId xmlns:a16="http://schemas.microsoft.com/office/drawing/2014/main" id="{6B1F8A59-AE4B-4603-B611-994A24E836C5}"/>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US" sz="2400">
                <a:ea typeface="+mn-lt"/>
                <a:cs typeface="+mn-lt"/>
              </a:rPr>
              <a:t>The second way digital twins can be adopted in the machining sector is during the machine tool operation. During the operation, the operator uses a digital twin to ensure that CNC programes are running smoothly without any faults and will deliver the desired part on the first go. It can also allow operator to ensure that a new NC program will not cause any collisions between a tool or clamp and the machine or workpiece</a:t>
            </a:r>
            <a:endParaRPr lang="en-US" sz="2400"/>
          </a:p>
        </p:txBody>
      </p:sp>
    </p:spTree>
    <p:extLst>
      <p:ext uri="{BB962C8B-B14F-4D97-AF65-F5344CB8AC3E}">
        <p14:creationId xmlns:p14="http://schemas.microsoft.com/office/powerpoint/2010/main" val="17360040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57BA-7AC2-4FD5-AA7E-1A14CC2BDCD9}"/>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8BE0FB20-8E51-4BE5-AA75-28BCDF16E00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571490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TotalTime>
  <Words>456</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Cyber physical system- Digital Twin for CNC turning </vt:lpstr>
      <vt:lpstr>Introduction</vt:lpstr>
      <vt:lpstr>Application</vt:lpstr>
      <vt:lpstr>Introduction-continued</vt:lpstr>
      <vt:lpstr>Application-continued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Patil</dc:creator>
  <cp:lastModifiedBy>patil.aditi0610@outlook.com</cp:lastModifiedBy>
  <cp:revision>54</cp:revision>
  <dcterms:created xsi:type="dcterms:W3CDTF">2021-12-02T11:55:30Z</dcterms:created>
  <dcterms:modified xsi:type="dcterms:W3CDTF">2021-12-02T12:43:16Z</dcterms:modified>
</cp:coreProperties>
</file>