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Gotham Bold Italics" panose="020B0604020202020204" charset="0"/>
      <p:regular r:id="rId20"/>
    </p:embeddedFont>
    <p:embeddedFont>
      <p:font typeface="Open Sauce" panose="020B0604020202020204" charset="0"/>
      <p:regular r:id="rId21"/>
    </p:embeddedFont>
    <p:embeddedFont>
      <p:font typeface="Open Sauce Bold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  <p:embeddedFont>
      <p:font typeface="Oswald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20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367780" y="2954535"/>
            <a:ext cx="16153686" cy="334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0"/>
              </a:lnSpc>
            </a:pPr>
            <a:r>
              <a:rPr lang="en-US" sz="9739" spc="954" dirty="0">
                <a:solidFill>
                  <a:srgbClr val="231F20"/>
                </a:solidFill>
                <a:latin typeface="Oswald Bold"/>
              </a:rPr>
              <a:t> DATA ANALYSIS USING  DJANGO</a:t>
            </a:r>
          </a:p>
        </p:txBody>
      </p:sp>
      <p:sp>
        <p:nvSpPr>
          <p:cNvPr id="6" name="Freeform 6"/>
          <p:cNvSpPr/>
          <p:nvPr/>
        </p:nvSpPr>
        <p:spPr>
          <a:xfrm>
            <a:off x="7231394" y="894093"/>
            <a:ext cx="4426458" cy="1599737"/>
          </a:xfrm>
          <a:custGeom>
            <a:avLst/>
            <a:gdLst/>
            <a:ahLst/>
            <a:cxnLst/>
            <a:rect l="l" t="t" r="r" b="b"/>
            <a:pathLst>
              <a:path w="4426458" h="1599737">
                <a:moveTo>
                  <a:pt x="0" y="0"/>
                </a:moveTo>
                <a:lnTo>
                  <a:pt x="4426458" y="0"/>
                </a:lnTo>
                <a:lnTo>
                  <a:pt x="4426458" y="1599738"/>
                </a:lnTo>
                <a:lnTo>
                  <a:pt x="0" y="15997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-850801" y="6497576"/>
            <a:ext cx="20129401" cy="365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 dirty="0">
                <a:solidFill>
                  <a:srgbClr val="231F20"/>
                </a:solidFill>
                <a:latin typeface="Gotham Bold Italics"/>
              </a:rPr>
              <a:t>A Project made by :-</a:t>
            </a:r>
          </a:p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 dirty="0">
                <a:solidFill>
                  <a:srgbClr val="231F20"/>
                </a:solidFill>
                <a:latin typeface="Gotham Bold Italics"/>
              </a:rPr>
              <a:t>Ayush </a:t>
            </a:r>
            <a:r>
              <a:rPr lang="en-US" sz="3699" dirty="0" err="1">
                <a:solidFill>
                  <a:srgbClr val="231F20"/>
                </a:solidFill>
                <a:latin typeface="Gotham Bold Italics"/>
              </a:rPr>
              <a:t>Kansal</a:t>
            </a:r>
            <a:endParaRPr lang="en-US" sz="3699" dirty="0">
              <a:solidFill>
                <a:srgbClr val="231F20"/>
              </a:solidFill>
              <a:latin typeface="Gotham Bold Italics"/>
            </a:endParaRPr>
          </a:p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 dirty="0">
                <a:solidFill>
                  <a:srgbClr val="231F20"/>
                </a:solidFill>
                <a:latin typeface="Gotham Bold Italics"/>
              </a:rPr>
              <a:t>Ayush Goyal</a:t>
            </a:r>
          </a:p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 dirty="0">
                <a:solidFill>
                  <a:srgbClr val="231F20"/>
                </a:solidFill>
                <a:latin typeface="Gotham Bold Italics"/>
              </a:rPr>
              <a:t>Shubham Kohli</a:t>
            </a:r>
          </a:p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 dirty="0">
                <a:solidFill>
                  <a:srgbClr val="231F20"/>
                </a:solidFill>
                <a:latin typeface="Gotham Bold Italics"/>
              </a:rPr>
              <a:t>Sarthak Kalia</a:t>
            </a:r>
          </a:p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 dirty="0">
                <a:solidFill>
                  <a:srgbClr val="231F20"/>
                </a:solidFill>
                <a:latin typeface="Gotham Bold Italics"/>
              </a:rPr>
              <a:t>Roshan Tripathi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887923">
            <a:off x="-6433097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2631015" y="3580392"/>
            <a:ext cx="1821539" cy="889976"/>
            <a:chOff x="0" y="0"/>
            <a:chExt cx="831791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31791" cy="406400"/>
            </a:xfrm>
            <a:custGeom>
              <a:avLst/>
              <a:gdLst/>
              <a:ahLst/>
              <a:cxnLst/>
              <a:rect l="l" t="t" r="r" b="b"/>
              <a:pathLst>
                <a:path w="831791" h="406400">
                  <a:moveTo>
                    <a:pt x="0" y="0"/>
                  </a:moveTo>
                  <a:lnTo>
                    <a:pt x="628591" y="0"/>
                  </a:lnTo>
                  <a:lnTo>
                    <a:pt x="831791" y="203200"/>
                  </a:lnTo>
                  <a:lnTo>
                    <a:pt x="62859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7800" y="-19050"/>
              <a:ext cx="558800" cy="425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3123920" y="78848"/>
            <a:ext cx="14138413" cy="172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119"/>
              </a:lnSpc>
              <a:spcBef>
                <a:spcPct val="0"/>
              </a:spcBef>
            </a:pPr>
            <a:r>
              <a:rPr lang="en-US" sz="10231" u="sng" spc="1002">
                <a:solidFill>
                  <a:srgbClr val="231F20"/>
                </a:solidFill>
                <a:latin typeface="Oswald Bold"/>
              </a:rPr>
              <a:t> 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6093" y="2227692"/>
            <a:ext cx="8187907" cy="1552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80"/>
              </a:lnSpc>
            </a:pPr>
            <a:r>
              <a:rPr lang="en-US" sz="4486">
                <a:solidFill>
                  <a:srgbClr val="100F0D"/>
                </a:solidFill>
                <a:latin typeface="Open Sauce Bold"/>
              </a:rPr>
              <a:t>Our main objective includes:</a:t>
            </a:r>
          </a:p>
          <a:p>
            <a:pPr>
              <a:lnSpc>
                <a:spcPts val="6280"/>
              </a:lnSpc>
            </a:pPr>
            <a:endParaRPr lang="en-US" sz="4486">
              <a:solidFill>
                <a:srgbClr val="100F0D"/>
              </a:solidFill>
              <a:latin typeface="Open Sauce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631015" y="4940797"/>
            <a:ext cx="1821539" cy="889976"/>
            <a:chOff x="0" y="0"/>
            <a:chExt cx="831791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1791" cy="406400"/>
            </a:xfrm>
            <a:custGeom>
              <a:avLst/>
              <a:gdLst/>
              <a:ahLst/>
              <a:cxnLst/>
              <a:rect l="l" t="t" r="r" b="b"/>
              <a:pathLst>
                <a:path w="831791" h="406400">
                  <a:moveTo>
                    <a:pt x="0" y="0"/>
                  </a:moveTo>
                  <a:lnTo>
                    <a:pt x="628591" y="0"/>
                  </a:lnTo>
                  <a:lnTo>
                    <a:pt x="831791" y="203200"/>
                  </a:lnTo>
                  <a:lnTo>
                    <a:pt x="62859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7800" y="-19050"/>
              <a:ext cx="558800" cy="425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452553" y="3437853"/>
            <a:ext cx="11493569" cy="113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8"/>
              </a:lnSpc>
              <a:spcBef>
                <a:spcPct val="0"/>
              </a:spcBef>
            </a:pPr>
            <a:r>
              <a:rPr lang="en-US" sz="3476">
                <a:solidFill>
                  <a:srgbClr val="000000"/>
                </a:solidFill>
                <a:latin typeface="Open Sauce"/>
              </a:rPr>
              <a:t>Create a Django project and app for our API without the help of NumPy and Pandas.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12047" y="4730952"/>
            <a:ext cx="10810756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uce"/>
              </a:rPr>
              <a:t>Create a responsive website which will perform the following functions on the CSV File: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426557" y="7480506"/>
            <a:ext cx="5526076" cy="1019749"/>
            <a:chOff x="0" y="0"/>
            <a:chExt cx="5906632" cy="11061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907902" cy="1107440"/>
            </a:xfrm>
            <a:custGeom>
              <a:avLst/>
              <a:gdLst/>
              <a:ahLst/>
              <a:cxnLst/>
              <a:rect l="l" t="t" r="r" b="b"/>
              <a:pathLst>
                <a:path w="5907902" h="1107440">
                  <a:moveTo>
                    <a:pt x="59066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907902" y="1107440"/>
                  </a:lnTo>
                  <a:lnTo>
                    <a:pt x="5907902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44174" y="172686"/>
              <a:ext cx="796232" cy="762069"/>
            </a:xfrm>
            <a:custGeom>
              <a:avLst/>
              <a:gdLst/>
              <a:ahLst/>
              <a:cxnLst/>
              <a:rect l="l" t="t" r="r" b="b"/>
              <a:pathLst>
                <a:path w="796232" h="762069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426557" y="6082445"/>
            <a:ext cx="5526076" cy="1019749"/>
            <a:chOff x="0" y="0"/>
            <a:chExt cx="5906632" cy="110617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907902" cy="1107440"/>
            </a:xfrm>
            <a:custGeom>
              <a:avLst/>
              <a:gdLst/>
              <a:ahLst/>
              <a:cxnLst/>
              <a:rect l="l" t="t" r="r" b="b"/>
              <a:pathLst>
                <a:path w="5907902" h="1107440">
                  <a:moveTo>
                    <a:pt x="59066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907902" y="1107440"/>
                  </a:lnTo>
                  <a:lnTo>
                    <a:pt x="5907902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44174" y="172686"/>
              <a:ext cx="796232" cy="762069"/>
            </a:xfrm>
            <a:custGeom>
              <a:avLst/>
              <a:gdLst/>
              <a:ahLst/>
              <a:cxnLst/>
              <a:rect l="l" t="t" r="r" b="b"/>
              <a:pathLst>
                <a:path w="796232" h="762069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554776" y="7480506"/>
            <a:ext cx="5526076" cy="1019749"/>
            <a:chOff x="0" y="0"/>
            <a:chExt cx="5906632" cy="110617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907902" cy="1107440"/>
            </a:xfrm>
            <a:custGeom>
              <a:avLst/>
              <a:gdLst/>
              <a:ahLst/>
              <a:cxnLst/>
              <a:rect l="l" t="t" r="r" b="b"/>
              <a:pathLst>
                <a:path w="5907902" h="1107440">
                  <a:moveTo>
                    <a:pt x="59066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907902" y="1107440"/>
                  </a:lnTo>
                  <a:lnTo>
                    <a:pt x="5907902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44174" y="172686"/>
              <a:ext cx="796232" cy="762069"/>
            </a:xfrm>
            <a:custGeom>
              <a:avLst/>
              <a:gdLst/>
              <a:ahLst/>
              <a:cxnLst/>
              <a:rect l="l" t="t" r="r" b="b"/>
              <a:pathLst>
                <a:path w="796232" h="762069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554776" y="6082445"/>
            <a:ext cx="5526076" cy="1019749"/>
            <a:chOff x="0" y="0"/>
            <a:chExt cx="5906632" cy="110617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907902" cy="1107440"/>
            </a:xfrm>
            <a:custGeom>
              <a:avLst/>
              <a:gdLst/>
              <a:ahLst/>
              <a:cxnLst/>
              <a:rect l="l" t="t" r="r" b="b"/>
              <a:pathLst>
                <a:path w="5907902" h="1107440">
                  <a:moveTo>
                    <a:pt x="59066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907902" y="1107440"/>
                  </a:lnTo>
                  <a:lnTo>
                    <a:pt x="5907902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44174" y="172686"/>
              <a:ext cx="796232" cy="762069"/>
            </a:xfrm>
            <a:custGeom>
              <a:avLst/>
              <a:gdLst/>
              <a:ahLst/>
              <a:cxnLst/>
              <a:rect l="l" t="t" r="r" b="b"/>
              <a:pathLst>
                <a:path w="796232" h="762069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554776" y="8748426"/>
            <a:ext cx="5526076" cy="1019749"/>
            <a:chOff x="0" y="0"/>
            <a:chExt cx="5906632" cy="110617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907902" cy="1107440"/>
            </a:xfrm>
            <a:custGeom>
              <a:avLst/>
              <a:gdLst/>
              <a:ahLst/>
              <a:cxnLst/>
              <a:rect l="l" t="t" r="r" b="b"/>
              <a:pathLst>
                <a:path w="5907902" h="1107440">
                  <a:moveTo>
                    <a:pt x="59066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907902" y="1107440"/>
                  </a:lnTo>
                  <a:lnTo>
                    <a:pt x="5907902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44174" y="172686"/>
              <a:ext cx="796232" cy="762069"/>
            </a:xfrm>
            <a:custGeom>
              <a:avLst/>
              <a:gdLst/>
              <a:ahLst/>
              <a:cxnLst/>
              <a:rect l="l" t="t" r="r" b="b"/>
              <a:pathLst>
                <a:path w="796232" h="762069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747057" y="6301807"/>
            <a:ext cx="552607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uce"/>
              </a:rPr>
              <a:t>Mean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47057" y="7634797"/>
            <a:ext cx="552607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uce"/>
              </a:rPr>
              <a:t>Median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747057" y="8967787"/>
            <a:ext cx="552607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uce"/>
              </a:rPr>
              <a:t>75 Percentile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659765" y="6301807"/>
            <a:ext cx="552607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39"/>
              </a:lnSpc>
              <a:spcBef>
                <a:spcPct val="0"/>
              </a:spcBef>
            </a:pPr>
            <a:r>
              <a:rPr lang="en-US" sz="3699" u="none" strike="noStrike">
                <a:solidFill>
                  <a:srgbClr val="000000"/>
                </a:solidFill>
                <a:latin typeface="Open Sauce"/>
              </a:rPr>
              <a:t>25 Percentile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659765" y="7634797"/>
            <a:ext cx="552607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39"/>
              </a:lnSpc>
              <a:spcBef>
                <a:spcPct val="0"/>
              </a:spcBef>
            </a:pPr>
            <a:r>
              <a:rPr lang="en-US" sz="3699" u="none" strike="noStrike">
                <a:solidFill>
                  <a:srgbClr val="000000"/>
                </a:solidFill>
                <a:latin typeface="Open Sauce"/>
              </a:rPr>
              <a:t>Total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62726" y="2992755"/>
            <a:ext cx="10206498" cy="5165795"/>
          </a:xfrm>
          <a:custGeom>
            <a:avLst/>
            <a:gdLst/>
            <a:ahLst/>
            <a:cxnLst/>
            <a:rect l="l" t="t" r="r" b="b"/>
            <a:pathLst>
              <a:path w="10206498" h="5165795">
                <a:moveTo>
                  <a:pt x="0" y="0"/>
                </a:moveTo>
                <a:lnTo>
                  <a:pt x="10206498" y="0"/>
                </a:lnTo>
                <a:lnTo>
                  <a:pt x="10206498" y="5165795"/>
                </a:lnTo>
                <a:lnTo>
                  <a:pt x="0" y="5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0" r="-810" b="-11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866258" flipH="1">
            <a:off x="9679574" y="1136752"/>
            <a:ext cx="1379300" cy="2349120"/>
          </a:xfrm>
          <a:custGeom>
            <a:avLst/>
            <a:gdLst/>
            <a:ahLst/>
            <a:cxnLst/>
            <a:rect l="l" t="t" r="r" b="b"/>
            <a:pathLst>
              <a:path w="1379300" h="2349120">
                <a:moveTo>
                  <a:pt x="1379300" y="0"/>
                </a:moveTo>
                <a:lnTo>
                  <a:pt x="0" y="0"/>
                </a:lnTo>
                <a:lnTo>
                  <a:pt x="0" y="2349120"/>
                </a:lnTo>
                <a:lnTo>
                  <a:pt x="1379300" y="2349120"/>
                </a:lnTo>
                <a:lnTo>
                  <a:pt x="13793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599475" y="3115345"/>
            <a:ext cx="6438701" cy="488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just">
              <a:lnSpc>
                <a:spcPts val="428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First we will enter our local host 8000 which hosts our website.</a:t>
            </a:r>
          </a:p>
          <a:p>
            <a:pPr marL="712464" lvl="1" indent="-356232" algn="just">
              <a:lnSpc>
                <a:spcPts val="428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After encountering the landing page, go to Data Analysis Tab.</a:t>
            </a:r>
          </a:p>
          <a:p>
            <a:pPr marL="712464" lvl="1" indent="-356232" algn="just">
              <a:lnSpc>
                <a:spcPts val="428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After clicking, The page will redirect us to the Data Analysis page.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249183" y="519327"/>
            <a:ext cx="11278237" cy="172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119"/>
              </a:lnSpc>
              <a:spcBef>
                <a:spcPct val="0"/>
              </a:spcBef>
            </a:pPr>
            <a:r>
              <a:rPr lang="en-US" sz="10231" u="sng" spc="1002">
                <a:solidFill>
                  <a:srgbClr val="231F20"/>
                </a:solidFill>
                <a:latin typeface="Oswald Bold"/>
              </a:rPr>
              <a:t> GET STARTED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4177273"/>
            <a:ext cx="8426130" cy="4739698"/>
          </a:xfrm>
          <a:custGeom>
            <a:avLst/>
            <a:gdLst/>
            <a:ahLst/>
            <a:cxnLst/>
            <a:rect l="l" t="t" r="r" b="b"/>
            <a:pathLst>
              <a:path w="8426130" h="4739698">
                <a:moveTo>
                  <a:pt x="0" y="0"/>
                </a:moveTo>
                <a:lnTo>
                  <a:pt x="8426130" y="0"/>
                </a:lnTo>
                <a:lnTo>
                  <a:pt x="8426130" y="4739698"/>
                </a:lnTo>
                <a:lnTo>
                  <a:pt x="0" y="4739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357635" y="150669"/>
            <a:ext cx="11355673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u="sng" spc="924">
                <a:solidFill>
                  <a:srgbClr val="231F20"/>
                </a:solidFill>
                <a:latin typeface="Oswald Bold"/>
              </a:rPr>
              <a:t>DATA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185991" y="2256559"/>
            <a:ext cx="11355673" cy="127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94"/>
              </a:lnSpc>
              <a:spcBef>
                <a:spcPct val="0"/>
              </a:spcBef>
            </a:pPr>
            <a:r>
              <a:rPr lang="en-US" sz="7532" spc="738">
                <a:solidFill>
                  <a:srgbClr val="231F20"/>
                </a:solidFill>
                <a:latin typeface="Oswald Bold"/>
              </a:rPr>
              <a:t>STEP 1</a:t>
            </a:r>
          </a:p>
        </p:txBody>
      </p:sp>
      <p:sp>
        <p:nvSpPr>
          <p:cNvPr id="6" name="Freeform 6"/>
          <p:cNvSpPr/>
          <p:nvPr/>
        </p:nvSpPr>
        <p:spPr>
          <a:xfrm rot="-6504361" flipH="1">
            <a:off x="6314666" y="4059170"/>
            <a:ext cx="1090905" cy="1857948"/>
          </a:xfrm>
          <a:custGeom>
            <a:avLst/>
            <a:gdLst/>
            <a:ahLst/>
            <a:cxnLst/>
            <a:rect l="l" t="t" r="r" b="b"/>
            <a:pathLst>
              <a:path w="1090905" h="1857948">
                <a:moveTo>
                  <a:pt x="1090905" y="0"/>
                </a:moveTo>
                <a:lnTo>
                  <a:pt x="0" y="0"/>
                </a:lnTo>
                <a:lnTo>
                  <a:pt x="0" y="1857948"/>
                </a:lnTo>
                <a:lnTo>
                  <a:pt x="1090905" y="1857948"/>
                </a:lnTo>
                <a:lnTo>
                  <a:pt x="10909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9997594" y="4167748"/>
            <a:ext cx="7628768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1" lvl="1" indent="-39941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31F20"/>
                </a:solidFill>
                <a:latin typeface="Open Sauce"/>
              </a:rPr>
              <a:t>After clicking on the Data Analysis button, this page shows up.</a:t>
            </a:r>
          </a:p>
          <a:p>
            <a:pPr marL="798821" lvl="1" indent="-39941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31F20"/>
                </a:solidFill>
                <a:latin typeface="Open Sauce"/>
              </a:rPr>
              <a:t>User will then select the desired Excel file or the CSV file.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443463" y="3566056"/>
            <a:ext cx="8426130" cy="4739698"/>
          </a:xfrm>
          <a:custGeom>
            <a:avLst/>
            <a:gdLst/>
            <a:ahLst/>
            <a:cxnLst/>
            <a:rect l="l" t="t" r="r" b="b"/>
            <a:pathLst>
              <a:path w="8426130" h="4739698">
                <a:moveTo>
                  <a:pt x="0" y="0"/>
                </a:moveTo>
                <a:lnTo>
                  <a:pt x="8426130" y="0"/>
                </a:lnTo>
                <a:lnTo>
                  <a:pt x="8426130" y="4739698"/>
                </a:lnTo>
                <a:lnTo>
                  <a:pt x="0" y="4739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84626" y="3489856"/>
            <a:ext cx="7394749" cy="386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866" lvl="1" indent="-397933">
              <a:lnSpc>
                <a:spcPts val="5160"/>
              </a:lnSpc>
              <a:buFont typeface="Arial"/>
              <a:buChar char="•"/>
            </a:pPr>
            <a:r>
              <a:rPr lang="en-US" sz="3686">
                <a:solidFill>
                  <a:srgbClr val="100F0D"/>
                </a:solidFill>
                <a:latin typeface="Open Sauce"/>
              </a:rPr>
              <a:t>After selecting the file, functions will be active and can be performed.</a:t>
            </a:r>
          </a:p>
          <a:p>
            <a:pPr marL="795866" lvl="1" indent="-397933">
              <a:lnSpc>
                <a:spcPts val="5160"/>
              </a:lnSpc>
              <a:buFont typeface="Arial"/>
              <a:buChar char="•"/>
            </a:pPr>
            <a:r>
              <a:rPr lang="en-US" sz="3686">
                <a:solidFill>
                  <a:srgbClr val="100F0D"/>
                </a:solidFill>
                <a:latin typeface="Open Sauce"/>
              </a:rPr>
              <a:t>Click on the drop-down arrow of the function which user want to calculate.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094731" y="1220202"/>
            <a:ext cx="11355673" cy="127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94"/>
              </a:lnSpc>
              <a:spcBef>
                <a:spcPct val="0"/>
              </a:spcBef>
            </a:pPr>
            <a:r>
              <a:rPr lang="en-US" sz="7532" spc="738">
                <a:solidFill>
                  <a:srgbClr val="231F20"/>
                </a:solidFill>
                <a:latin typeface="Oswald Bold"/>
              </a:rPr>
              <a:t>STEP 2</a:t>
            </a:r>
          </a:p>
        </p:txBody>
      </p:sp>
      <p:sp>
        <p:nvSpPr>
          <p:cNvPr id="7" name="Freeform 7"/>
          <p:cNvSpPr/>
          <p:nvPr/>
        </p:nvSpPr>
        <p:spPr>
          <a:xfrm rot="-6504361" flipH="1">
            <a:off x="10882148" y="4566166"/>
            <a:ext cx="677970" cy="1154668"/>
          </a:xfrm>
          <a:custGeom>
            <a:avLst/>
            <a:gdLst/>
            <a:ahLst/>
            <a:cxnLst/>
            <a:rect l="l" t="t" r="r" b="b"/>
            <a:pathLst>
              <a:path w="677970" h="1154668">
                <a:moveTo>
                  <a:pt x="677970" y="0"/>
                </a:moveTo>
                <a:lnTo>
                  <a:pt x="0" y="0"/>
                </a:lnTo>
                <a:lnTo>
                  <a:pt x="0" y="1154668"/>
                </a:lnTo>
                <a:lnTo>
                  <a:pt x="677970" y="1154668"/>
                </a:lnTo>
                <a:lnTo>
                  <a:pt x="67797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6988615" y="519893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324945" y="3176588"/>
            <a:ext cx="8756977" cy="4925800"/>
          </a:xfrm>
          <a:custGeom>
            <a:avLst/>
            <a:gdLst/>
            <a:ahLst/>
            <a:cxnLst/>
            <a:rect l="l" t="t" r="r" b="b"/>
            <a:pathLst>
              <a:path w="8756977" h="4925800">
                <a:moveTo>
                  <a:pt x="0" y="0"/>
                </a:moveTo>
                <a:lnTo>
                  <a:pt x="8756976" y="0"/>
                </a:lnTo>
                <a:lnTo>
                  <a:pt x="8756976" y="4925799"/>
                </a:lnTo>
                <a:lnTo>
                  <a:pt x="0" y="4925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2030729" y="895350"/>
            <a:ext cx="11355673" cy="127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94"/>
              </a:lnSpc>
              <a:spcBef>
                <a:spcPct val="0"/>
              </a:spcBef>
            </a:pPr>
            <a:r>
              <a:rPr lang="en-US" sz="7532" spc="738">
                <a:solidFill>
                  <a:srgbClr val="231F20"/>
                </a:solidFill>
                <a:latin typeface="Oswald Bold"/>
              </a:rPr>
              <a:t>STEP 3</a:t>
            </a:r>
          </a:p>
        </p:txBody>
      </p:sp>
      <p:sp>
        <p:nvSpPr>
          <p:cNvPr id="5" name="Freeform 5"/>
          <p:cNvSpPr/>
          <p:nvPr/>
        </p:nvSpPr>
        <p:spPr>
          <a:xfrm rot="-5866258" flipH="1">
            <a:off x="11458171" y="3645505"/>
            <a:ext cx="1379300" cy="2349120"/>
          </a:xfrm>
          <a:custGeom>
            <a:avLst/>
            <a:gdLst/>
            <a:ahLst/>
            <a:cxnLst/>
            <a:rect l="l" t="t" r="r" b="b"/>
            <a:pathLst>
              <a:path w="1379300" h="2349120">
                <a:moveTo>
                  <a:pt x="1379299" y="0"/>
                </a:moveTo>
                <a:lnTo>
                  <a:pt x="0" y="0"/>
                </a:lnTo>
                <a:lnTo>
                  <a:pt x="0" y="2349120"/>
                </a:lnTo>
                <a:lnTo>
                  <a:pt x="1379299" y="2349120"/>
                </a:lnTo>
                <a:lnTo>
                  <a:pt x="137929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856825" flipH="1">
            <a:off x="12472285" y="5483595"/>
            <a:ext cx="903714" cy="1539138"/>
          </a:xfrm>
          <a:custGeom>
            <a:avLst/>
            <a:gdLst/>
            <a:ahLst/>
            <a:cxnLst/>
            <a:rect l="l" t="t" r="r" b="b"/>
            <a:pathLst>
              <a:path w="903714" h="1539138">
                <a:moveTo>
                  <a:pt x="903714" y="0"/>
                </a:moveTo>
                <a:lnTo>
                  <a:pt x="0" y="0"/>
                </a:lnTo>
                <a:lnTo>
                  <a:pt x="0" y="1539138"/>
                </a:lnTo>
                <a:lnTo>
                  <a:pt x="903714" y="1539138"/>
                </a:lnTo>
                <a:lnTo>
                  <a:pt x="90371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4588680" y="6243639"/>
            <a:ext cx="141660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231F20"/>
                </a:solidFill>
                <a:latin typeface="Open Sauce Bold"/>
              </a:rPr>
              <a:t>MEAN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0744" y="3123786"/>
            <a:ext cx="7327709" cy="506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1" lvl="1" indent="-39941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31F20"/>
                </a:solidFill>
                <a:latin typeface="Open Sauce"/>
              </a:rPr>
              <a:t>Select the desired column  for which we want to evaluate the mean or any other function.</a:t>
            </a:r>
          </a:p>
          <a:p>
            <a:pPr>
              <a:lnSpc>
                <a:spcPts val="4439"/>
              </a:lnSpc>
            </a:pPr>
            <a:endParaRPr lang="en-US" sz="3699">
              <a:solidFill>
                <a:srgbClr val="231F20"/>
              </a:solidFill>
              <a:latin typeface="Open Sauce"/>
            </a:endParaRPr>
          </a:p>
          <a:p>
            <a:pPr marL="798821" lvl="1" indent="-39941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31F20"/>
                </a:solidFill>
                <a:latin typeface="Open Sauce"/>
              </a:rPr>
              <a:t>Click on Submit button.</a:t>
            </a:r>
          </a:p>
          <a:p>
            <a:pPr>
              <a:lnSpc>
                <a:spcPts val="4439"/>
              </a:lnSpc>
            </a:pPr>
            <a:endParaRPr lang="en-US" sz="3699">
              <a:solidFill>
                <a:srgbClr val="231F20"/>
              </a:solidFill>
              <a:latin typeface="Open Sauce"/>
            </a:endParaRPr>
          </a:p>
          <a:p>
            <a:pPr marL="798821" lvl="1" indent="-39941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31F20"/>
                </a:solidFill>
                <a:latin typeface="Open Sauce"/>
              </a:rPr>
              <a:t>Desired result will be displayed on right side.</a:t>
            </a:r>
          </a:p>
        </p:txBody>
      </p:sp>
      <p:sp>
        <p:nvSpPr>
          <p:cNvPr id="9" name="Freeform 9"/>
          <p:cNvSpPr/>
          <p:nvPr/>
        </p:nvSpPr>
        <p:spPr>
          <a:xfrm rot="887923">
            <a:off x="12798089" y="-8054237"/>
            <a:ext cx="10979822" cy="11266608"/>
          </a:xfrm>
          <a:custGeom>
            <a:avLst/>
            <a:gdLst/>
            <a:ahLst/>
            <a:cxnLst/>
            <a:rect l="l" t="t" r="r" b="b"/>
            <a:pathLst>
              <a:path w="10979822" h="11266608">
                <a:moveTo>
                  <a:pt x="0" y="0"/>
                </a:moveTo>
                <a:lnTo>
                  <a:pt x="10979822" y="0"/>
                </a:lnTo>
                <a:lnTo>
                  <a:pt x="10979822" y="11266608"/>
                </a:lnTo>
                <a:lnTo>
                  <a:pt x="0" y="1126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13629806" y="352165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0"/>
                </a:lnTo>
                <a:lnTo>
                  <a:pt x="0" y="13530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13446587" y="3952917"/>
            <a:ext cx="1202588" cy="1242985"/>
          </a:xfrm>
          <a:custGeom>
            <a:avLst/>
            <a:gdLst/>
            <a:ahLst/>
            <a:cxnLst/>
            <a:rect l="l" t="t" r="r" b="b"/>
            <a:pathLst>
              <a:path w="1202588" h="1242985">
                <a:moveTo>
                  <a:pt x="0" y="0"/>
                </a:moveTo>
                <a:lnTo>
                  <a:pt x="1202588" y="0"/>
                </a:lnTo>
                <a:lnTo>
                  <a:pt x="1202588" y="1242985"/>
                </a:lnTo>
                <a:lnTo>
                  <a:pt x="0" y="12429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>
            <a:off x="3742063" y="3952917"/>
            <a:ext cx="1207675" cy="1207675"/>
          </a:xfrm>
          <a:custGeom>
            <a:avLst/>
            <a:gdLst/>
            <a:ahLst/>
            <a:cxnLst/>
            <a:rect l="l" t="t" r="r" b="b"/>
            <a:pathLst>
              <a:path w="1207675" h="1207675">
                <a:moveTo>
                  <a:pt x="0" y="0"/>
                </a:moveTo>
                <a:lnTo>
                  <a:pt x="1207675" y="0"/>
                </a:lnTo>
                <a:lnTo>
                  <a:pt x="1207675" y="1207675"/>
                </a:lnTo>
                <a:lnTo>
                  <a:pt x="0" y="120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2574589" y="6490225"/>
            <a:ext cx="3542623" cy="1892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2" spc="217">
                <a:solidFill>
                  <a:srgbClr val="FFFBFB"/>
                </a:solidFill>
                <a:latin typeface="DM Sans"/>
              </a:rPr>
              <a:t>We can add additional features like data visualization to efficiently read the data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372688" y="6490225"/>
            <a:ext cx="3542623" cy="15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322" spc="227">
                <a:solidFill>
                  <a:srgbClr val="FFFBFB"/>
                </a:solidFill>
                <a:latin typeface="DM Sans"/>
              </a:rPr>
              <a:t>User will be able to save the changes he made while analyzing the data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189287" y="6500786"/>
            <a:ext cx="3542623" cy="1892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2" spc="217">
                <a:solidFill>
                  <a:srgbClr val="FFFBFB"/>
                </a:solidFill>
                <a:latin typeface="DM Sans"/>
              </a:rPr>
              <a:t>A login/signup feature can be added in order to authenticate the user and provide security to his work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858454" y="5645546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VISUALIZATION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664176" y="5645546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SAVED CHANGES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462074" y="5645546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LOGIN/SIGNUP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691953" y="1015794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u="sng" spc="924">
                <a:solidFill>
                  <a:srgbClr val="231F20"/>
                </a:solidFill>
                <a:latin typeface="Oswald Bold"/>
              </a:rPr>
              <a:t>FUTURE SCOPE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64306" y="3821780"/>
            <a:ext cx="4060418" cy="40604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2"/>
                </a:lnSpc>
              </a:pPr>
              <a:r>
                <a:rPr lang="en-US" sz="3094" spc="30">
                  <a:solidFill>
                    <a:srgbClr val="FFFFFF"/>
                  </a:solidFill>
                  <a:latin typeface="Open Sauce"/>
                </a:rPr>
                <a:t>Data Analysis with Django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03271" y="2519094"/>
            <a:ext cx="3573978" cy="1229887"/>
            <a:chOff x="0" y="-25717"/>
            <a:chExt cx="1347049" cy="463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7124" y="-25717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2"/>
                </a:lnSpc>
              </a:pPr>
              <a:r>
                <a:rPr lang="en-US" sz="2694" spc="26" dirty="0">
                  <a:solidFill>
                    <a:srgbClr val="FFFFFF"/>
                  </a:solidFill>
                  <a:latin typeface="Canva Sans"/>
                </a:rPr>
                <a:t>Corporate Sector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67235" y="4136271"/>
            <a:ext cx="3573978" cy="1204615"/>
            <a:chOff x="0" y="-30379"/>
            <a:chExt cx="1347049" cy="4540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67124" y="-30379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2"/>
                </a:lnSpc>
              </a:pPr>
              <a:r>
                <a:rPr lang="en-US" sz="2494" spc="24" dirty="0">
                  <a:solidFill>
                    <a:srgbClr val="FFFFFF"/>
                  </a:solidFill>
                  <a:latin typeface="Canva Sans"/>
                </a:rPr>
                <a:t>Government Sector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67235" y="5940658"/>
            <a:ext cx="3573978" cy="1229887"/>
            <a:chOff x="0" y="-29531"/>
            <a:chExt cx="1347049" cy="463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61749" y="-29531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2"/>
                </a:lnSpc>
              </a:pPr>
              <a:r>
                <a:rPr lang="en-US" sz="2694" spc="26" dirty="0">
                  <a:solidFill>
                    <a:srgbClr val="FFFFFF"/>
                  </a:solidFill>
                  <a:latin typeface="Canva Sans"/>
                </a:rPr>
                <a:t>Education Sector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189652" y="7816074"/>
            <a:ext cx="4051560" cy="1204615"/>
            <a:chOff x="0" y="-24922"/>
            <a:chExt cx="1527052" cy="4540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27052" cy="406400"/>
            </a:xfrm>
            <a:custGeom>
              <a:avLst/>
              <a:gdLst/>
              <a:ahLst/>
              <a:cxnLst/>
              <a:rect l="l" t="t" r="r" b="b"/>
              <a:pathLst>
                <a:path w="1527052" h="406400">
                  <a:moveTo>
                    <a:pt x="1323852" y="0"/>
                  </a:moveTo>
                  <a:cubicBezTo>
                    <a:pt x="1436076" y="0"/>
                    <a:pt x="1527052" y="90976"/>
                    <a:pt x="1527052" y="203200"/>
                  </a:cubicBezTo>
                  <a:cubicBezTo>
                    <a:pt x="1527052" y="315424"/>
                    <a:pt x="1436076" y="406400"/>
                    <a:pt x="13238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57126" y="-24922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"/>
                </a:rPr>
                <a:t>A Product for the masses</a:t>
              </a:r>
            </a:p>
          </p:txBody>
        </p:sp>
      </p:grpSp>
      <p:sp>
        <p:nvSpPr>
          <p:cNvPr id="17" name="Freeform 17"/>
          <p:cNvSpPr/>
          <p:nvPr/>
        </p:nvSpPr>
        <p:spPr>
          <a:xfrm rot="8723511" flipH="1">
            <a:off x="8071703" y="3541373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1985180" y="0"/>
                </a:moveTo>
                <a:lnTo>
                  <a:pt x="0" y="0"/>
                </a:lnTo>
                <a:lnTo>
                  <a:pt x="0" y="560813"/>
                </a:lnTo>
                <a:lnTo>
                  <a:pt x="1985180" y="560813"/>
                </a:lnTo>
                <a:lnTo>
                  <a:pt x="19851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8930333" y="6343638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-1482789">
            <a:off x="8912421" y="4929001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963931">
            <a:off x="8407396" y="7657373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1520656" y="156117"/>
            <a:ext cx="15246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u="sng" spc="924">
                <a:solidFill>
                  <a:srgbClr val="231F20"/>
                </a:solidFill>
                <a:latin typeface="Oswald Bold"/>
              </a:rPr>
              <a:t>REAL LIFE APPLICATIONS</a:t>
            </a:r>
          </a:p>
        </p:txBody>
      </p:sp>
      <p:sp>
        <p:nvSpPr>
          <p:cNvPr id="22" name="Freeform 22"/>
          <p:cNvSpPr/>
          <p:nvPr/>
        </p:nvSpPr>
        <p:spPr>
          <a:xfrm rot="887923">
            <a:off x="-6988615" y="519893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249277" y="2552632"/>
            <a:ext cx="8097687" cy="42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154"/>
              </a:lnSpc>
              <a:spcBef>
                <a:spcPct val="0"/>
              </a:spcBef>
            </a:pPr>
            <a:r>
              <a:rPr lang="en-US" sz="12431" spc="1218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278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Oswald</vt:lpstr>
      <vt:lpstr>Open Sauce Bold</vt:lpstr>
      <vt:lpstr>Open Sauce</vt:lpstr>
      <vt:lpstr>Gotham Bold Italics</vt:lpstr>
      <vt:lpstr>Canva Sans</vt:lpstr>
      <vt:lpstr>Calibri</vt:lpstr>
      <vt:lpstr>DM Sans</vt:lpstr>
      <vt:lpstr>Arial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a t a A n a l y s i s u s i n g D j a n g o</dc:title>
  <dc:creator>HP</dc:creator>
  <cp:lastModifiedBy>Ayush Goyal</cp:lastModifiedBy>
  <cp:revision>2</cp:revision>
  <dcterms:created xsi:type="dcterms:W3CDTF">2006-08-16T00:00:00Z</dcterms:created>
  <dcterms:modified xsi:type="dcterms:W3CDTF">2023-10-16T01:07:17Z</dcterms:modified>
  <dc:identifier>DAFxXZrKINE</dc:identifier>
</cp:coreProperties>
</file>