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6" r:id="rId2"/>
    <p:sldId id="362" r:id="rId3"/>
    <p:sldId id="363" r:id="rId4"/>
    <p:sldId id="364" r:id="rId5"/>
    <p:sldId id="365" r:id="rId6"/>
    <p:sldId id="366" r:id="rId7"/>
    <p:sldId id="367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</p:sldIdLst>
  <p:sldSz cx="14401800" cy="82804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3333FF"/>
    <a:srgbClr val="FFCC00"/>
    <a:srgbClr val="003217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2867" autoAdjust="0"/>
  </p:normalViewPr>
  <p:slideViewPr>
    <p:cSldViewPr snapToGrid="0">
      <p:cViewPr>
        <p:scale>
          <a:sx n="70" d="100"/>
          <a:sy n="70" d="100"/>
        </p:scale>
        <p:origin x="-96" y="-72"/>
      </p:cViewPr>
      <p:guideLst>
        <p:guide orient="horz" pos="2609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339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1CBC-AFB6-4EEB-BD73-26ED8C0BECAD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80D9-4E07-47F3-8FF9-BB85A7553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9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F17D510-3B19-47EC-8101-08CDE37D8638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1252538"/>
            <a:ext cx="5881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A151099-8CB2-4242-8F33-4CADC53070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1099-8CB2-4242-8F33-4CADC53070D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6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548" y="2741122"/>
            <a:ext cx="12093386" cy="1245740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26890" y="5594429"/>
            <a:ext cx="11881485" cy="138006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u="none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Under the guidance of                                            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C0A-1F57-4C88-94D3-7801D9D50A53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6547" y="5244253"/>
            <a:ext cx="116654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262033" y="5441088"/>
            <a:ext cx="11881485" cy="13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7" y="1"/>
            <a:ext cx="1625829" cy="2075222"/>
          </a:xfrm>
          <a:prstGeom prst="rect">
            <a:avLst/>
          </a:prstGeom>
        </p:spPr>
      </p:pic>
      <p:pic>
        <p:nvPicPr>
          <p:cNvPr id="14" name="image2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2127999" y="313361"/>
            <a:ext cx="1538257" cy="1448501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D47-293B-4679-B04F-9D80B5E5179B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500810"/>
            <a:ext cx="3105389" cy="6951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6" y="500809"/>
            <a:ext cx="9136141" cy="695155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EFEE-F3E7-4F0E-BD88-6CD69D20840F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64" y="2228553"/>
            <a:ext cx="11881485" cy="485783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64" y="916367"/>
            <a:ext cx="11881485" cy="43058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64" y="5376743"/>
            <a:ext cx="11881485" cy="138006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9DB-D618-4A20-AABA-3E3467B2A128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6547" y="5244253"/>
            <a:ext cx="116654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6164" y="346050"/>
            <a:ext cx="11881485" cy="1751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162" y="2228553"/>
            <a:ext cx="5832729" cy="4857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4920" y="2228554"/>
            <a:ext cx="5832729" cy="4857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097-B7B8-42A9-986B-7716C0C73E34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6164" y="346050"/>
            <a:ext cx="11881485" cy="1751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63" y="2228936"/>
            <a:ext cx="5832729" cy="8889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3" y="3117932"/>
            <a:ext cx="5832729" cy="4078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4920" y="2228936"/>
            <a:ext cx="5832729" cy="8889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44920" y="3117932"/>
            <a:ext cx="5832729" cy="40788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9F0B-95FD-4463-A85A-37644E58C625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6A78-0E71-4556-A661-045BC97E5D82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C516-0B4E-4490-B4EA-58CBCBCC7232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3"/>
            <a:ext cx="4784997" cy="828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772335" y="3"/>
            <a:ext cx="75609" cy="828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717633"/>
            <a:ext cx="3780472" cy="276013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710" y="883245"/>
            <a:ext cx="7668959" cy="634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3532974"/>
            <a:ext cx="3780472" cy="407997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887" y="7799595"/>
            <a:ext cx="3093115" cy="440855"/>
          </a:xfrm>
        </p:spPr>
        <p:txBody>
          <a:bodyPr/>
          <a:lstStyle>
            <a:lvl1pPr algn="l">
              <a:defRPr/>
            </a:lvl1pPr>
          </a:lstStyle>
          <a:p>
            <a:fld id="{FEB7954F-A25B-4DD4-9D7F-A21B7AD9AA45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70709" y="7799595"/>
            <a:ext cx="5490686" cy="44085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5980291"/>
            <a:ext cx="14398049" cy="2300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59345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62" y="6127496"/>
            <a:ext cx="11946293" cy="99364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3"/>
            <a:ext cx="14401782" cy="593449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162" y="7132183"/>
            <a:ext cx="11946293" cy="71763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9E95-0FCB-49E4-AF3C-F0E763426EA6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728376"/>
            <a:ext cx="14401800" cy="5520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7648101"/>
            <a:ext cx="14401801" cy="79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96" y="132940"/>
            <a:ext cx="11425428" cy="868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95" y="1291151"/>
            <a:ext cx="12961620" cy="6208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6164" y="7799595"/>
            <a:ext cx="292037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4307" y="7799595"/>
            <a:ext cx="569693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cap="all" baseline="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19" y="7799595"/>
            <a:ext cx="154983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56095" y="1197789"/>
            <a:ext cx="12961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983" y="4"/>
            <a:ext cx="1541442" cy="144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02" y="5762887"/>
            <a:ext cx="13122036" cy="1574096"/>
          </a:xfrm>
        </p:spPr>
        <p:txBody>
          <a:bodyPr>
            <a:normAutofit/>
          </a:bodyPr>
          <a:lstStyle/>
          <a:p>
            <a:r>
              <a:rPr lang="en-IN" sz="2200" cap="none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  BY</a:t>
            </a:r>
            <a:endParaRPr lang="en-IN" sz="2600" i="1" cap="non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  <a:cs typeface="Times New Roman" panose="02020603050405020304" pitchFamily="18" charset="0"/>
            </a:endParaRPr>
          </a:p>
          <a:p>
            <a:r>
              <a:rPr lang="en-IN" sz="2200" cap="none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</a:t>
            </a:r>
            <a:r>
              <a:rPr lang="en-IN" sz="2200" cap="none" dirty="0" err="1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Prof.</a:t>
            </a:r>
            <a:r>
              <a:rPr lang="en-IN" sz="2200" cap="none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SUDARSANAN D </a:t>
            </a:r>
            <a:r>
              <a:rPr lang="en-IN" sz="2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                                  </a:t>
            </a:r>
            <a:endParaRPr lang="en-IN" sz="2200" dirty="0" smtClean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IN" i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Assistant Prof, </a:t>
            </a:r>
            <a:r>
              <a:rPr lang="en-IN" i="1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Dept</a:t>
            </a:r>
            <a:r>
              <a:rPr lang="en-IN" i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 of ISE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3087" y="7761502"/>
            <a:ext cx="1527162" cy="440855"/>
          </a:xfrm>
        </p:spPr>
        <p:txBody>
          <a:bodyPr/>
          <a:lstStyle/>
          <a:p>
            <a:fld id="{E0060C0A-1F57-4C88-94D3-7801D9D50A53}" type="datetime3"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 May 2022</a:t>
            </a:fld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smtClean="0"/>
              <a:t>Dept of  ISE,SAPTHAGIRI COLLEGE OF ENGINEERING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6757" y="7799595"/>
            <a:ext cx="507708" cy="440855"/>
          </a:xfrm>
        </p:spPr>
        <p:txBody>
          <a:bodyPr/>
          <a:lstStyle/>
          <a:p>
            <a:fld id="{4FAB73BC-B049-4115-A692-8D63A059BFB8}" type="slidenum"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5805" y="458187"/>
            <a:ext cx="9999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SAPTHAGIRI COLLEGE OF ENGINEERING</a:t>
            </a:r>
            <a:endParaRPr lang="en-IN" sz="36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0248" y="1083177"/>
            <a:ext cx="9804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(Affiliated to Visvesvaraya Technological University, Belagavi &amp; Approved by AICTE, New  Delhi</a:t>
            </a:r>
            <a:r>
              <a:rPr lang="en-I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algn="ctr"/>
            <a:r>
              <a:rPr lang="en-I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085" y="1881504"/>
            <a:ext cx="1264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ctr"/>
            <a:r>
              <a:rPr lang="en-IN" sz="36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Department of Information Science </a:t>
            </a:r>
            <a:r>
              <a:rPr lang="en-IN" sz="36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&amp; Engineering</a:t>
            </a:r>
            <a:endParaRPr lang="en-IN" sz="3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4812" y="2916900"/>
            <a:ext cx="3070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	</a:t>
            </a:r>
            <a:r>
              <a:rPr lang="en-IN" sz="2400" b="1" i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     </a:t>
            </a:r>
            <a:endParaRPr lang="en-IN" sz="2400" b="1" i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8845" y="2693798"/>
            <a:ext cx="94420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Mobile Application Development </a:t>
            </a:r>
            <a:r>
              <a:rPr lang="en-US" sz="4800" dirty="0" smtClean="0"/>
              <a:t>Lab</a:t>
            </a:r>
          </a:p>
          <a:p>
            <a:pPr algn="ctr"/>
            <a:r>
              <a:rPr lang="en-US" sz="4800" dirty="0" smtClean="0"/>
              <a:t>18CSMP68</a:t>
            </a:r>
            <a:endParaRPr lang="en-US" sz="4800" dirty="0"/>
          </a:p>
          <a:p>
            <a:pPr algn="ctr"/>
            <a:r>
              <a:rPr lang="en-IN" sz="4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  <a:endParaRPr lang="en-IN" sz="4800" dirty="0">
              <a:solidFill>
                <a:srgbClr val="C0000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3:[Add all NUMBER BUTTONS]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473200"/>
            <a:ext cx="1073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GOTO </a:t>
            </a:r>
            <a:r>
              <a:rPr lang="en-US" dirty="0" err="1" smtClean="0"/>
              <a:t>PALLETE</a:t>
            </a:r>
            <a:r>
              <a:rPr lang="en-US" dirty="0" err="1" smtClean="0">
                <a:sym typeface="Wingdings" pitchFamily="2" charset="2"/>
              </a:rPr>
              <a:t>Buttonselect</a:t>
            </a:r>
            <a:r>
              <a:rPr lang="en-US" dirty="0" smtClean="0">
                <a:sym typeface="Wingdings" pitchFamily="2" charset="2"/>
              </a:rPr>
              <a:t> Button drag and drop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300" y="2400300"/>
            <a:ext cx="3302000" cy="4991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900" y="3810000"/>
            <a:ext cx="21971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26289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CALCULATOR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333323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06500" y="4584700"/>
            <a:ext cx="2476500" cy="369332"/>
            <a:chOff x="1206500" y="4584700"/>
            <a:chExt cx="2476500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2065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42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3365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58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9200" y="5232400"/>
            <a:ext cx="2476500" cy="369332"/>
            <a:chOff x="1206500" y="4584700"/>
            <a:chExt cx="24765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2065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42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3365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58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25550" y="5829300"/>
            <a:ext cx="2476500" cy="369332"/>
            <a:chOff x="1206500" y="4584700"/>
            <a:chExt cx="2476500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2065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42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3365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   .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258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5550" y="6350000"/>
            <a:ext cx="2476500" cy="369332"/>
            <a:chOff x="1206500" y="4584700"/>
            <a:chExt cx="247650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2065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42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  -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3365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  *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25800" y="4584700"/>
              <a:ext cx="4572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 /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251200" y="6934200"/>
            <a:ext cx="431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19200" y="1842532"/>
            <a:ext cx="6350" cy="274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76350" y="1981200"/>
            <a:ext cx="5969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63700" y="2813566"/>
            <a:ext cx="4464050" cy="177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26200" y="2400300"/>
            <a:ext cx="36703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GOTO Declaration Attribute</a:t>
            </a:r>
          </a:p>
          <a:p>
            <a:r>
              <a:rPr lang="en-US" dirty="0" smtClean="0"/>
              <a:t>Id=btn_1</a:t>
            </a:r>
          </a:p>
          <a:p>
            <a:r>
              <a:rPr lang="en-US" dirty="0" smtClean="0"/>
              <a:t>Text=1</a:t>
            </a:r>
          </a:p>
          <a:p>
            <a:r>
              <a:rPr lang="en-US" dirty="0" err="1" smtClean="0"/>
              <a:t>Textcolor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7300" y="4995208"/>
            <a:ext cx="36703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GOTO Declaration Attribute</a:t>
            </a:r>
          </a:p>
          <a:p>
            <a:r>
              <a:rPr lang="en-US" dirty="0" smtClean="0"/>
              <a:t>Id=btn_2</a:t>
            </a:r>
          </a:p>
          <a:p>
            <a:r>
              <a:rPr lang="en-US" dirty="0" smtClean="0"/>
              <a:t>Text=2</a:t>
            </a:r>
          </a:p>
          <a:p>
            <a:r>
              <a:rPr lang="en-US" dirty="0" err="1" smtClean="0"/>
              <a:t>Textcolor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311400" y="4895850"/>
            <a:ext cx="4025900" cy="93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896600" y="2813566"/>
            <a:ext cx="28321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Id=</a:t>
            </a:r>
            <a:r>
              <a:rPr lang="en-US" dirty="0" err="1" smtClean="0"/>
              <a:t>btn_dot</a:t>
            </a:r>
            <a:endParaRPr lang="en-US" dirty="0" smtClean="0"/>
          </a:p>
          <a:p>
            <a:r>
              <a:rPr lang="en-US" dirty="0" smtClean="0"/>
              <a:t>Id=</a:t>
            </a:r>
            <a:r>
              <a:rPr lang="en-US" dirty="0" err="1" smtClean="0"/>
              <a:t>btn_equals</a:t>
            </a:r>
            <a:endParaRPr lang="en-US" dirty="0" smtClean="0"/>
          </a:p>
          <a:p>
            <a:r>
              <a:rPr lang="en-US" dirty="0" smtClean="0"/>
              <a:t>Id-=</a:t>
            </a:r>
            <a:r>
              <a:rPr lang="en-US" dirty="0" err="1" smtClean="0"/>
              <a:t>btn_plus</a:t>
            </a:r>
            <a:endParaRPr lang="en-US" dirty="0" smtClean="0"/>
          </a:p>
          <a:p>
            <a:r>
              <a:rPr lang="en-US" dirty="0"/>
              <a:t>Id-=</a:t>
            </a:r>
            <a:r>
              <a:rPr lang="en-US" dirty="0" err="1" smtClean="0"/>
              <a:t>btn_minus</a:t>
            </a:r>
            <a:endParaRPr lang="en-US" dirty="0"/>
          </a:p>
          <a:p>
            <a:r>
              <a:rPr lang="en-US" dirty="0"/>
              <a:t>Id-=</a:t>
            </a:r>
            <a:r>
              <a:rPr lang="en-US" dirty="0" err="1" smtClean="0"/>
              <a:t>btn_mul</a:t>
            </a:r>
            <a:endParaRPr lang="en-US" dirty="0"/>
          </a:p>
          <a:p>
            <a:r>
              <a:rPr lang="en-US" dirty="0"/>
              <a:t>Id-=</a:t>
            </a:r>
            <a:r>
              <a:rPr lang="en-US" dirty="0" err="1" smtClean="0"/>
              <a:t>btn_div</a:t>
            </a:r>
            <a:endParaRPr lang="en-US" dirty="0"/>
          </a:p>
          <a:p>
            <a:r>
              <a:rPr lang="en-US" dirty="0"/>
              <a:t>Id-=</a:t>
            </a:r>
            <a:r>
              <a:rPr lang="en-US" dirty="0" err="1" smtClean="0"/>
              <a:t>btn_clear</a:t>
            </a:r>
            <a:endParaRPr lang="en-US" dirty="0"/>
          </a:p>
          <a:p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2750" y="4751189"/>
            <a:ext cx="2495550" cy="181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460500" y="4954032"/>
            <a:ext cx="25400" cy="24373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35100" y="2400300"/>
            <a:ext cx="0" cy="218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63600" y="4708624"/>
            <a:ext cx="3429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485900" y="6013966"/>
            <a:ext cx="9067800" cy="959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18800" y="5690800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constraint to all the button to fix the position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287000" y="6468070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first do it  first button for constraint and then </a:t>
            </a:r>
            <a:r>
              <a:rPr lang="en-US" dirty="0" err="1" smtClean="0"/>
              <a:t>ctr</a:t>
            </a:r>
            <a:r>
              <a:rPr lang="en-US" dirty="0" smtClean="0"/>
              <a:t>-c and </a:t>
            </a:r>
            <a:r>
              <a:rPr lang="en-US" dirty="0" err="1" smtClean="0"/>
              <a:t>ctr</a:t>
            </a:r>
            <a:r>
              <a:rPr lang="en-US" dirty="0" smtClean="0"/>
              <a:t>-v to create remaining buttons it will effects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4:[MainActivity.java: Add the Listener for these buttons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1346200"/>
            <a:ext cx="1141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Create Java variable Buttons to hold button clicked values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181100" y="2286000"/>
            <a:ext cx="3175000" cy="2159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82800" y="186942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3200" y="2984500"/>
            <a:ext cx="4953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47900" y="2984500"/>
            <a:ext cx="4953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60700" y="2984500"/>
            <a:ext cx="4953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/>
          <p:cNvCxnSpPr>
            <a:stCxn id="10" idx="2"/>
          </p:cNvCxnSpPr>
          <p:nvPr/>
        </p:nvCxnSpPr>
        <p:spPr>
          <a:xfrm>
            <a:off x="1720850" y="33655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95550" y="33655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</p:cNvCxnSpPr>
          <p:nvPr/>
        </p:nvCxnSpPr>
        <p:spPr>
          <a:xfrm>
            <a:off x="3308350" y="33655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0850" y="3721100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4600" y="3721100"/>
            <a:ext cx="1371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6200" y="4914900"/>
            <a:ext cx="3276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btn_1 ,btn_2,btn_3,btn_4,btn_5,btn_6,btn_7,btn_8,btn_9,btn_0……..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4545568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77200" y="2238752"/>
            <a:ext cx="5715000" cy="42509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62800" y="3365500"/>
            <a:ext cx="914400" cy="187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93100" y="3175000"/>
            <a:ext cx="530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Btnone</a:t>
            </a:r>
            <a:r>
              <a:rPr lang="en-US" dirty="0" smtClean="0"/>
              <a:t>=(Button) </a:t>
            </a:r>
            <a:r>
              <a:rPr lang="en-US" dirty="0" err="1" smtClean="0"/>
              <a:t>findViewById</a:t>
            </a:r>
            <a:r>
              <a:rPr lang="en-US" dirty="0" smtClean="0"/>
              <a:t>(R.id.btn_1);</a:t>
            </a:r>
          </a:p>
          <a:p>
            <a:r>
              <a:rPr lang="en-US" dirty="0" err="1" smtClean="0"/>
              <a:t>Btnone.setOnClickListener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/>
              <a:t>txtResult</a:t>
            </a:r>
            <a:r>
              <a:rPr lang="en-US" dirty="0"/>
              <a:t> = (</a:t>
            </a:r>
            <a:r>
              <a:rPr lang="en-US" dirty="0" err="1"/>
              <a:t>EditText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edit_txt</a:t>
            </a:r>
            <a:r>
              <a:rPr lang="en-US" dirty="0" smtClean="0"/>
              <a:t>); </a:t>
            </a:r>
            <a:r>
              <a:rPr lang="en-US" dirty="0" err="1"/>
              <a:t>txtResult.setText</a:t>
            </a:r>
            <a:r>
              <a:rPr lang="en-US" dirty="0"/>
              <a:t>("");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8050" y="1223645"/>
            <a:ext cx="10471150" cy="594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com.example.simplecalculator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androidx.appcompat.app.AppCompatActivity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android.os.Bundle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android.view.View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android.widget.Button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android.widget.EditText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android.widget.Toast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java.util.regex.Pattern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public </a:t>
            </a:r>
            <a:r>
              <a:rPr lang="en-US" sz="2000" dirty="0" smtClean="0"/>
              <a:t>class  </a:t>
            </a:r>
            <a:r>
              <a:rPr lang="en-US" sz="2000" dirty="0" err="1"/>
              <a:t>MainActivity</a:t>
            </a:r>
            <a:r>
              <a:rPr lang="en-US" sz="2000" dirty="0"/>
              <a:t> </a:t>
            </a:r>
            <a:r>
              <a:rPr lang="en-US" sz="2000" dirty="0" smtClean="0"/>
              <a:t> extends  </a:t>
            </a:r>
            <a:r>
              <a:rPr lang="en-US" sz="2000" dirty="0" err="1" smtClean="0"/>
              <a:t>AppCompatActivity</a:t>
            </a:r>
            <a:r>
              <a:rPr lang="en-US" sz="2000" dirty="0" smtClean="0"/>
              <a:t>  implements  </a:t>
            </a:r>
            <a:r>
              <a:rPr lang="en-US" sz="2000" dirty="0" err="1" smtClean="0"/>
              <a:t>View.OnClickListener</a:t>
            </a:r>
            <a:endParaRPr lang="en-US" sz="2000" dirty="0"/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Button </a:t>
            </a:r>
            <a:r>
              <a:rPr lang="en-US" sz="2000" dirty="0" smtClean="0"/>
              <a:t>  btnone,btntwo,btnthree,btnfour,btnfive,btnsix,btnseven,btneight,btnnine,btnzero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Button  </a:t>
            </a:r>
            <a:r>
              <a:rPr lang="en-US" sz="2000" dirty="0" err="1"/>
              <a:t>btnAdd,btnSub,btnMul,btnDiv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Button </a:t>
            </a:r>
            <a:r>
              <a:rPr lang="en-US" sz="2000" dirty="0" smtClean="0"/>
              <a:t>  </a:t>
            </a:r>
            <a:r>
              <a:rPr lang="en-US" sz="2000" dirty="0" err="1" smtClean="0"/>
              <a:t>btnclear,btnequal,btndot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EditText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txtResult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08050" y="635000"/>
            <a:ext cx="1005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 java variable inside  </a:t>
            </a:r>
            <a:r>
              <a:rPr lang="en-US" sz="2800" dirty="0" err="1" smtClean="0"/>
              <a:t>MainActivity</a:t>
            </a:r>
            <a:r>
              <a:rPr lang="en-US" sz="2800" dirty="0" smtClean="0"/>
              <a:t> 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24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00" y="1170404"/>
            <a:ext cx="6235700" cy="6247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@Override</a:t>
            </a:r>
            <a:br>
              <a:rPr lang="en-US" sz="2000" dirty="0"/>
            </a:br>
            <a:r>
              <a:rPr lang="en-US" sz="2000" dirty="0"/>
              <a:t>    protected void </a:t>
            </a:r>
            <a:r>
              <a:rPr lang="en-US" sz="2000" dirty="0" err="1"/>
              <a:t>onCreate</a:t>
            </a:r>
            <a:r>
              <a:rPr lang="en-US" sz="2000" dirty="0"/>
              <a:t>(Bundle </a:t>
            </a:r>
            <a:r>
              <a:rPr lang="en-US" sz="2000" dirty="0" err="1"/>
              <a:t>savedInstanceState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super.onCreate</a:t>
            </a:r>
            <a:r>
              <a:rPr lang="en-US" sz="2000" dirty="0"/>
              <a:t>(</a:t>
            </a:r>
            <a:r>
              <a:rPr lang="en-US" sz="2000" dirty="0" err="1"/>
              <a:t>savedInstanceState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</a:t>
            </a:r>
            <a:r>
              <a:rPr lang="en-US" sz="2000" i="1" dirty="0" err="1"/>
              <a:t>activity_main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btnone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btn_1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btnone.setOnClickListener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this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btntwo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btn_2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btntwo.setOnClickListener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btnthree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btn_3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btnthree.setOnClickListener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btnfour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btn_4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btnfour.setOnClickListener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btnfive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btn_5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btnfive.setOnClickListener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8350" y="215900"/>
            <a:ext cx="972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5: Now  to create Listener using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 Method to listen each button click and pass the data using this pointer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97300" y="2971800"/>
            <a:ext cx="12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97300" y="32004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78700" y="3015734"/>
            <a:ext cx="35433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Right click the mouse button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43700" y="3352988"/>
            <a:ext cx="0" cy="78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3100" y="3648005"/>
            <a:ext cx="711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Cast parameter to ‘android </a:t>
            </a:r>
            <a:r>
              <a:rPr lang="en-US" dirty="0" err="1" smtClean="0"/>
              <a:t>view.viewOnclick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Make </a:t>
            </a:r>
            <a:r>
              <a:rPr lang="en-US" dirty="0" err="1" smtClean="0">
                <a:solidFill>
                  <a:srgbClr val="FF0000"/>
                </a:solidFill>
              </a:rPr>
              <a:t>MainActivity</a:t>
            </a:r>
            <a:r>
              <a:rPr lang="en-US" dirty="0" smtClean="0">
                <a:solidFill>
                  <a:srgbClr val="FF0000"/>
                </a:solidFill>
              </a:rPr>
              <a:t> implement android view </a:t>
            </a:r>
            <a:r>
              <a:rPr lang="en-US" dirty="0" err="1" smtClean="0">
                <a:solidFill>
                  <a:srgbClr val="FF0000"/>
                </a:solidFill>
              </a:rPr>
              <a:t>veiw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onclickListerner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737350" y="3385066"/>
            <a:ext cx="64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43700" y="41402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7350" y="4294336"/>
            <a:ext cx="641350" cy="468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88000" y="2857500"/>
            <a:ext cx="558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470900" y="414020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75600" y="4889500"/>
            <a:ext cx="26035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(</a:t>
            </a:r>
            <a:r>
              <a:rPr lang="en-US" dirty="0" err="1" smtClean="0"/>
              <a:t>v:view</a:t>
            </a:r>
            <a:r>
              <a:rPr lang="en-US" dirty="0" smtClean="0"/>
              <a:t>):void</a:t>
            </a:r>
            <a:endParaRPr lang="en-US" dirty="0"/>
          </a:p>
        </p:txBody>
      </p:sp>
      <p:cxnSp>
        <p:nvCxnSpPr>
          <p:cNvPr id="6" name="Straight Arrow Connector 5"/>
          <p:cNvCxnSpPr>
            <a:stCxn id="30" idx="2"/>
          </p:cNvCxnSpPr>
          <p:nvPr/>
        </p:nvCxnSpPr>
        <p:spPr>
          <a:xfrm>
            <a:off x="9277350" y="5258832"/>
            <a:ext cx="0" cy="5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898340" y="5778500"/>
            <a:ext cx="777923" cy="74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50" y="358339"/>
            <a:ext cx="6292850" cy="7725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        </a:t>
            </a:r>
            <a:r>
              <a:rPr lang="en-US" sz="2000" dirty="0" err="1" smtClean="0"/>
              <a:t>btnsix</a:t>
            </a:r>
            <a:r>
              <a:rPr lang="en-US" sz="2000" dirty="0" smtClean="0"/>
              <a:t> </a:t>
            </a:r>
            <a:r>
              <a:rPr lang="en-US" sz="2000" dirty="0"/>
              <a:t>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btn_6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btnsix.setOnClickListener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btnseven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btn_7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btnseven.setOnClickListener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btneight</a:t>
            </a:r>
            <a:r>
              <a:rPr lang="en-US" sz="2000" dirty="0" smtClean="0"/>
              <a:t> </a:t>
            </a:r>
            <a:r>
              <a:rPr lang="en-US" sz="2000" dirty="0"/>
              <a:t>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btn_8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btneight.setOnClickListener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btnnine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btn_9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btnnine.setOnClickListener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btnzero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(R.id.</a:t>
            </a:r>
            <a:r>
              <a:rPr lang="en-US" sz="2000" i="1" dirty="0"/>
              <a:t>btn_0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btnzero.setOnClickListener</a:t>
            </a:r>
            <a:r>
              <a:rPr lang="en-US" sz="2000" dirty="0"/>
              <a:t>(this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btnAdd</a:t>
            </a:r>
            <a:r>
              <a:rPr lang="en-US" sz="2000" dirty="0" smtClean="0"/>
              <a:t> </a:t>
            </a:r>
            <a:r>
              <a:rPr lang="en-US" sz="2000" dirty="0"/>
              <a:t>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btn_plus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btnAdd.setOnClickListener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btnSub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btn_minus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btnSub.setOnClickListener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btnMul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btn_mul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btnMul.setOnClickListener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10350" y="361078"/>
            <a:ext cx="6343650" cy="501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       </a:t>
            </a:r>
            <a:r>
              <a:rPr lang="en-US" sz="2000" dirty="0" err="1" smtClean="0"/>
              <a:t>btnDiv</a:t>
            </a:r>
            <a:r>
              <a:rPr lang="en-US" sz="2000" dirty="0" smtClean="0"/>
              <a:t> </a:t>
            </a:r>
            <a:r>
              <a:rPr lang="en-US" sz="2000" dirty="0"/>
              <a:t>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btn_div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btnDiv.setOnClickListener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btndot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btn_dot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btndot.setOnClickListener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btnclear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btn_clear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btnclear.setOnClickListener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btnequal</a:t>
            </a:r>
            <a:r>
              <a:rPr lang="en-US" sz="2000" dirty="0"/>
              <a:t> =(Button)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i="1" dirty="0" err="1"/>
              <a:t>btn_equals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btnequal.setOnClickListener</a:t>
            </a:r>
            <a:r>
              <a:rPr lang="en-US" sz="2000" dirty="0"/>
              <a:t>(this);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txtResult</a:t>
            </a:r>
            <a:r>
              <a:rPr lang="en-US" sz="2000" dirty="0">
                <a:solidFill>
                  <a:srgbClr val="FF0000"/>
                </a:solidFill>
              </a:rPr>
              <a:t> = (</a:t>
            </a:r>
            <a:r>
              <a:rPr lang="en-US" sz="2000" dirty="0" err="1">
                <a:solidFill>
                  <a:srgbClr val="FF0000"/>
                </a:solidFill>
              </a:rPr>
              <a:t>EditText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err="1">
                <a:solidFill>
                  <a:srgbClr val="FF0000"/>
                </a:solidFill>
              </a:rPr>
              <a:t>findViewById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R.id.</a:t>
            </a:r>
            <a:r>
              <a:rPr lang="en-US" sz="2000" i="1" dirty="0" err="1">
                <a:solidFill>
                  <a:srgbClr val="FF0000"/>
                </a:solidFill>
              </a:rPr>
              <a:t>edit_txt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 err="1">
                <a:solidFill>
                  <a:srgbClr val="FF0000"/>
                </a:solidFill>
              </a:rPr>
              <a:t>txtResult.setText</a:t>
            </a:r>
            <a:r>
              <a:rPr lang="en-US" sz="2000" dirty="0">
                <a:solidFill>
                  <a:srgbClr val="FF0000"/>
                </a:solidFill>
              </a:rPr>
              <a:t>("");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    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1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6: Define the Action for individual button to perform certain Action 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717550" y="1185545"/>
            <a:ext cx="5441950" cy="6370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@</a:t>
            </a:r>
            <a:r>
              <a:rPr lang="en-US" sz="2400" dirty="0"/>
              <a:t>Override</a:t>
            </a:r>
            <a:br>
              <a:rPr lang="en-US" sz="2400" dirty="0"/>
            </a:br>
            <a:r>
              <a:rPr lang="en-US" sz="2400" dirty="0"/>
              <a:t>    public void </a:t>
            </a:r>
            <a:r>
              <a:rPr lang="en-US" sz="2400" dirty="0" err="1"/>
              <a:t>onClick</a:t>
            </a:r>
            <a:r>
              <a:rPr lang="en-US" sz="2400" dirty="0"/>
              <a:t>(View view) {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btnone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("1");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btntwo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("2");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btnthree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("3");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btnfour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("4");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btnfive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("5");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btnsix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("6");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btnseven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("7");</a:t>
            </a:r>
            <a:br>
              <a:rPr lang="en-US" sz="2400" dirty="0"/>
            </a:br>
            <a:r>
              <a:rPr lang="en-US" sz="2400" dirty="0"/>
              <a:t>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6650" y="1185545"/>
            <a:ext cx="5149850" cy="6278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  </a:t>
            </a:r>
            <a:r>
              <a:rPr lang="en-US" sz="2400" dirty="0" smtClean="0"/>
              <a:t>if(</a:t>
            </a:r>
            <a:r>
              <a:rPr lang="en-US" sz="2400" dirty="0" err="1" smtClean="0"/>
              <a:t>view.equals</a:t>
            </a:r>
            <a:r>
              <a:rPr lang="en-US" sz="2400" dirty="0" smtClean="0"/>
              <a:t>(</a:t>
            </a:r>
            <a:r>
              <a:rPr lang="en-US" sz="2400" dirty="0" err="1" smtClean="0"/>
              <a:t>btneight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("8");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btnnine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("9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         if(</a:t>
            </a:r>
            <a:r>
              <a:rPr lang="en-US" sz="2400" dirty="0" err="1" smtClean="0"/>
              <a:t>view.equals</a:t>
            </a:r>
            <a:r>
              <a:rPr lang="en-US" sz="2400" dirty="0" smtClean="0"/>
              <a:t>(</a:t>
            </a:r>
            <a:r>
              <a:rPr lang="en-US" sz="2400" dirty="0" err="1" smtClean="0"/>
              <a:t>btnzero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("0");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btndot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(".");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btnAdd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("+");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btnSub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("-");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btnMul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/>
              <a:t>("*");</a:t>
            </a:r>
            <a:br>
              <a:rPr lang="en-US" sz="2400" dirty="0"/>
            </a:br>
            <a:r>
              <a:rPr lang="en-US" sz="2400" dirty="0"/>
              <a:t>        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btnDiv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txtResult.append</a:t>
            </a:r>
            <a:r>
              <a:rPr lang="en-US" sz="2400" dirty="0" smtClean="0"/>
              <a:t>("/");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75713" y="491319"/>
            <a:ext cx="0" cy="109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25337" y="0"/>
            <a:ext cx="859809" cy="491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650" y="124748"/>
            <a:ext cx="8807450" cy="76328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dirty="0"/>
              <a:t>if(</a:t>
            </a:r>
            <a:r>
              <a:rPr lang="en-US" sz="2400" dirty="0" err="1"/>
              <a:t>view.equals</a:t>
            </a:r>
            <a:r>
              <a:rPr lang="en-US" sz="2400" dirty="0"/>
              <a:t>(</a:t>
            </a:r>
            <a:r>
              <a:rPr lang="en-US" sz="2400" dirty="0" err="1"/>
              <a:t>btnclear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txtResult.setText</a:t>
            </a:r>
            <a:r>
              <a:rPr lang="en-US" sz="2400" dirty="0" smtClean="0"/>
              <a:t>("");</a:t>
            </a:r>
          </a:p>
          <a:p>
            <a:pPr>
              <a:lnSpc>
                <a:spcPts val="2100"/>
              </a:lnSpc>
            </a:pPr>
            <a:r>
              <a:rPr lang="en-US" sz="2400" dirty="0" smtClean="0"/>
              <a:t> if(</a:t>
            </a:r>
            <a:r>
              <a:rPr lang="en-US" sz="2400" dirty="0" err="1" smtClean="0"/>
              <a:t>view.equals</a:t>
            </a:r>
            <a:r>
              <a:rPr lang="en-US" sz="2400" dirty="0" smtClean="0"/>
              <a:t>(</a:t>
            </a:r>
            <a:r>
              <a:rPr lang="en-US" sz="2400" dirty="0" err="1" smtClean="0"/>
              <a:t>btnequal</a:t>
            </a:r>
            <a:r>
              <a:rPr lang="en-US" sz="2400" dirty="0" smtClean="0"/>
              <a:t>))        </a:t>
            </a:r>
          </a:p>
          <a:p>
            <a:pPr>
              <a:lnSpc>
                <a:spcPts val="21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try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400" dirty="0" smtClean="0"/>
              <a:t>     </a:t>
            </a:r>
            <a:r>
              <a:rPr lang="en-US" sz="2400" dirty="0"/>
              <a:t>String data = </a:t>
            </a:r>
            <a:r>
              <a:rPr lang="en-US" sz="2400" dirty="0" err="1"/>
              <a:t>txtResult.getText</a:t>
            </a:r>
            <a:r>
              <a:rPr lang="en-US" sz="2400" dirty="0"/>
              <a:t>().</a:t>
            </a:r>
            <a:r>
              <a:rPr lang="en-US" sz="2400" dirty="0" err="1"/>
              <a:t>toString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                </a:t>
            </a:r>
            <a:r>
              <a:rPr lang="en-US" sz="2400" dirty="0" smtClean="0"/>
              <a:t>   if(</a:t>
            </a:r>
            <a:r>
              <a:rPr lang="en-US" sz="2400" dirty="0" err="1" smtClean="0"/>
              <a:t>data.contains</a:t>
            </a:r>
            <a:r>
              <a:rPr lang="en-US" sz="2400" dirty="0"/>
              <a:t>("/"))</a:t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 smtClean="0"/>
              <a:t>    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        </a:t>
            </a:r>
            <a:r>
              <a:rPr lang="en-US" sz="2400" dirty="0" smtClean="0"/>
              <a:t>			  </a:t>
            </a:r>
            <a:r>
              <a:rPr lang="en-US" sz="2400" dirty="0">
                <a:solidFill>
                  <a:srgbClr val="FF0000"/>
                </a:solidFill>
              </a:rPr>
              <a:t>divide</a:t>
            </a:r>
            <a:r>
              <a:rPr lang="en-US" sz="2400" dirty="0"/>
              <a:t>(data</a:t>
            </a:r>
            <a:r>
              <a:rPr lang="en-US" sz="2400" dirty="0" smtClean="0"/>
              <a:t>);  //user define function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 smtClean="0"/>
              <a:t>	  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                </a:t>
            </a:r>
            <a:r>
              <a:rPr lang="en-US" sz="2400" dirty="0" smtClean="0"/>
              <a:t>  else </a:t>
            </a:r>
            <a:r>
              <a:rPr lang="en-US" sz="2400" dirty="0"/>
              <a:t>if(</a:t>
            </a:r>
            <a:r>
              <a:rPr lang="en-US" sz="2400" dirty="0" err="1"/>
              <a:t>data.contains</a:t>
            </a:r>
            <a:r>
              <a:rPr lang="en-US" sz="2400" dirty="0"/>
              <a:t>("*"))</a:t>
            </a:r>
            <a:br>
              <a:rPr lang="en-US" sz="2400" dirty="0"/>
            </a:br>
            <a:r>
              <a:rPr lang="en-US" sz="2400" dirty="0"/>
              <a:t>                   </a:t>
            </a:r>
            <a:r>
              <a:rPr lang="en-US" sz="2400" dirty="0" smtClean="0"/>
              <a:t> 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       </a:t>
            </a:r>
            <a:r>
              <a:rPr lang="en-US" sz="2400" dirty="0" smtClean="0"/>
              <a:t>              </a:t>
            </a:r>
            <a:r>
              <a:rPr lang="en-US" sz="2400" dirty="0">
                <a:solidFill>
                  <a:srgbClr val="FF0000"/>
                </a:solidFill>
              </a:rPr>
              <a:t>multiplication</a:t>
            </a:r>
            <a:r>
              <a:rPr lang="en-US" sz="2400" dirty="0"/>
              <a:t>(data);</a:t>
            </a:r>
            <a:br>
              <a:rPr lang="en-US" sz="2400" dirty="0"/>
            </a:br>
            <a:r>
              <a:rPr lang="en-US" sz="2400" dirty="0"/>
              <a:t>                   </a:t>
            </a:r>
            <a:r>
              <a:rPr lang="en-US" sz="2400" dirty="0" smtClean="0"/>
              <a:t>      </a:t>
            </a:r>
            <a:r>
              <a:rPr lang="en-US" sz="2400" dirty="0"/>
              <a:t>} </a:t>
            </a:r>
            <a:endParaRPr lang="en-US" sz="2400" dirty="0" smtClean="0"/>
          </a:p>
          <a:p>
            <a:pPr>
              <a:lnSpc>
                <a:spcPts val="2100"/>
              </a:lnSpc>
            </a:pPr>
            <a:r>
              <a:rPr lang="en-US" sz="2400" dirty="0" smtClean="0"/>
              <a:t>                     else </a:t>
            </a:r>
            <a:r>
              <a:rPr lang="en-US" sz="2400" dirty="0"/>
              <a:t>if(</a:t>
            </a:r>
            <a:r>
              <a:rPr lang="en-US" sz="2400" dirty="0" err="1"/>
              <a:t>data.contains</a:t>
            </a:r>
            <a:r>
              <a:rPr lang="en-US" sz="2400" dirty="0"/>
              <a:t>("+"))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           </a:t>
            </a:r>
            <a:r>
              <a:rPr lang="en-US" sz="2400" dirty="0" smtClean="0"/>
              <a:t>       </a:t>
            </a:r>
            <a:r>
              <a:rPr lang="en-US" sz="2400" dirty="0">
                <a:solidFill>
                  <a:srgbClr val="FF0000"/>
                </a:solidFill>
              </a:rPr>
              <a:t>addition</a:t>
            </a:r>
            <a:r>
              <a:rPr lang="en-US" sz="2400" dirty="0"/>
              <a:t>(data);</a:t>
            </a:r>
            <a:br>
              <a:rPr lang="en-US" sz="2400" dirty="0"/>
            </a:br>
            <a:r>
              <a:rPr lang="en-US" sz="2400" dirty="0"/>
              <a:t>                   </a:t>
            </a:r>
            <a:r>
              <a:rPr lang="en-US" sz="2400" dirty="0" smtClean="0"/>
              <a:t>     </a:t>
            </a:r>
            <a:r>
              <a:rPr lang="en-US" sz="2400" dirty="0"/>
              <a:t>} </a:t>
            </a:r>
            <a:endParaRPr lang="en-US" sz="2400" dirty="0" smtClean="0"/>
          </a:p>
          <a:p>
            <a:pPr>
              <a:lnSpc>
                <a:spcPts val="21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              else </a:t>
            </a:r>
            <a:r>
              <a:rPr lang="en-US" sz="2400" dirty="0"/>
              <a:t>if(</a:t>
            </a:r>
            <a:r>
              <a:rPr lang="en-US" sz="2400" dirty="0" err="1"/>
              <a:t>data.contains</a:t>
            </a:r>
            <a:r>
              <a:rPr lang="en-US" sz="2400" dirty="0"/>
              <a:t>("-"))</a:t>
            </a:r>
            <a:br>
              <a:rPr lang="en-US" sz="2400" dirty="0"/>
            </a:br>
            <a:r>
              <a:rPr lang="en-US" sz="2400" dirty="0"/>
              <a:t>                 </a:t>
            </a:r>
            <a:r>
              <a:rPr lang="en-US" sz="2400" dirty="0" smtClean="0"/>
              <a:t>  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           </a:t>
            </a:r>
            <a:r>
              <a:rPr lang="en-US" sz="2400" dirty="0" smtClean="0"/>
              <a:t>       </a:t>
            </a:r>
            <a:r>
              <a:rPr lang="en-US" sz="2400" dirty="0" err="1">
                <a:solidFill>
                  <a:srgbClr val="FF0000"/>
                </a:solidFill>
              </a:rPr>
              <a:t>subtration</a:t>
            </a:r>
            <a:r>
              <a:rPr lang="en-US" sz="2400" dirty="0"/>
              <a:t>(data);</a:t>
            </a:r>
            <a:br>
              <a:rPr lang="en-US" sz="2400" dirty="0"/>
            </a:br>
            <a:r>
              <a:rPr lang="en-US" sz="2400" dirty="0"/>
              <a:t>                   </a:t>
            </a:r>
            <a:r>
              <a:rPr lang="en-US" sz="2400" dirty="0" smtClean="0"/>
              <a:t>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   } </a:t>
            </a:r>
            <a:endParaRPr lang="en-US" sz="2400" dirty="0" smtClean="0"/>
          </a:p>
          <a:p>
            <a:pPr>
              <a:lnSpc>
                <a:spcPts val="21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catch </a:t>
            </a:r>
            <a:r>
              <a:rPr lang="en-US" sz="2400" dirty="0"/>
              <a:t>(Exception e)</a:t>
            </a:r>
            <a:br>
              <a:rPr lang="en-US" sz="2400" dirty="0"/>
            </a:br>
            <a:r>
              <a:rPr lang="en-US" sz="2400" dirty="0"/>
              <a:t>                     {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dirty="0" err="1">
                <a:solidFill>
                  <a:srgbClr val="FF0000"/>
                </a:solidFill>
              </a:rPr>
              <a:t>displayInvalidMessage</a:t>
            </a:r>
            <a:r>
              <a:rPr lang="en-US" sz="2400" dirty="0"/>
              <a:t>("Invalid Operation");</a:t>
            </a:r>
            <a:br>
              <a:rPr lang="en-US" sz="2400" dirty="0"/>
            </a:br>
            <a:r>
              <a:rPr lang="en-US" sz="2400" dirty="0"/>
              <a:t>                     }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smtClean="0"/>
              <a:t> }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87800" y="22225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87800" y="2413000"/>
            <a:ext cx="6311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99700" y="2222500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mouse button or </a:t>
            </a:r>
          </a:p>
          <a:p>
            <a:r>
              <a:rPr lang="en-US" dirty="0" smtClean="0"/>
              <a:t>Show control action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150600" y="2819400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33000" y="3378200"/>
            <a:ext cx="3797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Method divide in </a:t>
            </a:r>
            <a:r>
              <a:rPr lang="en-US" dirty="0" err="1" smtClean="0"/>
              <a:t>MainAction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706100" y="3562866"/>
            <a:ext cx="0" cy="92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960100" y="3889633"/>
            <a:ext cx="876300" cy="32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33000" y="4597400"/>
            <a:ext cx="33401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Private void divide(String data)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1250" y="672743"/>
            <a:ext cx="11220450" cy="7478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private void </a:t>
            </a:r>
            <a:r>
              <a:rPr lang="en-US" sz="2400" dirty="0" err="1" smtClean="0"/>
              <a:t>displayInvalidMessage</a:t>
            </a:r>
            <a:r>
              <a:rPr lang="en-US" sz="2400" dirty="0" smtClean="0"/>
              <a:t>(String  </a:t>
            </a:r>
            <a:r>
              <a:rPr lang="en-US" sz="2400" dirty="0" err="1"/>
              <a:t>mes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Toast.</a:t>
            </a:r>
            <a:r>
              <a:rPr lang="en-US" sz="2400" i="1" dirty="0" err="1"/>
              <a:t>makeText</a:t>
            </a:r>
            <a:r>
              <a:rPr lang="en-US" sz="2400" dirty="0"/>
              <a:t>(</a:t>
            </a:r>
            <a:r>
              <a:rPr lang="en-US" sz="2400" dirty="0" err="1"/>
              <a:t>getBaseContext</a:t>
            </a:r>
            <a:r>
              <a:rPr lang="en-US" sz="2400" dirty="0" smtClean="0"/>
              <a:t>(), </a:t>
            </a:r>
            <a:r>
              <a:rPr lang="en-US" sz="2400" dirty="0" err="1" smtClean="0"/>
              <a:t>mes</a:t>
            </a:r>
            <a:r>
              <a:rPr lang="en-US" sz="2400" dirty="0" smtClean="0"/>
              <a:t>, </a:t>
            </a:r>
            <a:r>
              <a:rPr lang="en-US" sz="2400" dirty="0" err="1" smtClean="0"/>
              <a:t>Toast.</a:t>
            </a:r>
            <a:r>
              <a:rPr lang="en-US" sz="2400" i="1" dirty="0" err="1" smtClean="0"/>
              <a:t>LENGTH_LONG</a:t>
            </a:r>
            <a:r>
              <a:rPr lang="en-US" sz="2400" dirty="0"/>
              <a:t>).show();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private void </a:t>
            </a:r>
            <a:r>
              <a:rPr lang="en-US" sz="2400" dirty="0" err="1"/>
              <a:t>subtration</a:t>
            </a:r>
            <a:r>
              <a:rPr lang="en-US" sz="2400" dirty="0"/>
              <a:t>(String </a:t>
            </a:r>
            <a:r>
              <a:rPr lang="en-US" sz="2400" dirty="0" smtClean="0"/>
              <a:t> data)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smtClean="0"/>
              <a:t>      </a:t>
            </a:r>
            <a:r>
              <a:rPr lang="en-US" sz="2400" dirty="0"/>
              <a:t>String[] operands = </a:t>
            </a:r>
            <a:r>
              <a:rPr lang="en-US" sz="2400" dirty="0" err="1"/>
              <a:t>data.split</a:t>
            </a:r>
            <a:r>
              <a:rPr lang="en-US" sz="2400" dirty="0"/>
              <a:t>("-");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    </a:t>
            </a:r>
            <a:r>
              <a:rPr lang="en-US" sz="2400" dirty="0"/>
              <a:t>if (</a:t>
            </a:r>
            <a:r>
              <a:rPr lang="en-US" sz="2400" dirty="0" err="1"/>
              <a:t>operands.length</a:t>
            </a:r>
            <a:r>
              <a:rPr lang="en-US" sz="2400" dirty="0"/>
              <a:t> == 2) </a:t>
            </a: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 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Double operand1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(operands[0]);</a:t>
            </a:r>
            <a:br>
              <a:rPr lang="en-US" sz="2400" dirty="0"/>
            </a:br>
            <a:r>
              <a:rPr lang="en-US" sz="2400" dirty="0"/>
              <a:t>            Double operand2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(operands[1]);</a:t>
            </a:r>
            <a:br>
              <a:rPr lang="en-US" sz="2400" dirty="0"/>
            </a:br>
            <a:r>
              <a:rPr lang="en-US" sz="2400" dirty="0"/>
              <a:t>            Double result = operand1 - operand2;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txtResult.setText</a:t>
            </a:r>
            <a:r>
              <a:rPr lang="en-US" sz="2400" dirty="0"/>
              <a:t>(</a:t>
            </a:r>
            <a:r>
              <a:rPr lang="en-US" sz="2400" dirty="0" err="1"/>
              <a:t>String.</a:t>
            </a:r>
            <a:r>
              <a:rPr lang="en-US" sz="2400" i="1" dirty="0" err="1"/>
              <a:t>valueOf</a:t>
            </a:r>
            <a:r>
              <a:rPr lang="en-US" sz="2400" dirty="0"/>
              <a:t>(result));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      </a:t>
            </a:r>
            <a:r>
              <a:rPr lang="en-US" sz="2400" dirty="0"/>
              <a:t>} else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displayInvalidMessage</a:t>
            </a:r>
            <a:r>
              <a:rPr lang="en-US" sz="2400" dirty="0"/>
              <a:t>("invalid input");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5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6650" y="1342241"/>
            <a:ext cx="11106150" cy="6001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private void addition(String </a:t>
            </a:r>
            <a:r>
              <a:rPr lang="en-US" sz="2400" dirty="0" smtClean="0"/>
              <a:t> data)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String[] operands = </a:t>
            </a:r>
            <a:r>
              <a:rPr lang="en-US" sz="2400" dirty="0" err="1"/>
              <a:t>data.split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F0"/>
                </a:solidFill>
              </a:rPr>
              <a:t>Pattern.</a:t>
            </a:r>
            <a:r>
              <a:rPr lang="en-US" sz="2400" i="1" dirty="0" err="1">
                <a:solidFill>
                  <a:srgbClr val="00B0F0"/>
                </a:solidFill>
              </a:rPr>
              <a:t>quote</a:t>
            </a:r>
            <a:r>
              <a:rPr lang="en-US" sz="2400" dirty="0"/>
              <a:t>("+"));</a:t>
            </a:r>
            <a:br>
              <a:rPr lang="en-US" sz="2400" dirty="0"/>
            </a:br>
            <a:r>
              <a:rPr lang="en-US" sz="2400" dirty="0"/>
              <a:t>        if (</a:t>
            </a:r>
            <a:r>
              <a:rPr lang="en-US" sz="2400" dirty="0" err="1"/>
              <a:t>operands.length</a:t>
            </a:r>
            <a:r>
              <a:rPr lang="en-US" sz="2400" dirty="0"/>
              <a:t> == 2)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Double operand1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(operands[0]);</a:t>
            </a:r>
            <a:br>
              <a:rPr lang="en-US" sz="2400" dirty="0"/>
            </a:br>
            <a:r>
              <a:rPr lang="en-US" sz="2400" dirty="0"/>
              <a:t>            Double operand2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(operands[1]);</a:t>
            </a:r>
            <a:br>
              <a:rPr lang="en-US" sz="2400" dirty="0"/>
            </a:br>
            <a:r>
              <a:rPr lang="en-US" sz="2400" dirty="0"/>
              <a:t>            Double result = operand1 + operand2;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txtResult.setText</a:t>
            </a:r>
            <a:r>
              <a:rPr lang="en-US" sz="2400" dirty="0"/>
              <a:t>(</a:t>
            </a:r>
            <a:r>
              <a:rPr lang="en-US" sz="2400" dirty="0" err="1"/>
              <a:t>String.</a:t>
            </a:r>
            <a:r>
              <a:rPr lang="en-US" sz="2400" i="1" dirty="0" err="1"/>
              <a:t>valueOf</a:t>
            </a:r>
            <a:r>
              <a:rPr lang="en-US" sz="2400" dirty="0"/>
              <a:t>(result));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</a:t>
            </a:r>
            <a:r>
              <a:rPr lang="en-US" sz="2400" dirty="0"/>
              <a:t>} else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displayInvalidMessage</a:t>
            </a:r>
            <a:r>
              <a:rPr lang="en-US" sz="2400" dirty="0"/>
              <a:t>("invalid input");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3350" y="1290241"/>
            <a:ext cx="10483850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 private void divide(String data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String[] operands = </a:t>
            </a:r>
            <a:r>
              <a:rPr lang="en-US" sz="2400" dirty="0" err="1"/>
              <a:t>data.split</a:t>
            </a:r>
            <a:r>
              <a:rPr lang="en-US" sz="2400" dirty="0"/>
              <a:t>("/");</a:t>
            </a:r>
            <a:br>
              <a:rPr lang="en-US" sz="2400" dirty="0"/>
            </a:br>
            <a:r>
              <a:rPr lang="en-US" sz="2400" dirty="0"/>
              <a:t>        if (</a:t>
            </a:r>
            <a:r>
              <a:rPr lang="en-US" sz="2400" dirty="0" err="1"/>
              <a:t>operands.length</a:t>
            </a:r>
            <a:r>
              <a:rPr lang="en-US" sz="2400" dirty="0"/>
              <a:t> == 2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    Double operand1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(operands[0]);</a:t>
            </a:r>
            <a:br>
              <a:rPr lang="en-US" sz="2400" dirty="0"/>
            </a:br>
            <a:r>
              <a:rPr lang="en-US" sz="2400" dirty="0"/>
              <a:t>            Double operand2 = </a:t>
            </a:r>
            <a:r>
              <a:rPr lang="en-US" sz="2400" dirty="0" err="1"/>
              <a:t>Double.</a:t>
            </a:r>
            <a:r>
              <a:rPr lang="en-US" sz="2400" i="1" dirty="0" err="1"/>
              <a:t>parseDouble</a:t>
            </a:r>
            <a:r>
              <a:rPr lang="en-US" sz="2400" dirty="0"/>
              <a:t>(operands[1]);</a:t>
            </a:r>
            <a:br>
              <a:rPr lang="en-US" sz="2400" dirty="0"/>
            </a:br>
            <a:r>
              <a:rPr lang="en-US" sz="2400" dirty="0"/>
              <a:t>            Double result = operand1 / operand2;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txtResult.setText</a:t>
            </a:r>
            <a:r>
              <a:rPr lang="en-US" sz="2400" dirty="0"/>
              <a:t>(</a:t>
            </a:r>
            <a:r>
              <a:rPr lang="en-US" sz="2400" dirty="0" err="1"/>
              <a:t>String.</a:t>
            </a:r>
            <a:r>
              <a:rPr lang="en-US" sz="2400" i="1" dirty="0" err="1"/>
              <a:t>valueOf</a:t>
            </a:r>
            <a:r>
              <a:rPr lang="en-US" sz="2400" dirty="0"/>
              <a:t>(result));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</a:t>
            </a:r>
            <a:r>
              <a:rPr lang="en-US" sz="2400" dirty="0"/>
              <a:t>}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else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displayInvalidMessage</a:t>
            </a:r>
            <a:r>
              <a:rPr lang="en-US" sz="2400" dirty="0"/>
              <a:t>("invalid input");</a:t>
            </a:r>
            <a:br>
              <a:rPr lang="en-US" sz="2400" dirty="0"/>
            </a:br>
            <a:r>
              <a:rPr lang="en-US" sz="2400" dirty="0"/>
              <a:t>       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7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5350" y="1367135"/>
            <a:ext cx="12299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Develop an Android application </a:t>
            </a:r>
            <a:r>
              <a:rPr lang="en-US" sz="2800" dirty="0" smtClean="0"/>
              <a:t>using controls </a:t>
            </a:r>
            <a:r>
              <a:rPr lang="en-US" sz="2800" dirty="0"/>
              <a:t>like Button, </a:t>
            </a:r>
            <a:r>
              <a:rPr lang="en-US" sz="2800" dirty="0" err="1"/>
              <a:t>TextView</a:t>
            </a:r>
            <a:r>
              <a:rPr lang="en-US" sz="2800" dirty="0"/>
              <a:t>, </a:t>
            </a:r>
            <a:r>
              <a:rPr lang="en-US" sz="2800" dirty="0" err="1"/>
              <a:t>EditText</a:t>
            </a:r>
            <a:r>
              <a:rPr lang="en-US" sz="2800" dirty="0"/>
              <a:t> for designing a </a:t>
            </a:r>
            <a:r>
              <a:rPr lang="en-US" sz="2800" dirty="0" smtClean="0"/>
              <a:t>calculator having </a:t>
            </a:r>
            <a:r>
              <a:rPr lang="en-US" sz="2800" dirty="0"/>
              <a:t>basic functionality like Addition, Subtraction, Multiplication</a:t>
            </a:r>
            <a:r>
              <a:rPr lang="en-US" sz="2800" dirty="0" smtClean="0"/>
              <a:t>, and Division</a:t>
            </a:r>
            <a:r>
              <a:rPr lang="en-US" sz="28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3" y="3406322"/>
            <a:ext cx="3330587" cy="406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27100" y="1307170"/>
            <a:ext cx="10350500" cy="59708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private void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multiplication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data)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[]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data.split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Pattern.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quote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"*"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length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80808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 operand1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parseDouble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]);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 operand2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parseDouble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]);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 result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*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operand2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txtResult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.setText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String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valueOf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result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80808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else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displayInvalidMessage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"invalid input"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}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}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502012"/>
            <a:ext cx="9829799" cy="63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48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308100"/>
            <a:ext cx="8837802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734300" y="4292600"/>
            <a:ext cx="35560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91900" y="4602490"/>
            <a:ext cx="149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8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EMPTY 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505196"/>
            <a:ext cx="8437562" cy="610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667500" y="4699000"/>
            <a:ext cx="5168900" cy="5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14200" y="455863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36000" y="7073900"/>
            <a:ext cx="3200400" cy="33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36400" y="6869668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CHANGE EMPTY ACTIVITY NAME TO Simple Calculator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397000"/>
            <a:ext cx="7995117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8178800" y="2552700"/>
            <a:ext cx="2501900" cy="12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80700" y="229303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name  to Simple Calculator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48700" y="6921500"/>
            <a:ext cx="1473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74300" y="67368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Workspace Ready now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1430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the difference between </a:t>
            </a:r>
            <a:r>
              <a:rPr lang="en-US" sz="3200" b="1" dirty="0" err="1"/>
              <a:t>ConstraintLayout</a:t>
            </a:r>
            <a:r>
              <a:rPr lang="en-US" sz="3200" b="1" dirty="0"/>
              <a:t> </a:t>
            </a:r>
            <a:r>
              <a:rPr lang="en-US" sz="3200" b="1" dirty="0" smtClean="0"/>
              <a:t>and </a:t>
            </a:r>
            <a:r>
              <a:rPr lang="en-US" sz="3200" b="1" dirty="0" err="1" smtClean="0"/>
              <a:t>RelativeLayout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438150" y="1394936"/>
            <a:ext cx="6153150" cy="501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Constraint Layout </a:t>
            </a:r>
            <a:r>
              <a:rPr lang="en-US" sz="3200" b="1" dirty="0"/>
              <a:t>has flat view hierarchy unlike other layouts, so does a better performance than relative layout</a:t>
            </a:r>
            <a:r>
              <a:rPr lang="en-US" sz="3200" dirty="0"/>
              <a:t>. Yes, this is the biggest advantage of Constraint Layout, the only single layout can handle your UI. Where in the Relative layout you needed multiple nested layouts (</a:t>
            </a:r>
            <a:r>
              <a:rPr lang="en-US" sz="3200" dirty="0" err="1"/>
              <a:t>LinearLayout</a:t>
            </a:r>
            <a:r>
              <a:rPr lang="en-US" sz="3200" dirty="0"/>
              <a:t> + </a:t>
            </a:r>
            <a:r>
              <a:rPr lang="en-US" sz="3200" dirty="0" err="1"/>
              <a:t>RelativeLayout</a:t>
            </a:r>
            <a:r>
              <a:rPr lang="en-US" sz="3200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1394936"/>
            <a:ext cx="72961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1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OPERATION OF Simple Calculator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500" y="1295400"/>
            <a:ext cx="1093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[ALL THE COMPONENT ARE FIXED INSIDE CONSTRAINT LAYOUT]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032000"/>
            <a:ext cx="1205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1:[First step to select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to write a title  of Simple Calculator]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603500"/>
            <a:ext cx="82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GO TO PALETTE</a:t>
            </a:r>
            <a:r>
              <a:rPr lang="en-US" dirty="0" smtClean="0">
                <a:sym typeface="Wingdings" pitchFamily="2" charset="2"/>
              </a:rPr>
              <a:t>SELECT COMMONSELECT </a:t>
            </a:r>
            <a:r>
              <a:rPr lang="en-US" dirty="0" err="1" smtClean="0">
                <a:sym typeface="Wingdings" pitchFamily="2" charset="2"/>
              </a:rPr>
              <a:t>TextView</a:t>
            </a:r>
            <a:r>
              <a:rPr lang="en-US" dirty="0" smtClean="0">
                <a:sym typeface="Wingdings" pitchFamily="2" charset="2"/>
              </a:rPr>
              <a:t> drag and drop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7900" y="2972832"/>
            <a:ext cx="0" cy="109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44900" y="3213100"/>
            <a:ext cx="431800" cy="30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4508500" y="4159766"/>
            <a:ext cx="207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3987800"/>
            <a:ext cx="307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property of attributes:</a:t>
            </a:r>
          </a:p>
          <a:p>
            <a:r>
              <a:rPr lang="en-US" dirty="0" smtClean="0"/>
              <a:t>Text=SIMPLE CALCULATOR</a:t>
            </a:r>
          </a:p>
          <a:p>
            <a:r>
              <a:rPr lang="en-US" dirty="0" err="1" smtClean="0"/>
              <a:t>TextColor</a:t>
            </a:r>
            <a:r>
              <a:rPr lang="en-US" dirty="0" smtClean="0"/>
              <a:t>= Green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=24sp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57800" y="3619500"/>
            <a:ext cx="4826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701800" y="3746500"/>
            <a:ext cx="3302000" cy="3733800"/>
            <a:chOff x="1701800" y="3746500"/>
            <a:chExt cx="3302000" cy="3733800"/>
          </a:xfrm>
        </p:grpSpPr>
        <p:sp>
          <p:nvSpPr>
            <p:cNvPr id="9" name="Rectangle 8"/>
            <p:cNvSpPr/>
            <p:nvPr/>
          </p:nvSpPr>
          <p:spPr>
            <a:xfrm>
              <a:off x="1701800" y="3746500"/>
              <a:ext cx="3302000" cy="3733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7100" y="3975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SIMPLE CALCULATOR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7100" y="4679434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955800" y="2788166"/>
            <a:ext cx="25400" cy="207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81200" y="486410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282700" y="3365758"/>
            <a:ext cx="419100" cy="380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36900" y="4864100"/>
            <a:ext cx="3028950" cy="92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57800" y="5048766"/>
            <a:ext cx="482600" cy="513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00" y="5617528"/>
            <a:ext cx="307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property of attributes:</a:t>
            </a:r>
          </a:p>
          <a:p>
            <a:r>
              <a:rPr lang="en-US" dirty="0" smtClean="0"/>
              <a:t>Text=Result</a:t>
            </a:r>
          </a:p>
          <a:p>
            <a:r>
              <a:rPr lang="en-US" dirty="0" err="1" smtClean="0"/>
              <a:t>TextColor</a:t>
            </a:r>
            <a:r>
              <a:rPr lang="en-US" dirty="0" smtClean="0"/>
              <a:t>= Green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=24sp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1117600" y="3841750"/>
            <a:ext cx="469900" cy="3638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7667" y="4416862"/>
            <a:ext cx="461665" cy="20965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Constaint</a:t>
            </a:r>
            <a:r>
              <a:rPr lang="en-US" dirty="0" smtClean="0"/>
              <a:t> Layout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17900" y="4344432"/>
            <a:ext cx="0" cy="290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7900" y="7219265"/>
            <a:ext cx="542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59900" y="6959600"/>
            <a:ext cx="41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</a:t>
            </a:r>
            <a:r>
              <a:rPr lang="en-US" dirty="0" err="1" smtClean="0"/>
              <a:t>constaint</a:t>
            </a:r>
            <a:r>
              <a:rPr lang="en-US" dirty="0" smtClean="0"/>
              <a:t> to fix the position of simple calculator  text vies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44900" y="6197600"/>
            <a:ext cx="5207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425700" y="5048766"/>
            <a:ext cx="38100" cy="1555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63800" y="6604000"/>
            <a:ext cx="1054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5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2[Add </a:t>
            </a:r>
            <a:r>
              <a:rPr lang="en-US" dirty="0" err="1" smtClean="0"/>
              <a:t>EditText</a:t>
            </a:r>
            <a:r>
              <a:rPr lang="en-US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2200" y="1333500"/>
            <a:ext cx="108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GOTO </a:t>
            </a:r>
            <a:r>
              <a:rPr lang="en-US" dirty="0" err="1" smtClean="0"/>
              <a:t>PALETTE</a:t>
            </a:r>
            <a:r>
              <a:rPr lang="en-US" dirty="0" err="1" smtClean="0">
                <a:sym typeface="Wingdings" pitchFamily="2" charset="2"/>
              </a:rPr>
              <a:t>TextPlainText</a:t>
            </a:r>
            <a:r>
              <a:rPr lang="en-US" dirty="0" smtClean="0">
                <a:sym typeface="Wingdings" pitchFamily="2" charset="2"/>
              </a:rPr>
              <a:t> drag and drop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76300" y="2400300"/>
            <a:ext cx="3302000" cy="3733800"/>
            <a:chOff x="876300" y="2400300"/>
            <a:chExt cx="3302000" cy="3733800"/>
          </a:xfrm>
        </p:grpSpPr>
        <p:grpSp>
          <p:nvGrpSpPr>
            <p:cNvPr id="8" name="Group 7"/>
            <p:cNvGrpSpPr/>
            <p:nvPr/>
          </p:nvGrpSpPr>
          <p:grpSpPr>
            <a:xfrm>
              <a:off x="876300" y="2400300"/>
              <a:ext cx="3302000" cy="3733800"/>
              <a:chOff x="1701800" y="3746500"/>
              <a:chExt cx="3302000" cy="37338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1800" y="3746500"/>
                <a:ext cx="3302000" cy="3733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97100" y="3975100"/>
                <a:ext cx="231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SIMPLE CALCULATOR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100" y="467943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Result</a:t>
                </a:r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485900" y="3810000"/>
              <a:ext cx="21971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09800" y="1702832"/>
            <a:ext cx="0" cy="229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65300" y="1955800"/>
            <a:ext cx="4445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83000" y="2400300"/>
            <a:ext cx="2260600" cy="15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7900" y="1955800"/>
            <a:ext cx="378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Declaration Attribute change all properties of plaintext </a:t>
            </a:r>
            <a:r>
              <a:rPr lang="en-US" dirty="0" err="1" smtClean="0"/>
              <a:t>boc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Id=</a:t>
            </a:r>
            <a:r>
              <a:rPr lang="en-US" dirty="0" err="1" smtClean="0">
                <a:solidFill>
                  <a:srgbClr val="FF0000"/>
                </a:solidFill>
              </a:rPr>
              <a:t>Edit_txt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Text=blank</a:t>
            </a:r>
          </a:p>
          <a:p>
            <a:r>
              <a:rPr lang="en-US" dirty="0" err="1" smtClean="0"/>
              <a:t>textAlignment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Textcolor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=24sp</a:t>
            </a:r>
            <a:endParaRPr lang="en-US" dirty="0"/>
          </a:p>
        </p:txBody>
      </p:sp>
      <p:cxnSp>
        <p:nvCxnSpPr>
          <p:cNvPr id="23" name="Straight Connector 22"/>
          <p:cNvCxnSpPr>
            <a:stCxn id="13" idx="2"/>
          </p:cNvCxnSpPr>
          <p:nvPr/>
        </p:nvCxnSpPr>
        <p:spPr>
          <a:xfrm>
            <a:off x="2584450" y="4179332"/>
            <a:ext cx="0" cy="124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84450" y="5422900"/>
            <a:ext cx="2914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9100" y="5277366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Constraint for all side to fix the position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686300" y="2628900"/>
            <a:ext cx="4318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46600" y="4991100"/>
            <a:ext cx="469900" cy="286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13890</TotalTime>
  <Words>799</Words>
  <Application>Microsoft Office PowerPoint</Application>
  <PresentationFormat>Custom</PresentationFormat>
  <Paragraphs>242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PowerPoint Presentation</vt:lpstr>
      <vt:lpstr>Program-2</vt:lpstr>
      <vt:lpstr>Create a New Project</vt:lpstr>
      <vt:lpstr>SELECT EMPTY ACTIVITY</vt:lpstr>
      <vt:lpstr>CHANGE EMPTY ACTIVITY NAME TO Simple Calculator</vt:lpstr>
      <vt:lpstr>Android Workspace Ready now</vt:lpstr>
      <vt:lpstr>What is the difference between ConstraintLayout and RelativeLayout ?</vt:lpstr>
      <vt:lpstr>DESIGNING OPERATION OF Simple Calculator</vt:lpstr>
      <vt:lpstr>Step 2[Add EditText]</vt:lpstr>
      <vt:lpstr>Step 3:[Add all NUMBER BUTTONS]</vt:lpstr>
      <vt:lpstr>Step 4:[MainActivity.java: Add the Listener for these buttons</vt:lpstr>
      <vt:lpstr>PowerPoint Presentation</vt:lpstr>
      <vt:lpstr>PowerPoint Presentation</vt:lpstr>
      <vt:lpstr>PowerPoint Presentation</vt:lpstr>
      <vt:lpstr>Step 6: Define the Action for individual button to perform certain 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 &amp; Engineering</dc:title>
  <dc:creator>sudarsanan D</dc:creator>
  <cp:lastModifiedBy>Admin</cp:lastModifiedBy>
  <cp:revision>1220</cp:revision>
  <cp:lastPrinted>2020-02-09T17:31:51Z</cp:lastPrinted>
  <dcterms:created xsi:type="dcterms:W3CDTF">2017-07-31T07:15:09Z</dcterms:created>
  <dcterms:modified xsi:type="dcterms:W3CDTF">2022-05-05T17:43:46Z</dcterms:modified>
</cp:coreProperties>
</file>