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handoutMasterIdLst>
    <p:handoutMasterId r:id="rId10"/>
  </p:handoutMasterIdLst>
  <p:sldIdLst>
    <p:sldId id="296" r:id="rId2"/>
    <p:sldId id="416" r:id="rId3"/>
    <p:sldId id="417" r:id="rId4"/>
    <p:sldId id="418" r:id="rId5"/>
    <p:sldId id="419" r:id="rId6"/>
    <p:sldId id="420" r:id="rId7"/>
    <p:sldId id="421" r:id="rId8"/>
  </p:sldIdLst>
  <p:sldSz cx="14401800" cy="8280400"/>
  <p:notesSz cx="6888163" cy="10020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0000"/>
    <a:srgbClr val="3333FF"/>
    <a:srgbClr val="FFCC00"/>
    <a:srgbClr val="003217"/>
    <a:srgbClr val="0012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12" autoAdjust="0"/>
    <p:restoredTop sz="82867" autoAdjust="0"/>
  </p:normalViewPr>
  <p:slideViewPr>
    <p:cSldViewPr snapToGrid="0">
      <p:cViewPr>
        <p:scale>
          <a:sx n="70" d="100"/>
          <a:sy n="70" d="100"/>
        </p:scale>
        <p:origin x="-96" y="168"/>
      </p:cViewPr>
      <p:guideLst>
        <p:guide orient="horz" pos="2609"/>
        <p:guide pos="4537"/>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13339"/>
    </p:cViewPr>
  </p:sorterViewPr>
  <p:notesViewPr>
    <p:cSldViewPr snapToGrid="0">
      <p:cViewPr varScale="1">
        <p:scale>
          <a:sx n="56" d="100"/>
          <a:sy n="56" d="100"/>
        </p:scale>
        <p:origin x="-2886" y="-84"/>
      </p:cViewPr>
      <p:guideLst>
        <p:guide orient="horz" pos="3156"/>
        <p:guide pos="217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3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500" cy="50165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902075" y="0"/>
            <a:ext cx="2984500" cy="501650"/>
          </a:xfrm>
          <a:prstGeom prst="rect">
            <a:avLst/>
          </a:prstGeom>
        </p:spPr>
        <p:txBody>
          <a:bodyPr vert="horz" lIns="91440" tIns="45720" rIns="91440" bIns="45720" rtlCol="0"/>
          <a:lstStyle>
            <a:lvl1pPr algn="r">
              <a:defRPr sz="1200"/>
            </a:lvl1pPr>
          </a:lstStyle>
          <a:p>
            <a:fld id="{47AC1CBC-AFB6-4EEB-BD73-26ED8C0BECAD}" type="datetimeFigureOut">
              <a:rPr lang="en-IN" smtClean="0"/>
              <a:t>31-05-2022</a:t>
            </a:fld>
            <a:endParaRPr lang="en-IN"/>
          </a:p>
        </p:txBody>
      </p:sp>
      <p:sp>
        <p:nvSpPr>
          <p:cNvPr id="4" name="Footer Placeholder 3"/>
          <p:cNvSpPr>
            <a:spLocks noGrp="1"/>
          </p:cNvSpPr>
          <p:nvPr>
            <p:ph type="ftr" sz="quarter" idx="2"/>
          </p:nvPr>
        </p:nvSpPr>
        <p:spPr>
          <a:xfrm>
            <a:off x="0" y="9517063"/>
            <a:ext cx="2984500" cy="50165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902075" y="9517063"/>
            <a:ext cx="2984500" cy="501650"/>
          </a:xfrm>
          <a:prstGeom prst="rect">
            <a:avLst/>
          </a:prstGeom>
        </p:spPr>
        <p:txBody>
          <a:bodyPr vert="horz" lIns="91440" tIns="45720" rIns="91440" bIns="45720" rtlCol="0" anchor="b"/>
          <a:lstStyle>
            <a:lvl1pPr algn="r">
              <a:defRPr sz="1200"/>
            </a:lvl1pPr>
          </a:lstStyle>
          <a:p>
            <a:fld id="{444480D9-4E07-47F3-8FF9-BB85A7553259}" type="slidenum">
              <a:rPr lang="en-IN" smtClean="0"/>
              <a:t>‹#›</a:t>
            </a:fld>
            <a:endParaRPr lang="en-IN"/>
          </a:p>
        </p:txBody>
      </p:sp>
    </p:spTree>
    <p:extLst>
      <p:ext uri="{BB962C8B-B14F-4D97-AF65-F5344CB8AC3E}">
        <p14:creationId xmlns:p14="http://schemas.microsoft.com/office/powerpoint/2010/main" val="2833329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lang="en-IN"/>
          </a:p>
        </p:txBody>
      </p:sp>
      <p:sp>
        <p:nvSpPr>
          <p:cNvPr id="3" name="Date Placeholder 2"/>
          <p:cNvSpPr>
            <a:spLocks noGrp="1"/>
          </p:cNvSpPr>
          <p:nvPr>
            <p:ph type="dt" idx="1"/>
          </p:nvPr>
        </p:nvSpPr>
        <p:spPr>
          <a:xfrm>
            <a:off x="3901698" y="0"/>
            <a:ext cx="2984871" cy="502755"/>
          </a:xfrm>
          <a:prstGeom prst="rect">
            <a:avLst/>
          </a:prstGeom>
        </p:spPr>
        <p:txBody>
          <a:bodyPr vert="horz" lIns="96616" tIns="48308" rIns="96616" bIns="48308" rtlCol="0"/>
          <a:lstStyle>
            <a:lvl1pPr algn="r">
              <a:defRPr sz="1300"/>
            </a:lvl1pPr>
          </a:lstStyle>
          <a:p>
            <a:fld id="{2F17D510-3B19-47EC-8101-08CDE37D8638}" type="datetimeFigureOut">
              <a:rPr lang="en-IN" smtClean="0"/>
              <a:pPr/>
              <a:t>31-05-2022</a:t>
            </a:fld>
            <a:endParaRPr lang="en-IN"/>
          </a:p>
        </p:txBody>
      </p:sp>
      <p:sp>
        <p:nvSpPr>
          <p:cNvPr id="4" name="Slide Image Placeholder 3"/>
          <p:cNvSpPr>
            <a:spLocks noGrp="1" noRot="1" noChangeAspect="1"/>
          </p:cNvSpPr>
          <p:nvPr>
            <p:ph type="sldImg" idx="2"/>
          </p:nvPr>
        </p:nvSpPr>
        <p:spPr>
          <a:xfrm>
            <a:off x="503238" y="1252538"/>
            <a:ext cx="5881687" cy="3381375"/>
          </a:xfrm>
          <a:prstGeom prst="rect">
            <a:avLst/>
          </a:prstGeom>
          <a:noFill/>
          <a:ln w="12700">
            <a:solidFill>
              <a:prstClr val="black"/>
            </a:solidFill>
          </a:ln>
        </p:spPr>
        <p:txBody>
          <a:bodyPr vert="horz" lIns="96616" tIns="48308" rIns="96616" bIns="48308" rtlCol="0" anchor="ctr"/>
          <a:lstStyle/>
          <a:p>
            <a:endParaRPr lang="en-IN"/>
          </a:p>
        </p:txBody>
      </p:sp>
      <p:sp>
        <p:nvSpPr>
          <p:cNvPr id="5" name="Notes Placeholder 4"/>
          <p:cNvSpPr>
            <a:spLocks noGrp="1"/>
          </p:cNvSpPr>
          <p:nvPr>
            <p:ph type="body" sz="quarter" idx="3"/>
          </p:nvPr>
        </p:nvSpPr>
        <p:spPr>
          <a:xfrm>
            <a:off x="688817" y="4822269"/>
            <a:ext cx="5510530" cy="3945493"/>
          </a:xfrm>
          <a:prstGeom prst="rect">
            <a:avLst/>
          </a:prstGeom>
        </p:spPr>
        <p:txBody>
          <a:bodyPr vert="horz" lIns="96616" tIns="48308" rIns="96616" bIns="4830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17547"/>
            <a:ext cx="2984871" cy="502754"/>
          </a:xfrm>
          <a:prstGeom prst="rect">
            <a:avLst/>
          </a:prstGeom>
        </p:spPr>
        <p:txBody>
          <a:bodyPr vert="horz" lIns="96616" tIns="48308" rIns="96616" bIns="48308" rtlCol="0" anchor="b"/>
          <a:lstStyle>
            <a:lvl1pPr algn="l">
              <a:defRPr sz="1300"/>
            </a:lvl1pPr>
          </a:lstStyle>
          <a:p>
            <a:endParaRPr lang="en-IN"/>
          </a:p>
        </p:txBody>
      </p:sp>
      <p:sp>
        <p:nvSpPr>
          <p:cNvPr id="7" name="Slide Number Placeholder 6"/>
          <p:cNvSpPr>
            <a:spLocks noGrp="1"/>
          </p:cNvSpPr>
          <p:nvPr>
            <p:ph type="sldNum" sz="quarter" idx="5"/>
          </p:nvPr>
        </p:nvSpPr>
        <p:spPr>
          <a:xfrm>
            <a:off x="3901698" y="9517547"/>
            <a:ext cx="2984871" cy="502754"/>
          </a:xfrm>
          <a:prstGeom prst="rect">
            <a:avLst/>
          </a:prstGeom>
        </p:spPr>
        <p:txBody>
          <a:bodyPr vert="horz" lIns="96616" tIns="48308" rIns="96616" bIns="48308" rtlCol="0" anchor="b"/>
          <a:lstStyle>
            <a:lvl1pPr algn="r">
              <a:defRPr sz="1300"/>
            </a:lvl1pPr>
          </a:lstStyle>
          <a:p>
            <a:fld id="{4A151099-8CB2-4242-8F33-4CADC53070D7}" type="slidenum">
              <a:rPr lang="en-IN" smtClean="0"/>
              <a:pPr/>
              <a:t>‹#›</a:t>
            </a:fld>
            <a:endParaRPr lang="en-IN"/>
          </a:p>
        </p:txBody>
      </p:sp>
    </p:spTree>
    <p:extLst>
      <p:ext uri="{BB962C8B-B14F-4D97-AF65-F5344CB8AC3E}">
        <p14:creationId xmlns:p14="http://schemas.microsoft.com/office/powerpoint/2010/main" val="92853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151099-8CB2-4242-8F33-4CADC53070D7}" type="slidenum">
              <a:rPr lang="en-IN" smtClean="0"/>
              <a:pPr/>
              <a:t>1</a:t>
            </a:fld>
            <a:endParaRPr lang="en-IN"/>
          </a:p>
        </p:txBody>
      </p:sp>
    </p:spTree>
    <p:extLst>
      <p:ext uri="{BB962C8B-B14F-4D97-AF65-F5344CB8AC3E}">
        <p14:creationId xmlns:p14="http://schemas.microsoft.com/office/powerpoint/2010/main" val="35137677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p:nvSpPr>
        <p:spPr>
          <a:xfrm>
            <a:off x="3754" y="7728376"/>
            <a:ext cx="14398049" cy="55202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2" y="7648102"/>
            <a:ext cx="14398049" cy="772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426548" y="2741122"/>
            <a:ext cx="12093386" cy="1245740"/>
          </a:xfrm>
        </p:spPr>
        <p:txBody>
          <a:bodyPr anchor="b">
            <a:noAutofit/>
          </a:bodyPr>
          <a:lstStyle>
            <a:lvl1pPr algn="l">
              <a:lnSpc>
                <a:spcPct val="85000"/>
              </a:lnSpc>
              <a:defRPr sz="66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hasCustomPrompt="1"/>
          </p:nvPr>
        </p:nvSpPr>
        <p:spPr>
          <a:xfrm>
            <a:off x="1226890" y="5594429"/>
            <a:ext cx="11881485" cy="1380066"/>
          </a:xfrm>
        </p:spPr>
        <p:txBody>
          <a:bodyPr lIns="91440" rIns="91440">
            <a:normAutofit/>
          </a:bodyPr>
          <a:lstStyle>
            <a:lvl1pPr marL="0" indent="0" algn="l">
              <a:buNone/>
              <a:defRPr sz="2400" b="1" u="none"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Under the guidance of                                            by</a:t>
            </a:r>
            <a:endParaRPr lang="en-US" dirty="0"/>
          </a:p>
        </p:txBody>
      </p:sp>
      <p:sp>
        <p:nvSpPr>
          <p:cNvPr id="4" name="Date Placeholder 3"/>
          <p:cNvSpPr>
            <a:spLocks noGrp="1"/>
          </p:cNvSpPr>
          <p:nvPr>
            <p:ph type="dt" sz="half" idx="10"/>
          </p:nvPr>
        </p:nvSpPr>
        <p:spPr/>
        <p:txBody>
          <a:bodyPr/>
          <a:lstStyle/>
          <a:p>
            <a:fld id="{E0060C0A-1F57-4C88-94D3-7801D9D50A53}" type="datetime3">
              <a:rPr lang="en-US" smtClean="0"/>
              <a:pPr/>
              <a:t>31 May 2022</a:t>
            </a:fld>
            <a:endParaRPr lang="en-US" dirty="0"/>
          </a:p>
        </p:txBody>
      </p:sp>
      <p:sp>
        <p:nvSpPr>
          <p:cNvPr id="5" name="Footer Placeholder 4"/>
          <p:cNvSpPr>
            <a:spLocks noGrp="1"/>
          </p:cNvSpPr>
          <p:nvPr>
            <p:ph type="ftr" sz="quarter" idx="11"/>
          </p:nvPr>
        </p:nvSpPr>
        <p:spPr/>
        <p:txBody>
          <a:bodyPr/>
          <a:lstStyle/>
          <a:p>
            <a:r>
              <a:rPr lang="en-IN" dirty="0" err="1" smtClean="0"/>
              <a:t>Dept</a:t>
            </a:r>
            <a:r>
              <a:rPr lang="en-IN" dirty="0" smtClean="0"/>
              <a:t> of  ISE SAPTHAGIRI COLLEGE OF ENGINEERING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426547" y="5244253"/>
            <a:ext cx="11665459"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Subtitle 2"/>
          <p:cNvSpPr txBox="1">
            <a:spLocks/>
          </p:cNvSpPr>
          <p:nvPr userDrawn="1"/>
        </p:nvSpPr>
        <p:spPr>
          <a:xfrm>
            <a:off x="1262033" y="5441088"/>
            <a:ext cx="11881485" cy="138006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endParaRPr lang="en-US"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4437" y="1"/>
            <a:ext cx="1625829" cy="2075222"/>
          </a:xfrm>
          <a:prstGeom prst="rect">
            <a:avLst/>
          </a:prstGeom>
        </p:spPr>
      </p:pic>
      <p:pic>
        <p:nvPicPr>
          <p:cNvPr id="14" name="image2.png"/>
          <p:cNvPicPr/>
          <p:nvPr userDrawn="1"/>
        </p:nvPicPr>
        <p:blipFill>
          <a:blip r:embed="rId3"/>
          <a:srcRect/>
          <a:stretch>
            <a:fillRect/>
          </a:stretch>
        </p:blipFill>
        <p:spPr>
          <a:xfrm>
            <a:off x="12127999" y="313361"/>
            <a:ext cx="1538257" cy="1448501"/>
          </a:xfrm>
          <a:prstGeom prst="rect">
            <a:avLst/>
          </a:prstGeom>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022D47-293B-4679-B04F-9D80B5E5179B}" type="datetime3">
              <a:rPr lang="en-US" smtClean="0"/>
              <a:pPr/>
              <a:t>31 May 2022</a:t>
            </a:fld>
            <a:endParaRPr lang="en-US" dirty="0"/>
          </a:p>
        </p:txBody>
      </p:sp>
      <p:sp>
        <p:nvSpPr>
          <p:cNvPr id="5" name="Footer Placeholder 4"/>
          <p:cNvSpPr>
            <a:spLocks noGrp="1"/>
          </p:cNvSpPr>
          <p:nvPr>
            <p:ph type="ftr" sz="quarter" idx="11"/>
          </p:nvPr>
        </p:nvSpPr>
        <p:spPr/>
        <p:txBody>
          <a:bodyPr/>
          <a:lstStyle/>
          <a:p>
            <a:r>
              <a:rPr lang="en-IN" dirty="0" err="1" smtClean="0"/>
              <a:t>Dept</a:t>
            </a:r>
            <a:r>
              <a:rPr lang="en-IN" dirty="0" smtClean="0"/>
              <a:t> of  ISE SAPTHAGIRI COLLEGE OF ENGINEERING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754" y="7728376"/>
            <a:ext cx="14398049" cy="5520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2" y="7648102"/>
            <a:ext cx="14398049" cy="772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306289" y="500810"/>
            <a:ext cx="3105389" cy="69515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90126" y="500809"/>
            <a:ext cx="9136141" cy="6951554"/>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75EFEE-F3E7-4F0E-BD88-6CD69D20840F}" type="datetime3">
              <a:rPr lang="en-US" smtClean="0"/>
              <a:pPr/>
              <a:t>31 May 2022</a:t>
            </a:fld>
            <a:endParaRPr lang="en-US" dirty="0"/>
          </a:p>
        </p:txBody>
      </p:sp>
      <p:sp>
        <p:nvSpPr>
          <p:cNvPr id="5" name="Footer Placeholder 4"/>
          <p:cNvSpPr>
            <a:spLocks noGrp="1"/>
          </p:cNvSpPr>
          <p:nvPr>
            <p:ph type="ftr" sz="quarter" idx="11"/>
          </p:nvPr>
        </p:nvSpPr>
        <p:spPr/>
        <p:txBody>
          <a:bodyPr/>
          <a:lstStyle/>
          <a:p>
            <a:r>
              <a:rPr lang="en-IN" dirty="0" err="1" smtClean="0"/>
              <a:t>Dept</a:t>
            </a:r>
            <a:r>
              <a:rPr lang="en-IN" dirty="0" smtClean="0"/>
              <a:t> of  ISE SAPTHAGIRI COLLEGE OF ENGINEERING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6164" y="2228553"/>
            <a:ext cx="11881485" cy="485783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963ABA5-4310-4CF6-ACEA-27C0D94AA670}" type="datetime3">
              <a:rPr lang="en-US" smtClean="0"/>
              <a:pPr/>
              <a:t>31 May 2022</a:t>
            </a:fld>
            <a:endParaRPr lang="en-US" dirty="0"/>
          </a:p>
        </p:txBody>
      </p:sp>
      <p:sp>
        <p:nvSpPr>
          <p:cNvPr id="8" name="Footer Placeholder 7"/>
          <p:cNvSpPr>
            <a:spLocks noGrp="1"/>
          </p:cNvSpPr>
          <p:nvPr>
            <p:ph type="ftr" sz="quarter" idx="11"/>
          </p:nvPr>
        </p:nvSpPr>
        <p:spPr/>
        <p:txBody>
          <a:bodyPr/>
          <a:lstStyle/>
          <a:p>
            <a:r>
              <a:rPr lang="en-IN" smtClean="0"/>
              <a:t>Dept of  ISE SAPTHAGIRI COLLEGE OF ENGINEERING</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I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754" y="7728376"/>
            <a:ext cx="14398049" cy="5520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2" y="7648102"/>
            <a:ext cx="14398049" cy="772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96164" y="916367"/>
            <a:ext cx="11881485" cy="4305808"/>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6164" y="5376743"/>
            <a:ext cx="11881485" cy="1380066"/>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9F09DB-D618-4A20-AABA-3E3467B2A128}" type="datetime3">
              <a:rPr lang="en-US" smtClean="0"/>
              <a:pPr/>
              <a:t>31 May 2022</a:t>
            </a:fld>
            <a:endParaRPr lang="en-US" dirty="0"/>
          </a:p>
        </p:txBody>
      </p:sp>
      <p:sp>
        <p:nvSpPr>
          <p:cNvPr id="5" name="Footer Placeholder 4"/>
          <p:cNvSpPr>
            <a:spLocks noGrp="1"/>
          </p:cNvSpPr>
          <p:nvPr>
            <p:ph type="ftr" sz="quarter" idx="11"/>
          </p:nvPr>
        </p:nvSpPr>
        <p:spPr/>
        <p:txBody>
          <a:bodyPr/>
          <a:lstStyle/>
          <a:p>
            <a:r>
              <a:rPr lang="en-IN" dirty="0" err="1" smtClean="0"/>
              <a:t>Dept</a:t>
            </a:r>
            <a:r>
              <a:rPr lang="en-IN" dirty="0" smtClean="0"/>
              <a:t> of  ISE SAPTHAGIRI COLLEGE OF ENGINEERING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426547" y="5244253"/>
            <a:ext cx="11665459"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296164" y="346050"/>
            <a:ext cx="11881485" cy="175165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96162" y="2228553"/>
            <a:ext cx="5832729" cy="48578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344920" y="2228554"/>
            <a:ext cx="5832729" cy="48578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DB097-B7B8-42A9-986B-7716C0C73E34}" type="datetime3">
              <a:rPr lang="en-US" smtClean="0"/>
              <a:pPr/>
              <a:t>31 May 2022</a:t>
            </a:fld>
            <a:endParaRPr lang="en-US" dirty="0"/>
          </a:p>
        </p:txBody>
      </p:sp>
      <p:sp>
        <p:nvSpPr>
          <p:cNvPr id="6" name="Footer Placeholder 5"/>
          <p:cNvSpPr>
            <a:spLocks noGrp="1"/>
          </p:cNvSpPr>
          <p:nvPr>
            <p:ph type="ftr" sz="quarter" idx="11"/>
          </p:nvPr>
        </p:nvSpPr>
        <p:spPr/>
        <p:txBody>
          <a:bodyPr/>
          <a:lstStyle/>
          <a:p>
            <a:r>
              <a:rPr lang="en-IN" dirty="0" err="1" smtClean="0"/>
              <a:t>Dept</a:t>
            </a:r>
            <a:r>
              <a:rPr lang="en-IN" dirty="0" smtClean="0"/>
              <a:t> of  ISE SAPTHAGIRI COLLEGE OF ENGINEERING</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296164" y="346050"/>
            <a:ext cx="11881485" cy="17516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96163" y="2228936"/>
            <a:ext cx="5832729" cy="888993"/>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6163" y="3117932"/>
            <a:ext cx="5832729" cy="40788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344920" y="2228936"/>
            <a:ext cx="5832729" cy="888993"/>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344920" y="3117932"/>
            <a:ext cx="5832729" cy="407886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5579F0B-95FD-4463-A85A-37644E58C625}" type="datetime3">
              <a:rPr lang="en-US" smtClean="0"/>
              <a:pPr/>
              <a:t>31 May 2022</a:t>
            </a:fld>
            <a:endParaRPr lang="en-US" dirty="0"/>
          </a:p>
        </p:txBody>
      </p:sp>
      <p:sp>
        <p:nvSpPr>
          <p:cNvPr id="8" name="Footer Placeholder 7"/>
          <p:cNvSpPr>
            <a:spLocks noGrp="1"/>
          </p:cNvSpPr>
          <p:nvPr>
            <p:ph type="ftr" sz="quarter" idx="11"/>
          </p:nvPr>
        </p:nvSpPr>
        <p:spPr/>
        <p:txBody>
          <a:bodyPr/>
          <a:lstStyle/>
          <a:p>
            <a:r>
              <a:rPr lang="en-IN" dirty="0" err="1" smtClean="0"/>
              <a:t>Dept</a:t>
            </a:r>
            <a:r>
              <a:rPr lang="en-IN" dirty="0" smtClean="0"/>
              <a:t> of  ISE SAPTHAGIRI COLLEGE OF ENGINEERING</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8D6A78-0E71-4556-A661-045BC97E5D82}" type="datetime3">
              <a:rPr lang="en-US" smtClean="0"/>
              <a:pPr/>
              <a:t>31 May 2022</a:t>
            </a:fld>
            <a:endParaRPr lang="en-US" dirty="0"/>
          </a:p>
        </p:txBody>
      </p:sp>
      <p:sp>
        <p:nvSpPr>
          <p:cNvPr id="4" name="Footer Placeholder 3"/>
          <p:cNvSpPr>
            <a:spLocks noGrp="1"/>
          </p:cNvSpPr>
          <p:nvPr>
            <p:ph type="ftr" sz="quarter" idx="11"/>
          </p:nvPr>
        </p:nvSpPr>
        <p:spPr/>
        <p:txBody>
          <a:bodyPr/>
          <a:lstStyle/>
          <a:p>
            <a:r>
              <a:rPr lang="en-IN" dirty="0" err="1" smtClean="0"/>
              <a:t>Dept</a:t>
            </a:r>
            <a:r>
              <a:rPr lang="en-IN" dirty="0" smtClean="0"/>
              <a:t> of  ISE SAPTHAGIRI COLLEGE OF ENGINEERING</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754" y="7728376"/>
            <a:ext cx="14398049" cy="5520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2" y="7648102"/>
            <a:ext cx="14398049" cy="772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224C516-0B4E-4490-B4EA-58CBCBCC7232}" type="datetime3">
              <a:rPr lang="en-US" smtClean="0"/>
              <a:pPr/>
              <a:t>31 May 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dirty="0" err="1" smtClean="0"/>
              <a:t>Dept</a:t>
            </a:r>
            <a:r>
              <a:rPr lang="en-IN" dirty="0" smtClean="0"/>
              <a:t> of  ISE SAPTHAGIRI COLLEGE OF ENGINEERING</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2" y="3"/>
            <a:ext cx="4784997" cy="8280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772335" y="3"/>
            <a:ext cx="75609" cy="828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0068" y="717633"/>
            <a:ext cx="3780472" cy="2760133"/>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670710" y="883245"/>
            <a:ext cx="7668959" cy="63483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0068" y="3532974"/>
            <a:ext cx="3780472" cy="4079979"/>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49887" y="7799595"/>
            <a:ext cx="3093115" cy="440855"/>
          </a:xfrm>
        </p:spPr>
        <p:txBody>
          <a:bodyPr/>
          <a:lstStyle>
            <a:lvl1pPr algn="l">
              <a:defRPr/>
            </a:lvl1pPr>
          </a:lstStyle>
          <a:p>
            <a:fld id="{FEB7954F-A25B-4DD4-9D7F-A21B7AD9AA45}" type="datetime3">
              <a:rPr lang="en-US" smtClean="0"/>
              <a:pPr/>
              <a:t>31 May 2022</a:t>
            </a:fld>
            <a:endParaRPr lang="en-US" dirty="0"/>
          </a:p>
        </p:txBody>
      </p:sp>
      <p:sp>
        <p:nvSpPr>
          <p:cNvPr id="6" name="Footer Placeholder 5"/>
          <p:cNvSpPr>
            <a:spLocks noGrp="1"/>
          </p:cNvSpPr>
          <p:nvPr>
            <p:ph type="ftr" sz="quarter" idx="11"/>
          </p:nvPr>
        </p:nvSpPr>
        <p:spPr>
          <a:xfrm>
            <a:off x="5670709" y="7799595"/>
            <a:ext cx="5490686" cy="440855"/>
          </a:xfrm>
        </p:spPr>
        <p:txBody>
          <a:bodyPr/>
          <a:lstStyle>
            <a:lvl1pPr algn="l">
              <a:defRPr>
                <a:solidFill>
                  <a:schemeClr val="tx2"/>
                </a:solidFill>
              </a:defRPr>
            </a:lvl1pPr>
          </a:lstStyle>
          <a:p>
            <a:r>
              <a:rPr lang="en-IN" dirty="0" err="1" smtClean="0"/>
              <a:t>Dept</a:t>
            </a:r>
            <a:r>
              <a:rPr lang="en-IN" dirty="0" smtClean="0"/>
              <a:t> of  ISE SAPTHAGIRI COLLEGE OF ENGINEERING</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4" y="5980291"/>
            <a:ext cx="14398049" cy="2300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2" y="5934502"/>
            <a:ext cx="14398049" cy="772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96162" y="6127496"/>
            <a:ext cx="11946293" cy="993648"/>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9" y="3"/>
            <a:ext cx="14401782" cy="5934499"/>
          </a:xfrm>
          <a:blipFill>
            <a:blip r:embed="rId2"/>
            <a:stretch>
              <a:fillRect/>
            </a:stretch>
          </a:blipFill>
        </p:spPr>
        <p:txBody>
          <a:bodyPr lIns="457200" tIns="457200" anchor="t">
            <a:normAutofit/>
          </a:bodyPr>
          <a:lstStyle>
            <a:lvl1pPr marL="0" indent="0" algn="ctr">
              <a:buNone/>
              <a:defRPr sz="6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smtClean="0"/>
          </a:p>
          <a:p>
            <a:endParaRPr lang="en-US" dirty="0" smtClean="0"/>
          </a:p>
          <a:p>
            <a:r>
              <a:rPr lang="en-US" dirty="0" smtClean="0"/>
              <a:t>THANK YOU</a:t>
            </a:r>
            <a:endParaRPr lang="en-US" dirty="0"/>
          </a:p>
        </p:txBody>
      </p:sp>
      <p:sp>
        <p:nvSpPr>
          <p:cNvPr id="4" name="Text Placeholder 3"/>
          <p:cNvSpPr>
            <a:spLocks noGrp="1"/>
          </p:cNvSpPr>
          <p:nvPr>
            <p:ph type="body" sz="half" idx="2"/>
          </p:nvPr>
        </p:nvSpPr>
        <p:spPr>
          <a:xfrm>
            <a:off x="1296162" y="7132183"/>
            <a:ext cx="11946293" cy="717635"/>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799E95-0FCB-49E4-AF3C-F0E763426EA6}" type="datetime3">
              <a:rPr lang="en-US" smtClean="0"/>
              <a:pPr/>
              <a:t>31 May 2022</a:t>
            </a:fld>
            <a:endParaRPr lang="en-US" dirty="0"/>
          </a:p>
        </p:txBody>
      </p:sp>
      <p:sp>
        <p:nvSpPr>
          <p:cNvPr id="6" name="Footer Placeholder 5"/>
          <p:cNvSpPr>
            <a:spLocks noGrp="1"/>
          </p:cNvSpPr>
          <p:nvPr>
            <p:ph type="ftr" sz="quarter" idx="11"/>
          </p:nvPr>
        </p:nvSpPr>
        <p:spPr/>
        <p:txBody>
          <a:bodyPr/>
          <a:lstStyle/>
          <a:p>
            <a:r>
              <a:rPr lang="en-IN" dirty="0" err="1" smtClean="0"/>
              <a:t>Dept</a:t>
            </a:r>
            <a:r>
              <a:rPr lang="en-IN" dirty="0" smtClean="0"/>
              <a:t> of  ISE SAPTHAGIRI COLLEGE OF ENGINEERING</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7728376"/>
            <a:ext cx="14401800" cy="5520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7648101"/>
            <a:ext cx="14401801" cy="796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756096" y="132940"/>
            <a:ext cx="11425428" cy="86841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756095" y="1291151"/>
            <a:ext cx="12961620" cy="6208082"/>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296164" y="7799595"/>
            <a:ext cx="2920370" cy="440855"/>
          </a:xfrm>
          <a:prstGeom prst="rect">
            <a:avLst/>
          </a:prstGeom>
        </p:spPr>
        <p:txBody>
          <a:bodyPr vert="horz" lIns="91440" tIns="45720" rIns="91440" bIns="45720" rtlCol="0" anchor="ctr"/>
          <a:lstStyle>
            <a:lvl1pPr algn="l">
              <a:defRPr sz="900">
                <a:solidFill>
                  <a:srgbClr val="FFFFFF"/>
                </a:solidFill>
                <a:latin typeface="Bookman Old Style" panose="02050604050505020204" pitchFamily="18" charset="0"/>
              </a:defRPr>
            </a:lvl1pPr>
          </a:lstStyle>
          <a:p>
            <a:fld id="{F963ABA5-4310-4CF6-ACEA-27C0D94AA670}" type="datetime3">
              <a:rPr lang="en-US" smtClean="0"/>
              <a:pPr/>
              <a:t>31 May 2022</a:t>
            </a:fld>
            <a:endParaRPr lang="en-US" dirty="0"/>
          </a:p>
        </p:txBody>
      </p:sp>
      <p:sp>
        <p:nvSpPr>
          <p:cNvPr id="5" name="Footer Placeholder 4"/>
          <p:cNvSpPr>
            <a:spLocks noGrp="1"/>
          </p:cNvSpPr>
          <p:nvPr>
            <p:ph type="ftr" sz="quarter" idx="3"/>
          </p:nvPr>
        </p:nvSpPr>
        <p:spPr>
          <a:xfrm>
            <a:off x="4354307" y="7799595"/>
            <a:ext cx="5696937" cy="440855"/>
          </a:xfrm>
          <a:prstGeom prst="rect">
            <a:avLst/>
          </a:prstGeom>
        </p:spPr>
        <p:txBody>
          <a:bodyPr vert="horz" lIns="91440" tIns="45720" rIns="91440" bIns="45720" rtlCol="0" anchor="ctr"/>
          <a:lstStyle>
            <a:lvl1pPr algn="ctr">
              <a:defRPr sz="1100" b="1" cap="all" baseline="0">
                <a:solidFill>
                  <a:srgbClr val="FFFFFF"/>
                </a:solidFill>
                <a:latin typeface="Bookman Old Style" panose="02050604050505020204" pitchFamily="18" charset="0"/>
              </a:defRPr>
            </a:lvl1pPr>
          </a:lstStyle>
          <a:p>
            <a:r>
              <a:rPr lang="en-IN" dirty="0" err="1" smtClean="0"/>
              <a:t>Dept</a:t>
            </a:r>
            <a:r>
              <a:rPr lang="en-IN" dirty="0" smtClean="0"/>
              <a:t> of  ISE SAPTHAGIRI COLLEGE OF ENGINEERING</a:t>
            </a:r>
            <a:endParaRPr lang="en-US" dirty="0"/>
          </a:p>
        </p:txBody>
      </p:sp>
      <p:sp>
        <p:nvSpPr>
          <p:cNvPr id="6" name="Slide Number Placeholder 5"/>
          <p:cNvSpPr>
            <a:spLocks noGrp="1"/>
          </p:cNvSpPr>
          <p:nvPr>
            <p:ph type="sldNum" sz="quarter" idx="4"/>
          </p:nvPr>
        </p:nvSpPr>
        <p:spPr>
          <a:xfrm>
            <a:off x="11694919" y="7799595"/>
            <a:ext cx="1549830" cy="440855"/>
          </a:xfrm>
          <a:prstGeom prst="rect">
            <a:avLst/>
          </a:prstGeom>
        </p:spPr>
        <p:txBody>
          <a:bodyPr vert="horz" lIns="91440" tIns="45720" rIns="91440" bIns="45720" rtlCol="0" anchor="ctr"/>
          <a:lstStyle>
            <a:lvl1pPr algn="r">
              <a:defRPr sz="1050">
                <a:solidFill>
                  <a:srgbClr val="FFFFFF"/>
                </a:solidFill>
                <a:latin typeface="Bookman Old Style" panose="02050604050505020204" pitchFamily="18" charset="0"/>
              </a:defRPr>
            </a:lvl1pPr>
          </a:lstStyle>
          <a:p>
            <a:fld id="{4FAB73BC-B049-4115-A692-8D63A059BFB8}" type="slidenum">
              <a:rPr lang="en-US" smtClean="0"/>
              <a:pPr/>
              <a:t>‹#›</a:t>
            </a:fld>
            <a:endParaRPr lang="en-US" dirty="0"/>
          </a:p>
        </p:txBody>
      </p:sp>
      <p:cxnSp>
        <p:nvCxnSpPr>
          <p:cNvPr id="10" name="Straight Connector 9"/>
          <p:cNvCxnSpPr>
            <a:cxnSpLocks/>
          </p:cNvCxnSpPr>
          <p:nvPr/>
        </p:nvCxnSpPr>
        <p:spPr>
          <a:xfrm>
            <a:off x="756095" y="1197789"/>
            <a:ext cx="129616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2271983" y="4"/>
            <a:ext cx="1541442" cy="144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27602" y="5762887"/>
            <a:ext cx="13122036" cy="1574096"/>
          </a:xfrm>
        </p:spPr>
        <p:txBody>
          <a:bodyPr>
            <a:normAutofit/>
          </a:bodyPr>
          <a:lstStyle/>
          <a:p>
            <a:r>
              <a:rPr lang="en-IN" sz="2200" cap="none" dirty="0" smtClean="0">
                <a:solidFill>
                  <a:schemeClr val="tx1"/>
                </a:solidFill>
                <a:latin typeface="Lucida Calligraphy" panose="03010101010101010101" pitchFamily="66" charset="0"/>
              </a:rPr>
              <a:t>  BY</a:t>
            </a:r>
            <a:endParaRPr lang="en-IN" sz="2600" i="1" cap="none" dirty="0" smtClean="0">
              <a:solidFill>
                <a:srgbClr val="00B0F0"/>
              </a:solidFill>
              <a:effectLst>
                <a:outerShdw blurRad="38100" dist="38100" dir="2700000" algn="tl">
                  <a:srgbClr val="000000">
                    <a:alpha val="43137"/>
                  </a:srgbClr>
                </a:outerShdw>
              </a:effectLst>
              <a:latin typeface="Colonna MT" panose="04020805060202030203" pitchFamily="82" charset="0"/>
              <a:cs typeface="Times New Roman" panose="02020603050405020304" pitchFamily="18" charset="0"/>
            </a:endParaRPr>
          </a:p>
          <a:p>
            <a:r>
              <a:rPr lang="en-IN" sz="2200" cap="none" dirty="0" smtClean="0">
                <a:solidFill>
                  <a:schemeClr val="tx1"/>
                </a:solidFill>
                <a:latin typeface="Algerian" panose="04020705040A02060702" pitchFamily="82" charset="0"/>
                <a:cs typeface="Times New Roman" panose="02020603050405020304" pitchFamily="18" charset="0"/>
              </a:rPr>
              <a:t>   </a:t>
            </a:r>
            <a:r>
              <a:rPr lang="en-IN" sz="2200" cap="none" dirty="0" err="1" smtClean="0">
                <a:solidFill>
                  <a:schemeClr val="tx1"/>
                </a:solidFill>
                <a:latin typeface="Algerian" panose="04020705040A02060702" pitchFamily="82" charset="0"/>
                <a:cs typeface="Times New Roman" panose="02020603050405020304" pitchFamily="18" charset="0"/>
              </a:rPr>
              <a:t>Prof.</a:t>
            </a:r>
            <a:r>
              <a:rPr lang="en-IN" sz="2200" cap="none" dirty="0" smtClean="0">
                <a:solidFill>
                  <a:schemeClr val="tx1"/>
                </a:solidFill>
                <a:latin typeface="Algerian" panose="04020705040A02060702" pitchFamily="82" charset="0"/>
                <a:cs typeface="Times New Roman" panose="02020603050405020304" pitchFamily="18" charset="0"/>
              </a:rPr>
              <a:t> </a:t>
            </a:r>
            <a:r>
              <a:rPr lang="en-IN" sz="2200" dirty="0" smtClean="0">
                <a:solidFill>
                  <a:schemeClr val="tx1"/>
                </a:solidFill>
                <a:latin typeface="Algerian" panose="04020705040A02060702" pitchFamily="82" charset="0"/>
                <a:cs typeface="Times New Roman" panose="02020603050405020304" pitchFamily="18" charset="0"/>
              </a:rPr>
              <a:t>SUDARSANAN D </a:t>
            </a:r>
            <a:r>
              <a:rPr lang="en-IN" sz="2200" dirty="0" smtClean="0">
                <a:solidFill>
                  <a:schemeClr val="tx1"/>
                </a:solidFill>
                <a:latin typeface="Baskerville Old Face" panose="02020602080505020303" pitchFamily="18" charset="0"/>
              </a:rPr>
              <a:t>	                                     </a:t>
            </a:r>
            <a:endParaRPr lang="en-IN" sz="2200" dirty="0" smtClean="0">
              <a:solidFill>
                <a:schemeClr val="tx1"/>
              </a:solidFill>
              <a:latin typeface="Algerian" panose="04020705040A02060702" pitchFamily="82" charset="0"/>
              <a:cs typeface="Times New Roman" panose="02020603050405020304" pitchFamily="18" charset="0"/>
            </a:endParaRPr>
          </a:p>
          <a:p>
            <a:r>
              <a:rPr lang="en-IN" i="1" cap="none" dirty="0" smtClean="0">
                <a:solidFill>
                  <a:schemeClr val="tx1"/>
                </a:solidFill>
                <a:effectLst>
                  <a:outerShdw blurRad="38100" dist="38100" dir="2700000" algn="tl">
                    <a:srgbClr val="000000">
                      <a:alpha val="43137"/>
                    </a:srgbClr>
                  </a:outerShdw>
                </a:effectLst>
                <a:latin typeface="Colonna MT" panose="04020805060202030203" pitchFamily="82" charset="0"/>
                <a:cs typeface="Times New Roman" panose="02020603050405020304" pitchFamily="18" charset="0"/>
              </a:rPr>
              <a:t>Assistant Prof, </a:t>
            </a:r>
            <a:r>
              <a:rPr lang="en-IN" i="1" cap="none" dirty="0" err="1" smtClean="0">
                <a:solidFill>
                  <a:schemeClr val="tx1"/>
                </a:solidFill>
                <a:effectLst>
                  <a:outerShdw blurRad="38100" dist="38100" dir="2700000" algn="tl">
                    <a:srgbClr val="000000">
                      <a:alpha val="43137"/>
                    </a:srgbClr>
                  </a:outerShdw>
                </a:effectLst>
                <a:latin typeface="Colonna MT" panose="04020805060202030203" pitchFamily="82" charset="0"/>
                <a:cs typeface="Times New Roman" panose="02020603050405020304" pitchFamily="18" charset="0"/>
              </a:rPr>
              <a:t>Dept</a:t>
            </a:r>
            <a:r>
              <a:rPr lang="en-IN" i="1" cap="none" dirty="0" smtClean="0">
                <a:solidFill>
                  <a:schemeClr val="tx1"/>
                </a:solidFill>
                <a:effectLst>
                  <a:outerShdw blurRad="38100" dist="38100" dir="2700000" algn="tl">
                    <a:srgbClr val="000000">
                      <a:alpha val="43137"/>
                    </a:srgbClr>
                  </a:outerShdw>
                </a:effectLst>
                <a:latin typeface="Colonna MT" panose="04020805060202030203" pitchFamily="82" charset="0"/>
                <a:cs typeface="Times New Roman" panose="02020603050405020304" pitchFamily="18" charset="0"/>
              </a:rPr>
              <a:t> of ISE </a:t>
            </a:r>
            <a:endParaRPr lang="en-IN" dirty="0">
              <a:solidFill>
                <a:schemeClr val="tx1"/>
              </a:solidFill>
            </a:endParaRPr>
          </a:p>
        </p:txBody>
      </p:sp>
      <p:sp>
        <p:nvSpPr>
          <p:cNvPr id="4" name="Date Placeholder 3"/>
          <p:cNvSpPr>
            <a:spLocks noGrp="1"/>
          </p:cNvSpPr>
          <p:nvPr>
            <p:ph type="dt" sz="half" idx="10"/>
          </p:nvPr>
        </p:nvSpPr>
        <p:spPr>
          <a:xfrm>
            <a:off x="453087" y="7761502"/>
            <a:ext cx="1527162" cy="440855"/>
          </a:xfrm>
        </p:spPr>
        <p:txBody>
          <a:bodyPr/>
          <a:lstStyle/>
          <a:p>
            <a:fld id="{E0060C0A-1F57-4C88-94D3-7801D9D50A53}" type="datetime3">
              <a:rPr lang="en-US" sz="1200" b="1" smtClean="0">
                <a:latin typeface="Times New Roman" panose="02020603050405020304" pitchFamily="18" charset="0"/>
                <a:cs typeface="Times New Roman" panose="02020603050405020304" pitchFamily="18" charset="0"/>
              </a:rPr>
              <a:pPr/>
              <a:t>31 May 2022</a:t>
            </a:fld>
            <a:endParaRPr lang="en-US" sz="1200" b="1"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IN" sz="1200" smtClean="0"/>
              <a:t>Dept of  ISE,SAPTHAGIRI COLLEGE OF ENGINEERING</a:t>
            </a:r>
            <a:endParaRPr lang="en-US" sz="1200" dirty="0"/>
          </a:p>
        </p:txBody>
      </p:sp>
      <p:sp>
        <p:nvSpPr>
          <p:cNvPr id="6" name="Slide Number Placeholder 5"/>
          <p:cNvSpPr>
            <a:spLocks noGrp="1"/>
          </p:cNvSpPr>
          <p:nvPr>
            <p:ph type="sldNum" sz="quarter" idx="12"/>
          </p:nvPr>
        </p:nvSpPr>
        <p:spPr>
          <a:xfrm>
            <a:off x="13656757" y="7799595"/>
            <a:ext cx="507708" cy="440855"/>
          </a:xfrm>
        </p:spPr>
        <p:txBody>
          <a:bodyPr/>
          <a:lstStyle/>
          <a:p>
            <a:fld id="{4FAB73BC-B049-4115-A692-8D63A059BFB8}" type="slidenum">
              <a:rPr lang="en-US" sz="1200" b="1" smtClean="0">
                <a:latin typeface="Times New Roman" panose="02020603050405020304" pitchFamily="18" charset="0"/>
                <a:cs typeface="Times New Roman" panose="02020603050405020304" pitchFamily="18" charset="0"/>
              </a:rPr>
              <a:pPr/>
              <a:t>1</a:t>
            </a:fld>
            <a:endParaRPr lang="en-US" sz="1200" b="1" dirty="0">
              <a:latin typeface="Times New Roman" panose="02020603050405020304" pitchFamily="18" charset="0"/>
              <a:cs typeface="Times New Roman" panose="02020603050405020304" pitchFamily="18" charset="0"/>
            </a:endParaRPr>
          </a:p>
        </p:txBody>
      </p:sp>
      <p:sp>
        <p:nvSpPr>
          <p:cNvPr id="7" name="Rectangle 6"/>
          <p:cNvSpPr/>
          <p:nvPr/>
        </p:nvSpPr>
        <p:spPr>
          <a:xfrm>
            <a:off x="2065805" y="458187"/>
            <a:ext cx="9999271" cy="646331"/>
          </a:xfrm>
          <a:prstGeom prst="rect">
            <a:avLst/>
          </a:prstGeom>
        </p:spPr>
        <p:txBody>
          <a:bodyPr wrap="square">
            <a:spAutoFit/>
          </a:bodyPr>
          <a:lstStyle/>
          <a:p>
            <a:r>
              <a:rPr lang="en-IN" sz="3600" b="1" i="1" dirty="0">
                <a:solidFill>
                  <a:schemeClr val="tx2">
                    <a:lumMod val="50000"/>
                  </a:schemeClr>
                </a:solidFill>
                <a:effectLst>
                  <a:outerShdw blurRad="38100" dist="38100" dir="2700000" algn="tl">
                    <a:srgbClr val="000000">
                      <a:alpha val="43137"/>
                    </a:srgbClr>
                  </a:outerShdw>
                </a:effectLst>
                <a:latin typeface="Colonna MT" panose="04020805060202030203" pitchFamily="82" charset="0"/>
                <a:cs typeface="Times New Roman" panose="02020603050405020304" pitchFamily="18" charset="0"/>
              </a:rPr>
              <a:t>SAPTHAGIRI COLLEGE OF ENGINEERING</a:t>
            </a:r>
            <a:endParaRPr lang="en-IN" sz="3600" i="1" dirty="0">
              <a:solidFill>
                <a:schemeClr val="tx2">
                  <a:lumMod val="50000"/>
                </a:schemeClr>
              </a:solidFill>
              <a:effectLst>
                <a:outerShdw blurRad="38100" dist="38100" dir="2700000" algn="tl">
                  <a:srgbClr val="000000">
                    <a:alpha val="43137"/>
                  </a:srgbClr>
                </a:outerShdw>
              </a:effectLst>
              <a:latin typeface="Colonna MT" panose="04020805060202030203" pitchFamily="82" charset="0"/>
            </a:endParaRPr>
          </a:p>
        </p:txBody>
      </p:sp>
      <p:sp>
        <p:nvSpPr>
          <p:cNvPr id="8" name="Rectangle 7"/>
          <p:cNvSpPr/>
          <p:nvPr/>
        </p:nvSpPr>
        <p:spPr>
          <a:xfrm>
            <a:off x="1980248" y="1083177"/>
            <a:ext cx="9804989" cy="523220"/>
          </a:xfrm>
          <a:prstGeom prst="rect">
            <a:avLst/>
          </a:prstGeom>
        </p:spPr>
        <p:txBody>
          <a:bodyPr wrap="square">
            <a:spAutoFit/>
          </a:bodyPr>
          <a:lstStyle/>
          <a:p>
            <a:pPr algn="ctr"/>
            <a:r>
              <a:rPr lang="en-IN" sz="1400" b="1" dirty="0">
                <a:solidFill>
                  <a:srgbClr val="C00000"/>
                </a:solidFill>
                <a:latin typeface="Times New Roman" panose="02020603050405020304" pitchFamily="18" charset="0"/>
                <a:cs typeface="Times New Roman" panose="02020603050405020304" pitchFamily="18" charset="0"/>
              </a:rPr>
              <a:t>(Affiliated to Visvesvaraya Technological University, Belagavi &amp; Approved by AICTE, New  Delhi</a:t>
            </a:r>
            <a:r>
              <a:rPr lang="en-IN" sz="1400" b="1" dirty="0" smtClean="0">
                <a:solidFill>
                  <a:srgbClr val="C00000"/>
                </a:solidFill>
                <a:latin typeface="Times New Roman" panose="02020603050405020304" pitchFamily="18" charset="0"/>
                <a:cs typeface="Times New Roman" panose="02020603050405020304" pitchFamily="18" charset="0"/>
              </a:rPr>
              <a:t>.)</a:t>
            </a:r>
          </a:p>
          <a:p>
            <a:pPr algn="ctr"/>
            <a:r>
              <a:rPr lang="en-IN" sz="1400" b="1" dirty="0" smtClean="0">
                <a:solidFill>
                  <a:srgbClr val="C00000"/>
                </a:solidFill>
                <a:latin typeface="Times New Roman" panose="02020603050405020304" pitchFamily="18" charset="0"/>
                <a:cs typeface="Times New Roman" panose="02020603050405020304" pitchFamily="18" charset="0"/>
              </a:rPr>
              <a:t> </a:t>
            </a:r>
            <a:endParaRPr lang="en-IN" sz="1400"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453085" y="1881504"/>
            <a:ext cx="12647562" cy="646331"/>
          </a:xfrm>
          <a:prstGeom prst="rect">
            <a:avLst/>
          </a:prstGeom>
        </p:spPr>
        <p:txBody>
          <a:bodyPr wrap="square">
            <a:spAutoFit/>
          </a:bodyPr>
          <a:lstStyle/>
          <a:p>
            <a:pPr indent="342900" algn="ctr"/>
            <a:r>
              <a:rPr lang="en-IN" sz="3600" b="1" i="1" dirty="0">
                <a:solidFill>
                  <a:schemeClr val="tx2">
                    <a:lumMod val="50000"/>
                  </a:schemeClr>
                </a:solidFill>
                <a:effectLst>
                  <a:outerShdw blurRad="38100" dist="38100" dir="2700000" algn="tl">
                    <a:srgbClr val="000000">
                      <a:alpha val="43137"/>
                    </a:srgbClr>
                  </a:outerShdw>
                </a:effectLst>
                <a:latin typeface="Colonna MT" panose="04020805060202030203" pitchFamily="82" charset="0"/>
                <a:cs typeface="Times New Roman" panose="02020603050405020304" pitchFamily="18" charset="0"/>
              </a:rPr>
              <a:t>Department of Information Science </a:t>
            </a:r>
            <a:r>
              <a:rPr lang="en-IN" sz="3600" b="1" i="1" dirty="0" smtClean="0">
                <a:solidFill>
                  <a:schemeClr val="tx2">
                    <a:lumMod val="50000"/>
                  </a:schemeClr>
                </a:solidFill>
                <a:effectLst>
                  <a:outerShdw blurRad="38100" dist="38100" dir="2700000" algn="tl">
                    <a:srgbClr val="000000">
                      <a:alpha val="43137"/>
                    </a:srgbClr>
                  </a:outerShdw>
                </a:effectLst>
                <a:latin typeface="Colonna MT" panose="04020805060202030203" pitchFamily="82" charset="0"/>
                <a:cs typeface="Times New Roman" panose="02020603050405020304" pitchFamily="18" charset="0"/>
              </a:rPr>
              <a:t>&amp; Engineering</a:t>
            </a:r>
            <a:endParaRPr lang="en-IN" sz="3600" i="1" dirty="0">
              <a:solidFill>
                <a:srgbClr val="C00000"/>
              </a:solidFill>
              <a:effectLst>
                <a:outerShdw blurRad="38100" dist="38100" dir="2700000" algn="tl">
                  <a:srgbClr val="000000">
                    <a:alpha val="43137"/>
                  </a:srgbClr>
                </a:outerShdw>
              </a:effectLst>
            </a:endParaRPr>
          </a:p>
        </p:txBody>
      </p:sp>
      <p:sp>
        <p:nvSpPr>
          <p:cNvPr id="10" name="Rectangle 9"/>
          <p:cNvSpPr/>
          <p:nvPr/>
        </p:nvSpPr>
        <p:spPr>
          <a:xfrm>
            <a:off x="5444812" y="2916900"/>
            <a:ext cx="3070140" cy="461665"/>
          </a:xfrm>
          <a:prstGeom prst="rect">
            <a:avLst/>
          </a:prstGeom>
        </p:spPr>
        <p:txBody>
          <a:bodyPr wrap="square">
            <a:spAutoFit/>
          </a:bodyPr>
          <a:lstStyle/>
          <a:p>
            <a:r>
              <a:rPr lang="en-IN" sz="2400" b="1" i="1" dirty="0">
                <a:ln>
                  <a:solidFill>
                    <a:schemeClr val="accent4">
                      <a:lumMod val="50000"/>
                    </a:schemeClr>
                  </a:solidFill>
                </a:ln>
                <a:solidFill>
                  <a:schemeClr val="accent6"/>
                </a:solidFill>
                <a:effectLst>
                  <a:outerShdw blurRad="38100" dist="38100" dir="2700000" algn="tl">
                    <a:srgbClr val="000000">
                      <a:alpha val="43137"/>
                    </a:srgbClr>
                  </a:outerShdw>
                </a:effectLst>
                <a:latin typeface="Colonna MT" panose="04020805060202030203" pitchFamily="82" charset="0"/>
              </a:rPr>
              <a:t>	</a:t>
            </a:r>
            <a:r>
              <a:rPr lang="en-IN" sz="2400" b="1" i="1" dirty="0" smtClean="0">
                <a:ln>
                  <a:solidFill>
                    <a:schemeClr val="accent4">
                      <a:lumMod val="50000"/>
                    </a:schemeClr>
                  </a:solidFill>
                </a:ln>
                <a:solidFill>
                  <a:schemeClr val="accent6"/>
                </a:solidFill>
                <a:effectLst>
                  <a:outerShdw blurRad="38100" dist="38100" dir="2700000" algn="tl">
                    <a:srgbClr val="000000">
                      <a:alpha val="43137"/>
                    </a:srgbClr>
                  </a:outerShdw>
                </a:effectLst>
                <a:latin typeface="Colonna MT" panose="04020805060202030203" pitchFamily="82" charset="0"/>
              </a:rPr>
              <a:t>     </a:t>
            </a:r>
            <a:endParaRPr lang="en-IN" sz="2400" b="1" i="1" dirty="0">
              <a:ln>
                <a:solidFill>
                  <a:schemeClr val="accent4">
                    <a:lumMod val="50000"/>
                  </a:schemeClr>
                </a:solidFill>
              </a:ln>
              <a:solidFill>
                <a:schemeClr val="accent6"/>
              </a:solidFill>
              <a:effectLst>
                <a:outerShdw blurRad="38100" dist="38100" dir="2700000" algn="tl">
                  <a:srgbClr val="000000">
                    <a:alpha val="43137"/>
                  </a:srgbClr>
                </a:outerShdw>
              </a:effectLst>
              <a:latin typeface="Algerian" panose="04020705040A02060702" pitchFamily="82" charset="0"/>
            </a:endParaRPr>
          </a:p>
        </p:txBody>
      </p:sp>
      <p:sp>
        <p:nvSpPr>
          <p:cNvPr id="11" name="Rectangle 10"/>
          <p:cNvSpPr/>
          <p:nvPr/>
        </p:nvSpPr>
        <p:spPr>
          <a:xfrm>
            <a:off x="2258845" y="2693798"/>
            <a:ext cx="9442072" cy="3046988"/>
          </a:xfrm>
          <a:prstGeom prst="rect">
            <a:avLst/>
          </a:prstGeom>
        </p:spPr>
        <p:txBody>
          <a:bodyPr wrap="none">
            <a:spAutoFit/>
          </a:bodyPr>
          <a:lstStyle/>
          <a:p>
            <a:pPr algn="ctr"/>
            <a:r>
              <a:rPr lang="en-US" sz="4800" dirty="0"/>
              <a:t>Mobile Application Development </a:t>
            </a:r>
            <a:r>
              <a:rPr lang="en-US" sz="4800" dirty="0" smtClean="0"/>
              <a:t>Lab</a:t>
            </a:r>
          </a:p>
          <a:p>
            <a:pPr algn="ctr"/>
            <a:r>
              <a:rPr lang="en-US" sz="4800" dirty="0" smtClean="0"/>
              <a:t>18CSMP68</a:t>
            </a:r>
            <a:endParaRPr lang="en-US" sz="4800" dirty="0"/>
          </a:p>
          <a:p>
            <a:pPr algn="ctr"/>
            <a:r>
              <a:rPr lang="en-US" sz="4800" dirty="0" smtClean="0"/>
              <a:t>Installation </a:t>
            </a:r>
            <a:r>
              <a:rPr lang="en-US" sz="4800" dirty="0"/>
              <a:t>of Android </a:t>
            </a:r>
            <a:r>
              <a:rPr lang="en-US" sz="4800" dirty="0" smtClean="0"/>
              <a:t>studio</a:t>
            </a:r>
          </a:p>
          <a:p>
            <a:pPr algn="ctr"/>
            <a:r>
              <a:rPr lang="en-IN" sz="4800" b="1" dirty="0" smtClean="0">
                <a:ln>
                  <a:solidFill>
                    <a:schemeClr val="accent4">
                      <a:lumMod val="50000"/>
                    </a:schemeClr>
                  </a:solidFill>
                </a:ln>
                <a:solidFill>
                  <a:srgbClr val="C00000"/>
                </a:solidFill>
                <a:latin typeface="Californian FB" panose="0207040306080B030204" pitchFamily="18" charset="0"/>
              </a:rPr>
              <a:t> </a:t>
            </a:r>
            <a:endParaRPr lang="en-IN" sz="4800" dirty="0">
              <a:solidFill>
                <a:srgbClr val="C00000"/>
              </a:solidFill>
              <a:latin typeface="Californian FB" panose="0207040306080B030204" pitchFamily="18" charset="0"/>
            </a:endParaRPr>
          </a:p>
        </p:txBody>
      </p:sp>
    </p:spTree>
    <p:extLst>
      <p:ext uri="{BB962C8B-B14F-4D97-AF65-F5344CB8AC3E}">
        <p14:creationId xmlns:p14="http://schemas.microsoft.com/office/powerpoint/2010/main" val="2449993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963ABA5-4310-4CF6-ACEA-27C0D94AA670}" type="datetime3">
              <a:rPr lang="en-US" smtClean="0"/>
              <a:pPr/>
              <a:t>31 May 2022</a:t>
            </a:fld>
            <a:endParaRPr lang="en-US" dirty="0"/>
          </a:p>
        </p:txBody>
      </p:sp>
      <p:sp>
        <p:nvSpPr>
          <p:cNvPr id="4" name="Footer Placeholder 3"/>
          <p:cNvSpPr>
            <a:spLocks noGrp="1"/>
          </p:cNvSpPr>
          <p:nvPr>
            <p:ph type="ftr" sz="quarter" idx="11"/>
          </p:nvPr>
        </p:nvSpPr>
        <p:spPr/>
        <p:txBody>
          <a:bodyPr/>
          <a:lstStyle/>
          <a:p>
            <a:r>
              <a:rPr lang="en-IN" smtClean="0"/>
              <a:t>Dept of  ISE SAPTHAGIRI COLLEGE OF ENGINEERING</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2</a:t>
            </a:fld>
            <a:endParaRPr lang="en-US" dirty="0"/>
          </a:p>
        </p:txBody>
      </p:sp>
      <p:sp>
        <p:nvSpPr>
          <p:cNvPr id="7" name="Rectangle 6"/>
          <p:cNvSpPr/>
          <p:nvPr/>
        </p:nvSpPr>
        <p:spPr>
          <a:xfrm>
            <a:off x="202157" y="44187"/>
            <a:ext cx="12121772" cy="2554545"/>
          </a:xfrm>
          <a:prstGeom prst="rect">
            <a:avLst/>
          </a:prstGeom>
        </p:spPr>
        <p:txBody>
          <a:bodyPr wrap="square">
            <a:spAutoFit/>
          </a:bodyPr>
          <a:lstStyle/>
          <a:p>
            <a:r>
              <a:rPr lang="en-US" sz="3200" b="1" dirty="0"/>
              <a:t>PROGRAM 5:</a:t>
            </a:r>
            <a:r>
              <a:rPr lang="en-US" sz="3200" dirty="0"/>
              <a:t> Write a program to create an activity with two buttons START and STOP. On pressing of the START button, the activity must start the counter by displaying the numbers from One and the counter must keep on counting until the STOP button is pressed. Display the counter value in a </a:t>
            </a:r>
            <a:r>
              <a:rPr lang="en-US" sz="3200" dirty="0" err="1">
                <a:solidFill>
                  <a:srgbClr val="FF0000"/>
                </a:solidFill>
              </a:rPr>
              <a:t>TextViewcontrol</a:t>
            </a:r>
            <a:endParaRPr lang="en-US" sz="3200" dirty="0">
              <a:solidFill>
                <a:srgbClr val="FF0000"/>
              </a:solidFill>
            </a:endParaRP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4167121" y="2743200"/>
            <a:ext cx="4191844" cy="458564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28349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963ABA5-4310-4CF6-ACEA-27C0D94AA670}" type="datetime3">
              <a:rPr lang="en-US" smtClean="0"/>
              <a:pPr/>
              <a:t>31 May 2022</a:t>
            </a:fld>
            <a:endParaRPr lang="en-US" dirty="0"/>
          </a:p>
        </p:txBody>
      </p:sp>
      <p:sp>
        <p:nvSpPr>
          <p:cNvPr id="4" name="Footer Placeholder 3"/>
          <p:cNvSpPr>
            <a:spLocks noGrp="1"/>
          </p:cNvSpPr>
          <p:nvPr>
            <p:ph type="ftr" sz="quarter" idx="11"/>
          </p:nvPr>
        </p:nvSpPr>
        <p:spPr/>
        <p:txBody>
          <a:bodyPr/>
          <a:lstStyle/>
          <a:p>
            <a:r>
              <a:rPr lang="en-IN" smtClean="0"/>
              <a:t>Dept of  ISE SAPTHAGIRI COLLEGE OF ENGINEERING</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3</a:t>
            </a:fld>
            <a:endParaRPr lang="en-US" dirty="0"/>
          </a:p>
        </p:txBody>
      </p:sp>
      <p:sp>
        <p:nvSpPr>
          <p:cNvPr id="6" name="Title 5"/>
          <p:cNvSpPr>
            <a:spLocks noGrp="1"/>
          </p:cNvSpPr>
          <p:nvPr>
            <p:ph type="title"/>
          </p:nvPr>
        </p:nvSpPr>
        <p:spPr/>
        <p:txBody>
          <a:bodyPr/>
          <a:lstStyle/>
          <a:p>
            <a:r>
              <a:rPr lang="en-US" dirty="0" smtClean="0"/>
              <a:t>Step 1: [To create </a:t>
            </a:r>
            <a:r>
              <a:rPr lang="en-US" dirty="0" err="1" smtClean="0"/>
              <a:t>TextView</a:t>
            </a:r>
            <a:r>
              <a:rPr lang="en-US" dirty="0"/>
              <a:t>]</a:t>
            </a:r>
          </a:p>
        </p:txBody>
      </p:sp>
      <p:sp>
        <p:nvSpPr>
          <p:cNvPr id="7" name="TextBox 6"/>
          <p:cNvSpPr txBox="1"/>
          <p:nvPr/>
        </p:nvSpPr>
        <p:spPr>
          <a:xfrm>
            <a:off x="1105469" y="1542197"/>
            <a:ext cx="7710985" cy="369332"/>
          </a:xfrm>
          <a:prstGeom prst="rect">
            <a:avLst/>
          </a:prstGeom>
          <a:noFill/>
        </p:spPr>
        <p:txBody>
          <a:bodyPr wrap="square" rtlCol="0">
            <a:spAutoFit/>
          </a:bodyPr>
          <a:lstStyle/>
          <a:p>
            <a:r>
              <a:rPr lang="en-US" dirty="0" smtClean="0"/>
              <a:t>GO TO -&gt;PALETTE</a:t>
            </a:r>
            <a:r>
              <a:rPr lang="en-US" dirty="0" smtClean="0">
                <a:sym typeface="Wingdings" pitchFamily="2" charset="2"/>
              </a:rPr>
              <a:t>COMMON-TEXTVIEW DRAG AND DROP</a:t>
            </a:r>
            <a:endParaRPr lang="en-US" dirty="0"/>
          </a:p>
        </p:txBody>
      </p:sp>
      <p:sp>
        <p:nvSpPr>
          <p:cNvPr id="8" name="Rectangle 7"/>
          <p:cNvSpPr/>
          <p:nvPr/>
        </p:nvSpPr>
        <p:spPr>
          <a:xfrm>
            <a:off x="1460310" y="2402006"/>
            <a:ext cx="3234520" cy="5213445"/>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TextBox 8"/>
          <p:cNvSpPr txBox="1"/>
          <p:nvPr/>
        </p:nvSpPr>
        <p:spPr>
          <a:xfrm>
            <a:off x="1897039" y="3016155"/>
            <a:ext cx="253848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COUNTER APPLICATION</a:t>
            </a:r>
            <a:endParaRPr lang="en-US" dirty="0"/>
          </a:p>
        </p:txBody>
      </p:sp>
      <p:sp>
        <p:nvSpPr>
          <p:cNvPr id="10" name="TextBox 9"/>
          <p:cNvSpPr txBox="1"/>
          <p:nvPr/>
        </p:nvSpPr>
        <p:spPr>
          <a:xfrm>
            <a:off x="2169994" y="3903260"/>
            <a:ext cx="192433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COUNTER VALUE</a:t>
            </a:r>
            <a:endParaRPr lang="en-US" dirty="0"/>
          </a:p>
        </p:txBody>
      </p:sp>
      <p:cxnSp>
        <p:nvCxnSpPr>
          <p:cNvPr id="12" name="Straight Arrow Connector 11"/>
          <p:cNvCxnSpPr/>
          <p:nvPr/>
        </p:nvCxnSpPr>
        <p:spPr>
          <a:xfrm flipV="1">
            <a:off x="4524232" y="3200821"/>
            <a:ext cx="2442950"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878472" y="2853225"/>
            <a:ext cx="3862316" cy="147732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smtClean="0"/>
              <a:t>CHANGE ATTRIBUTE PROPERTITIES</a:t>
            </a:r>
          </a:p>
          <a:p>
            <a:r>
              <a:rPr lang="en-US" dirty="0"/>
              <a:t> </a:t>
            </a:r>
            <a:r>
              <a:rPr lang="en-US" dirty="0" smtClean="0"/>
              <a:t> text= COUNTER APPLICATION</a:t>
            </a:r>
          </a:p>
          <a:p>
            <a:r>
              <a:rPr lang="en-US" dirty="0"/>
              <a:t> </a:t>
            </a:r>
            <a:r>
              <a:rPr lang="en-US" dirty="0" err="1" smtClean="0"/>
              <a:t>textsize</a:t>
            </a:r>
            <a:r>
              <a:rPr lang="en-US" dirty="0" smtClean="0"/>
              <a:t>=24sp</a:t>
            </a:r>
          </a:p>
          <a:p>
            <a:r>
              <a:rPr lang="en-US" dirty="0" err="1" smtClean="0"/>
              <a:t>Textcolor</a:t>
            </a:r>
            <a:r>
              <a:rPr lang="en-US" dirty="0" smtClean="0"/>
              <a:t>=any color</a:t>
            </a:r>
          </a:p>
          <a:p>
            <a:r>
              <a:rPr lang="en-US" dirty="0" smtClean="0"/>
              <a:t> </a:t>
            </a:r>
            <a:endParaRPr lang="en-US" dirty="0"/>
          </a:p>
        </p:txBody>
      </p:sp>
      <p:cxnSp>
        <p:nvCxnSpPr>
          <p:cNvPr id="15" name="Straight Arrow Connector 14"/>
          <p:cNvCxnSpPr>
            <a:stCxn id="10" idx="3"/>
          </p:cNvCxnSpPr>
          <p:nvPr/>
        </p:nvCxnSpPr>
        <p:spPr>
          <a:xfrm>
            <a:off x="4094328" y="4087926"/>
            <a:ext cx="2872854" cy="811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8" idx="1"/>
          </p:cNvCxnSpPr>
          <p:nvPr/>
        </p:nvCxnSpPr>
        <p:spPr>
          <a:xfrm>
            <a:off x="3903259" y="3398290"/>
            <a:ext cx="2975212" cy="33329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878471" y="6546547"/>
            <a:ext cx="3343701" cy="369332"/>
          </a:xfrm>
          <a:prstGeom prst="rect">
            <a:avLst/>
          </a:prstGeom>
          <a:noFill/>
        </p:spPr>
        <p:txBody>
          <a:bodyPr wrap="square" rtlCol="0">
            <a:spAutoFit/>
          </a:bodyPr>
          <a:lstStyle/>
          <a:p>
            <a:r>
              <a:rPr lang="en-US" dirty="0" smtClean="0"/>
              <a:t>Apply constraint limit</a:t>
            </a:r>
            <a:endParaRPr lang="en-US" dirty="0"/>
          </a:p>
        </p:txBody>
      </p:sp>
      <p:cxnSp>
        <p:nvCxnSpPr>
          <p:cNvPr id="20" name="Straight Arrow Connector 19"/>
          <p:cNvCxnSpPr>
            <a:endCxn id="18" idx="1"/>
          </p:cNvCxnSpPr>
          <p:nvPr/>
        </p:nvCxnSpPr>
        <p:spPr>
          <a:xfrm>
            <a:off x="4094328" y="4087926"/>
            <a:ext cx="2784143" cy="26432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132161" y="2306472"/>
            <a:ext cx="0" cy="709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1"/>
          </p:cNvCxnSpPr>
          <p:nvPr/>
        </p:nvCxnSpPr>
        <p:spPr>
          <a:xfrm flipH="1">
            <a:off x="1460310" y="3200821"/>
            <a:ext cx="4367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2"/>
          </p:cNvCxnSpPr>
          <p:nvPr/>
        </p:nvCxnSpPr>
        <p:spPr>
          <a:xfrm flipH="1">
            <a:off x="3077570" y="3385487"/>
            <a:ext cx="88711" cy="40934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3"/>
          </p:cNvCxnSpPr>
          <p:nvPr/>
        </p:nvCxnSpPr>
        <p:spPr>
          <a:xfrm>
            <a:off x="4435522" y="3200821"/>
            <a:ext cx="2593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126406" y="4430636"/>
            <a:ext cx="3862316" cy="175432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smtClean="0"/>
              <a:t>CHANGE ATTRIBUTE PROPERTITIES</a:t>
            </a:r>
          </a:p>
          <a:p>
            <a:r>
              <a:rPr lang="en-US" dirty="0"/>
              <a:t>  </a:t>
            </a:r>
            <a:r>
              <a:rPr lang="en-US" dirty="0" smtClean="0"/>
              <a:t> id = </a:t>
            </a:r>
            <a:r>
              <a:rPr lang="en-US" dirty="0" err="1" smtClean="0"/>
              <a:t>txt_value</a:t>
            </a:r>
            <a:endParaRPr lang="en-US" dirty="0" smtClean="0"/>
          </a:p>
          <a:p>
            <a:r>
              <a:rPr lang="en-US" dirty="0"/>
              <a:t> </a:t>
            </a:r>
            <a:r>
              <a:rPr lang="en-US" dirty="0" smtClean="0"/>
              <a:t> text= COUNTER VALUE</a:t>
            </a:r>
          </a:p>
          <a:p>
            <a:r>
              <a:rPr lang="en-US" dirty="0"/>
              <a:t> </a:t>
            </a:r>
            <a:r>
              <a:rPr lang="en-US" dirty="0" err="1" smtClean="0"/>
              <a:t>textsize</a:t>
            </a:r>
            <a:r>
              <a:rPr lang="en-US" dirty="0" smtClean="0"/>
              <a:t>=24sp</a:t>
            </a:r>
          </a:p>
          <a:p>
            <a:r>
              <a:rPr lang="en-US" dirty="0" err="1" smtClean="0"/>
              <a:t>Textcolor</a:t>
            </a:r>
            <a:r>
              <a:rPr lang="en-US" dirty="0" smtClean="0"/>
              <a:t>=any color</a:t>
            </a:r>
          </a:p>
          <a:p>
            <a:r>
              <a:rPr lang="en-US" dirty="0" smtClean="0"/>
              <a:t> </a:t>
            </a:r>
            <a:endParaRPr lang="en-US" dirty="0"/>
          </a:p>
        </p:txBody>
      </p:sp>
    </p:spTree>
    <p:extLst>
      <p:ext uri="{BB962C8B-B14F-4D97-AF65-F5344CB8AC3E}">
        <p14:creationId xmlns:p14="http://schemas.microsoft.com/office/powerpoint/2010/main" val="18105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963ABA5-4310-4CF6-ACEA-27C0D94AA670}" type="datetime3">
              <a:rPr lang="en-US" smtClean="0"/>
              <a:pPr/>
              <a:t>31 May 2022</a:t>
            </a:fld>
            <a:endParaRPr lang="en-US" dirty="0"/>
          </a:p>
        </p:txBody>
      </p:sp>
      <p:sp>
        <p:nvSpPr>
          <p:cNvPr id="4" name="Footer Placeholder 3"/>
          <p:cNvSpPr>
            <a:spLocks noGrp="1"/>
          </p:cNvSpPr>
          <p:nvPr>
            <p:ph type="ftr" sz="quarter" idx="11"/>
          </p:nvPr>
        </p:nvSpPr>
        <p:spPr/>
        <p:txBody>
          <a:bodyPr/>
          <a:lstStyle/>
          <a:p>
            <a:r>
              <a:rPr lang="en-IN" smtClean="0"/>
              <a:t>Dept of  ISE SAPTHAGIRI COLLEGE OF ENGINEERING</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4</a:t>
            </a:fld>
            <a:endParaRPr lang="en-US" dirty="0"/>
          </a:p>
        </p:txBody>
      </p:sp>
      <p:sp>
        <p:nvSpPr>
          <p:cNvPr id="6" name="Title 5"/>
          <p:cNvSpPr>
            <a:spLocks noGrp="1"/>
          </p:cNvSpPr>
          <p:nvPr>
            <p:ph type="title"/>
          </p:nvPr>
        </p:nvSpPr>
        <p:spPr/>
        <p:txBody>
          <a:bodyPr/>
          <a:lstStyle/>
          <a:p>
            <a:r>
              <a:rPr lang="en-US" dirty="0" smtClean="0"/>
              <a:t>Step 1: [To create </a:t>
            </a:r>
            <a:r>
              <a:rPr lang="en-US" dirty="0" err="1" smtClean="0"/>
              <a:t>TextView</a:t>
            </a:r>
            <a:r>
              <a:rPr lang="en-US" dirty="0"/>
              <a:t>]</a:t>
            </a:r>
          </a:p>
        </p:txBody>
      </p:sp>
      <p:sp>
        <p:nvSpPr>
          <p:cNvPr id="7" name="TextBox 6"/>
          <p:cNvSpPr txBox="1"/>
          <p:nvPr/>
        </p:nvSpPr>
        <p:spPr>
          <a:xfrm>
            <a:off x="1105469" y="1542197"/>
            <a:ext cx="7710985" cy="369332"/>
          </a:xfrm>
          <a:prstGeom prst="rect">
            <a:avLst/>
          </a:prstGeom>
          <a:noFill/>
        </p:spPr>
        <p:txBody>
          <a:bodyPr wrap="square" rtlCol="0">
            <a:spAutoFit/>
          </a:bodyPr>
          <a:lstStyle/>
          <a:p>
            <a:r>
              <a:rPr lang="en-US" dirty="0" smtClean="0"/>
              <a:t>GO TO -&gt;PALETTE</a:t>
            </a:r>
            <a:r>
              <a:rPr lang="en-US" dirty="0" smtClean="0">
                <a:sym typeface="Wingdings" pitchFamily="2" charset="2"/>
              </a:rPr>
              <a:t>COMMON-button DRAG AND DROP</a:t>
            </a:r>
            <a:endParaRPr lang="en-US" dirty="0"/>
          </a:p>
        </p:txBody>
      </p:sp>
      <p:sp>
        <p:nvSpPr>
          <p:cNvPr id="8" name="Rectangle 7"/>
          <p:cNvSpPr/>
          <p:nvPr/>
        </p:nvSpPr>
        <p:spPr>
          <a:xfrm>
            <a:off x="1460310" y="2402006"/>
            <a:ext cx="3234520" cy="5213445"/>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TextBox 8"/>
          <p:cNvSpPr txBox="1"/>
          <p:nvPr/>
        </p:nvSpPr>
        <p:spPr>
          <a:xfrm>
            <a:off x="1897039" y="3016155"/>
            <a:ext cx="253848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COUNTER APPLICATION</a:t>
            </a:r>
            <a:endParaRPr lang="en-US" dirty="0"/>
          </a:p>
        </p:txBody>
      </p:sp>
      <p:sp>
        <p:nvSpPr>
          <p:cNvPr id="10" name="TextBox 9"/>
          <p:cNvSpPr txBox="1"/>
          <p:nvPr/>
        </p:nvSpPr>
        <p:spPr>
          <a:xfrm>
            <a:off x="2169994" y="3903260"/>
            <a:ext cx="192433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COUNTER VALUE</a:t>
            </a:r>
            <a:endParaRPr lang="en-US" dirty="0"/>
          </a:p>
        </p:txBody>
      </p:sp>
      <p:sp>
        <p:nvSpPr>
          <p:cNvPr id="13" name="TextBox 12"/>
          <p:cNvSpPr txBox="1"/>
          <p:nvPr/>
        </p:nvSpPr>
        <p:spPr>
          <a:xfrm>
            <a:off x="6878472" y="2148934"/>
            <a:ext cx="3862316"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CHANGE ATTRIBUTE PROPERTITIES</a:t>
            </a:r>
          </a:p>
          <a:p>
            <a:r>
              <a:rPr lang="en-US" dirty="0" smtClean="0"/>
              <a:t>Id=</a:t>
            </a:r>
            <a:r>
              <a:rPr lang="en-US" dirty="0" err="1" smtClean="0"/>
              <a:t>btn_start</a:t>
            </a:r>
            <a:endParaRPr lang="en-US" dirty="0" smtClean="0"/>
          </a:p>
          <a:p>
            <a:r>
              <a:rPr lang="en-US" dirty="0"/>
              <a:t> </a:t>
            </a:r>
            <a:r>
              <a:rPr lang="en-US" dirty="0" smtClean="0"/>
              <a:t> text=START</a:t>
            </a:r>
          </a:p>
          <a:p>
            <a:r>
              <a:rPr lang="en-US" dirty="0" smtClean="0"/>
              <a:t> </a:t>
            </a:r>
            <a:r>
              <a:rPr lang="en-US" dirty="0" err="1" smtClean="0"/>
              <a:t>textsize</a:t>
            </a:r>
            <a:r>
              <a:rPr lang="en-US" dirty="0" smtClean="0"/>
              <a:t>=24sp</a:t>
            </a:r>
          </a:p>
          <a:p>
            <a:r>
              <a:rPr lang="en-US" dirty="0" err="1" smtClean="0"/>
              <a:t>Textcolor</a:t>
            </a:r>
            <a:r>
              <a:rPr lang="en-US" dirty="0" smtClean="0"/>
              <a:t>=any color</a:t>
            </a:r>
          </a:p>
          <a:p>
            <a:r>
              <a:rPr lang="en-US" dirty="0" smtClean="0"/>
              <a:t> </a:t>
            </a:r>
            <a:endParaRPr lang="en-US" dirty="0"/>
          </a:p>
        </p:txBody>
      </p:sp>
      <p:sp>
        <p:nvSpPr>
          <p:cNvPr id="18" name="TextBox 17"/>
          <p:cNvSpPr txBox="1"/>
          <p:nvPr/>
        </p:nvSpPr>
        <p:spPr>
          <a:xfrm>
            <a:off x="7144603" y="6543680"/>
            <a:ext cx="3343701" cy="369332"/>
          </a:xfrm>
          <a:prstGeom prst="rect">
            <a:avLst/>
          </a:prstGeom>
          <a:noFill/>
        </p:spPr>
        <p:txBody>
          <a:bodyPr wrap="square" rtlCol="0">
            <a:spAutoFit/>
          </a:bodyPr>
          <a:lstStyle/>
          <a:p>
            <a:r>
              <a:rPr lang="en-US" dirty="0" smtClean="0"/>
              <a:t>Apply constraint limit</a:t>
            </a:r>
            <a:endParaRPr lang="en-US" dirty="0"/>
          </a:p>
        </p:txBody>
      </p:sp>
      <p:cxnSp>
        <p:nvCxnSpPr>
          <p:cNvPr id="24" name="Straight Arrow Connector 23"/>
          <p:cNvCxnSpPr>
            <a:stCxn id="9" idx="1"/>
          </p:cNvCxnSpPr>
          <p:nvPr/>
        </p:nvCxnSpPr>
        <p:spPr>
          <a:xfrm flipH="1">
            <a:off x="1460310" y="3200821"/>
            <a:ext cx="4367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3"/>
          </p:cNvCxnSpPr>
          <p:nvPr/>
        </p:nvCxnSpPr>
        <p:spPr>
          <a:xfrm>
            <a:off x="4435522" y="3200821"/>
            <a:ext cx="2593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Rounded Rectangle 1"/>
          <p:cNvSpPr/>
          <p:nvPr/>
        </p:nvSpPr>
        <p:spPr>
          <a:xfrm>
            <a:off x="2702257" y="4763069"/>
            <a:ext cx="1050877" cy="342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sp>
        <p:nvSpPr>
          <p:cNvPr id="11" name="Rounded Rectangle 10"/>
          <p:cNvSpPr/>
          <p:nvPr/>
        </p:nvSpPr>
        <p:spPr>
          <a:xfrm>
            <a:off x="2702257" y="5474437"/>
            <a:ext cx="1050877" cy="3941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STOP</a:t>
            </a:r>
            <a:endParaRPr lang="en-US" dirty="0"/>
          </a:p>
        </p:txBody>
      </p:sp>
      <p:cxnSp>
        <p:nvCxnSpPr>
          <p:cNvPr id="14" name="Straight Arrow Connector 13"/>
          <p:cNvCxnSpPr/>
          <p:nvPr/>
        </p:nvCxnSpPr>
        <p:spPr>
          <a:xfrm flipH="1">
            <a:off x="3753134" y="1911529"/>
            <a:ext cx="1924335" cy="30971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1" idx="3"/>
          </p:cNvCxnSpPr>
          <p:nvPr/>
        </p:nvCxnSpPr>
        <p:spPr>
          <a:xfrm flipH="1">
            <a:off x="3753134" y="1911529"/>
            <a:ext cx="1924335" cy="37599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643952" y="3791508"/>
            <a:ext cx="3125338" cy="9715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643952" y="5010413"/>
            <a:ext cx="3562066" cy="17179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698543" y="5671487"/>
            <a:ext cx="3507475" cy="10568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878472" y="4087926"/>
            <a:ext cx="3862316"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CHANGE ATTRIBUTE PROPERTITIES</a:t>
            </a:r>
          </a:p>
          <a:p>
            <a:r>
              <a:rPr lang="en-US" dirty="0" smtClean="0"/>
              <a:t>Id=</a:t>
            </a:r>
            <a:r>
              <a:rPr lang="en-US" dirty="0" err="1" smtClean="0"/>
              <a:t>btn_stop</a:t>
            </a:r>
            <a:endParaRPr lang="en-US" dirty="0" smtClean="0"/>
          </a:p>
          <a:p>
            <a:r>
              <a:rPr lang="en-US" dirty="0"/>
              <a:t> </a:t>
            </a:r>
            <a:r>
              <a:rPr lang="en-US" dirty="0" smtClean="0"/>
              <a:t> text=STOP</a:t>
            </a:r>
          </a:p>
          <a:p>
            <a:r>
              <a:rPr lang="en-US" dirty="0" smtClean="0"/>
              <a:t> </a:t>
            </a:r>
            <a:r>
              <a:rPr lang="en-US" dirty="0" err="1" smtClean="0"/>
              <a:t>textsize</a:t>
            </a:r>
            <a:r>
              <a:rPr lang="en-US" dirty="0" smtClean="0"/>
              <a:t>=24sp</a:t>
            </a:r>
          </a:p>
          <a:p>
            <a:r>
              <a:rPr lang="en-US" dirty="0" err="1" smtClean="0"/>
              <a:t>Textcolor</a:t>
            </a:r>
            <a:r>
              <a:rPr lang="en-US" dirty="0" smtClean="0"/>
              <a:t>=any color</a:t>
            </a:r>
          </a:p>
          <a:p>
            <a:r>
              <a:rPr lang="en-US" dirty="0" smtClean="0"/>
              <a:t> </a:t>
            </a:r>
            <a:endParaRPr lang="en-US" dirty="0"/>
          </a:p>
        </p:txBody>
      </p:sp>
    </p:spTree>
    <p:extLst>
      <p:ext uri="{BB962C8B-B14F-4D97-AF65-F5344CB8AC3E}">
        <p14:creationId xmlns:p14="http://schemas.microsoft.com/office/powerpoint/2010/main" val="1575899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963ABA5-4310-4CF6-ACEA-27C0D94AA670}" type="datetime3">
              <a:rPr lang="en-US" smtClean="0"/>
              <a:pPr/>
              <a:t>31 May 2022</a:t>
            </a:fld>
            <a:endParaRPr lang="en-US" dirty="0"/>
          </a:p>
        </p:txBody>
      </p:sp>
      <p:sp>
        <p:nvSpPr>
          <p:cNvPr id="4" name="Footer Placeholder 3"/>
          <p:cNvSpPr>
            <a:spLocks noGrp="1"/>
          </p:cNvSpPr>
          <p:nvPr>
            <p:ph type="ftr" sz="quarter" idx="11"/>
          </p:nvPr>
        </p:nvSpPr>
        <p:spPr/>
        <p:txBody>
          <a:bodyPr/>
          <a:lstStyle/>
          <a:p>
            <a:r>
              <a:rPr lang="en-IN" smtClean="0"/>
              <a:t>Dept of  ISE SAPTHAGIRI COLLEGE OF ENGINEERING</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5</a:t>
            </a:fld>
            <a:endParaRPr lang="en-US" dirty="0"/>
          </a:p>
        </p:txBody>
      </p:sp>
      <p:sp>
        <p:nvSpPr>
          <p:cNvPr id="7" name="Rectangle 6"/>
          <p:cNvSpPr/>
          <p:nvPr/>
        </p:nvSpPr>
        <p:spPr>
          <a:xfrm>
            <a:off x="914400" y="-60950"/>
            <a:ext cx="9886950" cy="8402300"/>
          </a:xfrm>
          <a:prstGeom prst="rect">
            <a:avLst/>
          </a:prstGeom>
        </p:spPr>
        <p:txBody>
          <a:bodyPr wrap="square">
            <a:spAutoFit/>
          </a:bodyPr>
          <a:lstStyle/>
          <a:p>
            <a:r>
              <a:rPr lang="en-US" dirty="0"/>
              <a:t>package </a:t>
            </a:r>
            <a:r>
              <a:rPr lang="en-US" dirty="0" err="1"/>
              <a:t>com.example.counter</a:t>
            </a:r>
            <a:r>
              <a:rPr lang="en-US" dirty="0"/>
              <a:t>;</a:t>
            </a:r>
            <a:br>
              <a:rPr lang="en-US" dirty="0"/>
            </a:br>
            <a:r>
              <a:rPr lang="en-US" dirty="0"/>
              <a:t/>
            </a:r>
            <a:br>
              <a:rPr lang="en-US" dirty="0"/>
            </a:br>
            <a:r>
              <a:rPr lang="en-US" dirty="0"/>
              <a:t>import </a:t>
            </a:r>
            <a:r>
              <a:rPr lang="en-US" dirty="0" err="1"/>
              <a:t>androidx.appcompat.app.AppCompatActivity</a:t>
            </a:r>
            <a:r>
              <a:rPr lang="en-US" dirty="0"/>
              <a:t>;</a:t>
            </a:r>
            <a:br>
              <a:rPr lang="en-US" dirty="0"/>
            </a:br>
            <a:r>
              <a:rPr lang="en-US" dirty="0"/>
              <a:t/>
            </a:r>
            <a:br>
              <a:rPr lang="en-US" dirty="0"/>
            </a:br>
            <a:r>
              <a:rPr lang="en-US" dirty="0"/>
              <a:t>import </a:t>
            </a:r>
            <a:r>
              <a:rPr lang="en-US" dirty="0" err="1"/>
              <a:t>android.os.Bundle</a:t>
            </a:r>
            <a:r>
              <a:rPr lang="en-US" dirty="0"/>
              <a:t>;</a:t>
            </a:r>
            <a:br>
              <a:rPr lang="en-US" dirty="0"/>
            </a:br>
            <a:r>
              <a:rPr lang="en-US" dirty="0"/>
              <a:t>import </a:t>
            </a:r>
            <a:r>
              <a:rPr lang="en-US" dirty="0" err="1"/>
              <a:t>android.os.Handler</a:t>
            </a:r>
            <a:r>
              <a:rPr lang="en-US" dirty="0"/>
              <a:t>;</a:t>
            </a:r>
            <a:br>
              <a:rPr lang="en-US" dirty="0"/>
            </a:br>
            <a:r>
              <a:rPr lang="en-US" dirty="0"/>
              <a:t>import </a:t>
            </a:r>
            <a:r>
              <a:rPr lang="en-US" dirty="0" err="1"/>
              <a:t>android.os.Looper</a:t>
            </a:r>
            <a:r>
              <a:rPr lang="en-US" dirty="0"/>
              <a:t>;</a:t>
            </a:r>
            <a:br>
              <a:rPr lang="en-US" dirty="0"/>
            </a:br>
            <a:r>
              <a:rPr lang="en-US" dirty="0"/>
              <a:t>import </a:t>
            </a:r>
            <a:r>
              <a:rPr lang="en-US" dirty="0" err="1"/>
              <a:t>android.os.Message</a:t>
            </a:r>
            <a:r>
              <a:rPr lang="en-US" dirty="0"/>
              <a:t>;</a:t>
            </a:r>
            <a:br>
              <a:rPr lang="en-US" dirty="0"/>
            </a:br>
            <a:r>
              <a:rPr lang="en-US" dirty="0"/>
              <a:t>import </a:t>
            </a:r>
            <a:r>
              <a:rPr lang="en-US" dirty="0" err="1"/>
              <a:t>android.view.View</a:t>
            </a:r>
            <a:r>
              <a:rPr lang="en-US" dirty="0"/>
              <a:t>;</a:t>
            </a:r>
            <a:br>
              <a:rPr lang="en-US" dirty="0"/>
            </a:br>
            <a:r>
              <a:rPr lang="en-US" dirty="0"/>
              <a:t>import </a:t>
            </a:r>
            <a:r>
              <a:rPr lang="en-US" dirty="0" err="1"/>
              <a:t>android.widget.Button</a:t>
            </a:r>
            <a:r>
              <a:rPr lang="en-US" dirty="0"/>
              <a:t>;</a:t>
            </a:r>
            <a:br>
              <a:rPr lang="en-US" dirty="0"/>
            </a:br>
            <a:r>
              <a:rPr lang="en-US" dirty="0"/>
              <a:t>import </a:t>
            </a:r>
            <a:r>
              <a:rPr lang="en-US" dirty="0" err="1"/>
              <a:t>android.widget.TextView</a:t>
            </a:r>
            <a:r>
              <a:rPr lang="en-US" dirty="0"/>
              <a:t>;</a:t>
            </a:r>
            <a:br>
              <a:rPr lang="en-US" dirty="0"/>
            </a:br>
            <a:r>
              <a:rPr lang="en-US" dirty="0"/>
              <a:t/>
            </a:r>
            <a:br>
              <a:rPr lang="en-US" dirty="0"/>
            </a:br>
            <a:r>
              <a:rPr lang="en-US" dirty="0"/>
              <a:t>public class </a:t>
            </a:r>
            <a:r>
              <a:rPr lang="en-US" b="1" dirty="0" err="1"/>
              <a:t>MainActivity</a:t>
            </a:r>
            <a:r>
              <a:rPr lang="en-US" dirty="0"/>
              <a:t> extends </a:t>
            </a:r>
            <a:r>
              <a:rPr lang="en-US" dirty="0" err="1"/>
              <a:t>AppCompatActivity</a:t>
            </a:r>
            <a:r>
              <a:rPr lang="en-US" dirty="0"/>
              <a:t> implements </a:t>
            </a:r>
            <a:r>
              <a:rPr lang="en-US" dirty="0" err="1"/>
              <a:t>View.OnClickListener</a:t>
            </a:r>
            <a:r>
              <a:rPr lang="en-US" dirty="0"/>
              <a:t> </a:t>
            </a:r>
            <a:endParaRPr lang="en-US" dirty="0" smtClean="0"/>
          </a:p>
          <a:p>
            <a:r>
              <a:rPr lang="en-US" dirty="0" smtClean="0"/>
              <a:t>{</a:t>
            </a:r>
            <a:r>
              <a:rPr lang="en-US" dirty="0"/>
              <a:t/>
            </a:r>
            <a:br>
              <a:rPr lang="en-US" dirty="0"/>
            </a:br>
            <a:r>
              <a:rPr lang="en-US" dirty="0"/>
              <a:t>    </a:t>
            </a:r>
            <a:r>
              <a:rPr lang="en-US" b="1" dirty="0"/>
              <a:t>Button</a:t>
            </a:r>
            <a:r>
              <a:rPr lang="en-US" dirty="0"/>
              <a:t> </a:t>
            </a:r>
            <a:r>
              <a:rPr lang="en-US" dirty="0" err="1"/>
              <a:t>buttonStart</a:t>
            </a:r>
            <a:r>
              <a:rPr lang="en-US" dirty="0"/>
              <a:t>, </a:t>
            </a:r>
            <a:r>
              <a:rPr lang="en-US" dirty="0" err="1"/>
              <a:t>buttonStop</a:t>
            </a:r>
            <a:r>
              <a:rPr lang="en-US" dirty="0"/>
              <a:t>;</a:t>
            </a:r>
            <a:br>
              <a:rPr lang="en-US" dirty="0"/>
            </a:br>
            <a:r>
              <a:rPr lang="en-US" dirty="0"/>
              <a:t>    </a:t>
            </a:r>
            <a:r>
              <a:rPr lang="en-US" b="1" dirty="0" err="1"/>
              <a:t>TextView</a:t>
            </a:r>
            <a:r>
              <a:rPr lang="en-US" dirty="0"/>
              <a:t> </a:t>
            </a:r>
            <a:r>
              <a:rPr lang="en-US" dirty="0" smtClean="0"/>
              <a:t> </a:t>
            </a:r>
            <a:r>
              <a:rPr lang="en-US" dirty="0" err="1" smtClean="0"/>
              <a:t>counterValue</a:t>
            </a:r>
            <a:r>
              <a:rPr lang="en-US" dirty="0"/>
              <a:t>;</a:t>
            </a:r>
            <a:br>
              <a:rPr lang="en-US" dirty="0"/>
            </a:br>
            <a:r>
              <a:rPr lang="en-US" dirty="0"/>
              <a:t>    public </a:t>
            </a:r>
            <a:r>
              <a:rPr lang="en-US" dirty="0" err="1"/>
              <a:t>int</a:t>
            </a:r>
            <a:r>
              <a:rPr lang="en-US" dirty="0"/>
              <a:t> Counter=0;</a:t>
            </a:r>
            <a:br>
              <a:rPr lang="en-US" dirty="0"/>
            </a:br>
            <a:r>
              <a:rPr lang="en-US" dirty="0"/>
              <a:t>    public </a:t>
            </a:r>
            <a:r>
              <a:rPr lang="en-US" dirty="0" err="1"/>
              <a:t>boolean</a:t>
            </a:r>
            <a:r>
              <a:rPr lang="en-US" dirty="0"/>
              <a:t> running=false;</a:t>
            </a:r>
            <a:br>
              <a:rPr lang="en-US" dirty="0"/>
            </a:br>
            <a:r>
              <a:rPr lang="en-US" dirty="0" smtClean="0"/>
              <a:t>    </a:t>
            </a:r>
            <a:r>
              <a:rPr lang="en-US" dirty="0"/>
              <a:t>@Override</a:t>
            </a:r>
            <a:br>
              <a:rPr lang="en-US" dirty="0"/>
            </a:br>
            <a:r>
              <a:rPr lang="en-US" dirty="0"/>
              <a:t>    protected void </a:t>
            </a:r>
            <a:r>
              <a:rPr lang="en-US" b="1" dirty="0" err="1"/>
              <a:t>onCreate</a:t>
            </a:r>
            <a:r>
              <a:rPr lang="en-US" dirty="0"/>
              <a:t>(Bundle </a:t>
            </a:r>
            <a:r>
              <a:rPr lang="en-US" dirty="0" err="1"/>
              <a:t>savedInstanceState</a:t>
            </a:r>
            <a:r>
              <a:rPr lang="en-US" dirty="0"/>
              <a:t>) </a:t>
            </a:r>
            <a:r>
              <a:rPr lang="en-US" dirty="0">
                <a:solidFill>
                  <a:srgbClr val="FF0000"/>
                </a:solidFill>
              </a:rPr>
              <a:t>{</a:t>
            </a:r>
            <a:r>
              <a:rPr lang="en-US" dirty="0"/>
              <a:t/>
            </a:r>
            <a:br>
              <a:rPr lang="en-US" dirty="0"/>
            </a:br>
            <a:r>
              <a:rPr lang="en-US" dirty="0"/>
              <a:t>        </a:t>
            </a:r>
            <a:r>
              <a:rPr lang="en-US" dirty="0" err="1"/>
              <a:t>super.onCreate</a:t>
            </a:r>
            <a:r>
              <a:rPr lang="en-US" dirty="0"/>
              <a:t>(</a:t>
            </a:r>
            <a:r>
              <a:rPr lang="en-US" dirty="0" err="1"/>
              <a:t>savedInstanceState</a:t>
            </a:r>
            <a:r>
              <a:rPr lang="en-US" dirty="0"/>
              <a:t>);</a:t>
            </a:r>
            <a:br>
              <a:rPr lang="en-US" dirty="0"/>
            </a:br>
            <a:r>
              <a:rPr lang="en-US" dirty="0"/>
              <a:t>        </a:t>
            </a:r>
            <a:r>
              <a:rPr lang="en-US" dirty="0" err="1"/>
              <a:t>setContentView</a:t>
            </a:r>
            <a:r>
              <a:rPr lang="en-US" dirty="0"/>
              <a:t>(</a:t>
            </a:r>
            <a:r>
              <a:rPr lang="en-US" dirty="0" err="1"/>
              <a:t>R.layout.</a:t>
            </a:r>
            <a:r>
              <a:rPr lang="en-US" i="1" dirty="0" err="1"/>
              <a:t>activity_main</a:t>
            </a:r>
            <a:r>
              <a:rPr lang="en-US" dirty="0"/>
              <a:t>);</a:t>
            </a:r>
            <a:br>
              <a:rPr lang="en-US" dirty="0"/>
            </a:br>
            <a:r>
              <a:rPr lang="en-US" dirty="0"/>
              <a:t>        </a:t>
            </a:r>
            <a:r>
              <a:rPr lang="en-US" b="1" dirty="0" err="1"/>
              <a:t>buttonStart</a:t>
            </a:r>
            <a:r>
              <a:rPr lang="en-US" b="1" dirty="0"/>
              <a:t>=(Button)</a:t>
            </a:r>
            <a:r>
              <a:rPr lang="en-US" b="1" dirty="0" err="1"/>
              <a:t>findViewById</a:t>
            </a:r>
            <a:r>
              <a:rPr lang="en-US" b="1" dirty="0"/>
              <a:t>(</a:t>
            </a:r>
            <a:r>
              <a:rPr lang="en-US" b="1" dirty="0" err="1"/>
              <a:t>R.id.</a:t>
            </a:r>
            <a:r>
              <a:rPr lang="en-US" b="1" i="1" dirty="0" err="1"/>
              <a:t>btn_start</a:t>
            </a:r>
            <a:r>
              <a:rPr lang="en-US" b="1" dirty="0"/>
              <a:t>);</a:t>
            </a:r>
            <a:br>
              <a:rPr lang="en-US" b="1" dirty="0"/>
            </a:br>
            <a:r>
              <a:rPr lang="en-US" b="1" dirty="0"/>
              <a:t>        </a:t>
            </a:r>
            <a:r>
              <a:rPr lang="en-US" b="1" dirty="0" err="1"/>
              <a:t>buttonStart.setOnClickListener</a:t>
            </a:r>
            <a:r>
              <a:rPr lang="en-US" b="1" dirty="0"/>
              <a:t>(this);</a:t>
            </a:r>
            <a:br>
              <a:rPr lang="en-US" b="1" dirty="0"/>
            </a:br>
            <a:r>
              <a:rPr lang="en-US" b="1" dirty="0"/>
              <a:t>        </a:t>
            </a:r>
            <a:r>
              <a:rPr lang="en-US" b="1" dirty="0" err="1"/>
              <a:t>buttonStop</a:t>
            </a:r>
            <a:r>
              <a:rPr lang="en-US" b="1" dirty="0"/>
              <a:t>=(Button)</a:t>
            </a:r>
            <a:r>
              <a:rPr lang="en-US" b="1" dirty="0" err="1"/>
              <a:t>findViewById</a:t>
            </a:r>
            <a:r>
              <a:rPr lang="en-US" b="1" dirty="0"/>
              <a:t>(</a:t>
            </a:r>
            <a:r>
              <a:rPr lang="en-US" b="1" dirty="0" err="1"/>
              <a:t>R.id.</a:t>
            </a:r>
            <a:r>
              <a:rPr lang="en-US" b="1" i="1" dirty="0" err="1"/>
              <a:t>btn_stop</a:t>
            </a:r>
            <a:r>
              <a:rPr lang="en-US" b="1" dirty="0"/>
              <a:t>);</a:t>
            </a:r>
            <a:br>
              <a:rPr lang="en-US" b="1" dirty="0"/>
            </a:br>
            <a:r>
              <a:rPr lang="en-US" b="1" dirty="0"/>
              <a:t>        </a:t>
            </a:r>
            <a:r>
              <a:rPr lang="en-US" b="1" dirty="0" err="1"/>
              <a:t>buttonStop.setOnClickListener</a:t>
            </a:r>
            <a:r>
              <a:rPr lang="en-US" b="1" dirty="0"/>
              <a:t>(this);</a:t>
            </a:r>
            <a:br>
              <a:rPr lang="en-US" b="1" dirty="0"/>
            </a:br>
            <a:r>
              <a:rPr lang="en-US" b="1" dirty="0"/>
              <a:t>        </a:t>
            </a:r>
            <a:r>
              <a:rPr lang="en-US" b="1" dirty="0" err="1"/>
              <a:t>counterValue</a:t>
            </a:r>
            <a:r>
              <a:rPr lang="en-US" b="1" dirty="0"/>
              <a:t>=(</a:t>
            </a:r>
            <a:r>
              <a:rPr lang="en-US" b="1" dirty="0" err="1"/>
              <a:t>TextView</a:t>
            </a:r>
            <a:r>
              <a:rPr lang="en-US" b="1" dirty="0"/>
              <a:t>)</a:t>
            </a:r>
            <a:r>
              <a:rPr lang="en-US" b="1" dirty="0" err="1"/>
              <a:t>findViewById</a:t>
            </a:r>
            <a:r>
              <a:rPr lang="en-US" b="1" dirty="0"/>
              <a:t>(</a:t>
            </a:r>
            <a:r>
              <a:rPr lang="en-US" b="1" dirty="0" err="1"/>
              <a:t>R.id.</a:t>
            </a:r>
            <a:r>
              <a:rPr lang="en-US" b="1" i="1" dirty="0" err="1"/>
              <a:t>txt_value</a:t>
            </a:r>
            <a:r>
              <a:rPr lang="en-US" b="1" dirty="0"/>
              <a:t>);</a:t>
            </a:r>
            <a:br>
              <a:rPr lang="en-US" b="1" dirty="0"/>
            </a:br>
            <a:r>
              <a:rPr lang="en-US" dirty="0">
                <a:solidFill>
                  <a:srgbClr val="FF0000"/>
                </a:solidFill>
              </a:rPr>
              <a:t>    }</a:t>
            </a:r>
            <a:r>
              <a:rPr lang="en-US" dirty="0"/>
              <a:t/>
            </a:r>
            <a:br>
              <a:rPr lang="en-US" dirty="0"/>
            </a:br>
            <a:endParaRPr lang="en-US" dirty="0"/>
          </a:p>
        </p:txBody>
      </p:sp>
      <p:cxnSp>
        <p:nvCxnSpPr>
          <p:cNvPr id="6" name="Straight Arrow Connector 5"/>
          <p:cNvCxnSpPr/>
          <p:nvPr/>
        </p:nvCxnSpPr>
        <p:spPr>
          <a:xfrm>
            <a:off x="4981433" y="6428096"/>
            <a:ext cx="4176215"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9" name="Oval 8"/>
          <p:cNvSpPr/>
          <p:nvPr/>
        </p:nvSpPr>
        <p:spPr>
          <a:xfrm>
            <a:off x="9157648" y="6086901"/>
            <a:ext cx="696036" cy="6550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Tree>
    <p:extLst>
      <p:ext uri="{BB962C8B-B14F-4D97-AF65-F5344CB8AC3E}">
        <p14:creationId xmlns:p14="http://schemas.microsoft.com/office/powerpoint/2010/main" val="1044895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963ABA5-4310-4CF6-ACEA-27C0D94AA670}" type="datetime3">
              <a:rPr lang="en-US" smtClean="0"/>
              <a:pPr/>
              <a:t>31 May 2022</a:t>
            </a:fld>
            <a:endParaRPr lang="en-US" dirty="0"/>
          </a:p>
        </p:txBody>
      </p:sp>
      <p:sp>
        <p:nvSpPr>
          <p:cNvPr id="4" name="Footer Placeholder 3"/>
          <p:cNvSpPr>
            <a:spLocks noGrp="1"/>
          </p:cNvSpPr>
          <p:nvPr>
            <p:ph type="ftr" sz="quarter" idx="11"/>
          </p:nvPr>
        </p:nvSpPr>
        <p:spPr/>
        <p:txBody>
          <a:bodyPr/>
          <a:lstStyle/>
          <a:p>
            <a:r>
              <a:rPr lang="en-IN" smtClean="0"/>
              <a:t>Dept of  ISE SAPTHAGIRI COLLEGE OF ENGINEERING</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6</a:t>
            </a:fld>
            <a:endParaRPr lang="en-US" dirty="0"/>
          </a:p>
        </p:txBody>
      </p:sp>
      <p:sp>
        <p:nvSpPr>
          <p:cNvPr id="7" name="Rectangle 6"/>
          <p:cNvSpPr/>
          <p:nvPr/>
        </p:nvSpPr>
        <p:spPr>
          <a:xfrm>
            <a:off x="120270" y="1287650"/>
            <a:ext cx="4670093" cy="341632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t>@Override</a:t>
            </a:r>
            <a:br>
              <a:rPr lang="en-US" dirty="0"/>
            </a:br>
            <a:r>
              <a:rPr lang="en-US" dirty="0"/>
              <a:t>    public void </a:t>
            </a:r>
            <a:r>
              <a:rPr lang="en-US" dirty="0" err="1"/>
              <a:t>onClick</a:t>
            </a:r>
            <a:r>
              <a:rPr lang="en-US" dirty="0"/>
              <a:t>(View v) </a:t>
            </a:r>
            <a:endParaRPr lang="en-US" dirty="0" smtClean="0"/>
          </a:p>
          <a:p>
            <a:r>
              <a:rPr lang="en-US" dirty="0" smtClean="0"/>
              <a:t>{</a:t>
            </a:r>
            <a:r>
              <a:rPr lang="en-US" dirty="0"/>
              <a:t/>
            </a:r>
            <a:br>
              <a:rPr lang="en-US" dirty="0"/>
            </a:br>
            <a:r>
              <a:rPr lang="en-US" dirty="0"/>
              <a:t>        if(</a:t>
            </a:r>
            <a:r>
              <a:rPr lang="en-US" dirty="0" err="1"/>
              <a:t>v.equals</a:t>
            </a:r>
            <a:r>
              <a:rPr lang="en-US" dirty="0"/>
              <a:t>(</a:t>
            </a:r>
            <a:r>
              <a:rPr lang="en-US" dirty="0" err="1"/>
              <a:t>buttonStart</a:t>
            </a:r>
            <a:r>
              <a:rPr lang="en-US" dirty="0"/>
              <a:t>))</a:t>
            </a:r>
            <a:br>
              <a:rPr lang="en-US" dirty="0"/>
            </a:br>
            <a:r>
              <a:rPr lang="en-US" dirty="0"/>
              <a:t>        {</a:t>
            </a:r>
            <a:br>
              <a:rPr lang="en-US" dirty="0"/>
            </a:br>
            <a:r>
              <a:rPr lang="en-US" dirty="0"/>
              <a:t>            </a:t>
            </a:r>
            <a:r>
              <a:rPr lang="en-US" dirty="0" err="1"/>
              <a:t>counterStart</a:t>
            </a:r>
            <a:r>
              <a:rPr lang="en-US" dirty="0"/>
              <a:t>();</a:t>
            </a:r>
            <a:br>
              <a:rPr lang="en-US" dirty="0"/>
            </a:br>
            <a:r>
              <a:rPr lang="en-US" dirty="0"/>
              <a:t>        } else if(</a:t>
            </a:r>
            <a:r>
              <a:rPr lang="en-US" dirty="0" err="1"/>
              <a:t>v.equals</a:t>
            </a:r>
            <a:r>
              <a:rPr lang="en-US" dirty="0"/>
              <a:t>(</a:t>
            </a:r>
            <a:r>
              <a:rPr lang="en-US" dirty="0" err="1"/>
              <a:t>buttonStop</a:t>
            </a:r>
            <a:r>
              <a:rPr lang="en-US" dirty="0"/>
              <a:t>))</a:t>
            </a:r>
            <a:br>
              <a:rPr lang="en-US" dirty="0"/>
            </a:br>
            <a:r>
              <a:rPr lang="en-US" dirty="0"/>
              <a:t>        {</a:t>
            </a:r>
            <a:br>
              <a:rPr lang="en-US" dirty="0"/>
            </a:br>
            <a:r>
              <a:rPr lang="en-US" dirty="0"/>
              <a:t>            </a:t>
            </a:r>
            <a:r>
              <a:rPr lang="en-US" dirty="0" err="1"/>
              <a:t>counterStop</a:t>
            </a:r>
            <a:r>
              <a:rPr lang="en-US" dirty="0"/>
              <a:t>();</a:t>
            </a:r>
            <a:br>
              <a:rPr lang="en-US" dirty="0"/>
            </a:br>
            <a:r>
              <a:rPr lang="en-US" dirty="0"/>
              <a:t>        }</a:t>
            </a:r>
            <a:br>
              <a:rPr lang="en-US" dirty="0"/>
            </a:br>
            <a:r>
              <a:rPr lang="en-US" dirty="0"/>
              <a:t>    }</a:t>
            </a:r>
            <a:br>
              <a:rPr lang="en-US" dirty="0"/>
            </a:br>
            <a:endParaRPr lang="en-US" dirty="0"/>
          </a:p>
        </p:txBody>
      </p:sp>
      <p:sp>
        <p:nvSpPr>
          <p:cNvPr id="8" name="Rectangle 7"/>
          <p:cNvSpPr/>
          <p:nvPr/>
        </p:nvSpPr>
        <p:spPr>
          <a:xfrm>
            <a:off x="284044" y="5390866"/>
            <a:ext cx="4670093" cy="175432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t> private void </a:t>
            </a:r>
            <a:r>
              <a:rPr lang="en-US" dirty="0" err="1"/>
              <a:t>counterStop</a:t>
            </a:r>
            <a:r>
              <a:rPr lang="en-US" dirty="0"/>
              <a:t>() {</a:t>
            </a:r>
            <a:br>
              <a:rPr lang="en-US" dirty="0"/>
            </a:br>
            <a:r>
              <a:rPr lang="en-US" dirty="0"/>
              <a:t>        </a:t>
            </a:r>
            <a:r>
              <a:rPr lang="en-US" dirty="0" err="1"/>
              <a:t>this.running</a:t>
            </a:r>
            <a:r>
              <a:rPr lang="en-US" dirty="0"/>
              <a:t>=false;</a:t>
            </a:r>
            <a:br>
              <a:rPr lang="en-US" dirty="0"/>
            </a:br>
            <a:r>
              <a:rPr lang="en-US" dirty="0"/>
              <a:t>        </a:t>
            </a:r>
            <a:r>
              <a:rPr lang="en-US" dirty="0" err="1"/>
              <a:t>buttonStart.setEnabled</a:t>
            </a:r>
            <a:r>
              <a:rPr lang="en-US" dirty="0"/>
              <a:t>(true);</a:t>
            </a:r>
            <a:br>
              <a:rPr lang="en-US" dirty="0"/>
            </a:br>
            <a:r>
              <a:rPr lang="en-US" dirty="0"/>
              <a:t>        </a:t>
            </a:r>
            <a:r>
              <a:rPr lang="en-US" dirty="0" err="1"/>
              <a:t>buttonStop.setEnabled</a:t>
            </a:r>
            <a:r>
              <a:rPr lang="en-US" dirty="0"/>
              <a:t>(false);</a:t>
            </a:r>
            <a:br>
              <a:rPr lang="en-US" dirty="0"/>
            </a:br>
            <a:r>
              <a:rPr lang="en-US" dirty="0"/>
              <a:t>    }</a:t>
            </a:r>
            <a:br>
              <a:rPr lang="en-US" dirty="0"/>
            </a:br>
            <a:endParaRPr lang="en-US" dirty="0"/>
          </a:p>
        </p:txBody>
      </p:sp>
      <p:sp>
        <p:nvSpPr>
          <p:cNvPr id="9" name="Rectangle 8"/>
          <p:cNvSpPr/>
          <p:nvPr/>
        </p:nvSpPr>
        <p:spPr>
          <a:xfrm>
            <a:off x="5511137" y="1172110"/>
            <a:ext cx="7200900" cy="3416320"/>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r>
              <a:rPr lang="en-US" dirty="0"/>
              <a:t>private void </a:t>
            </a:r>
            <a:r>
              <a:rPr lang="en-US" dirty="0" err="1"/>
              <a:t>counterStart</a:t>
            </a:r>
            <a:r>
              <a:rPr lang="en-US" dirty="0"/>
              <a:t>() </a:t>
            </a:r>
            <a:endParaRPr lang="en-US" dirty="0" smtClean="0"/>
          </a:p>
          <a:p>
            <a:r>
              <a:rPr lang="en-US" dirty="0"/>
              <a:t> </a:t>
            </a:r>
            <a:r>
              <a:rPr lang="en-US" dirty="0" smtClean="0"/>
              <a:t>{</a:t>
            </a:r>
            <a:r>
              <a:rPr lang="en-US" dirty="0"/>
              <a:t/>
            </a:r>
            <a:br>
              <a:rPr lang="en-US" dirty="0"/>
            </a:br>
            <a:r>
              <a:rPr lang="en-US" dirty="0"/>
              <a:t>        Counter=0;</a:t>
            </a:r>
            <a:br>
              <a:rPr lang="en-US" dirty="0"/>
            </a:br>
            <a:r>
              <a:rPr lang="en-US" dirty="0"/>
              <a:t>        running=true;</a:t>
            </a:r>
            <a:br>
              <a:rPr lang="en-US" dirty="0"/>
            </a:br>
            <a:r>
              <a:rPr lang="en-US" dirty="0"/>
              <a:t>        </a:t>
            </a:r>
            <a:r>
              <a:rPr lang="en-US" dirty="0" err="1"/>
              <a:t>System.</a:t>
            </a:r>
            <a:r>
              <a:rPr lang="en-US" i="1" dirty="0" err="1"/>
              <a:t>out</a:t>
            </a:r>
            <a:r>
              <a:rPr lang="en-US" dirty="0" err="1"/>
              <a:t>.println</a:t>
            </a:r>
            <a:r>
              <a:rPr lang="en-US" dirty="0"/>
              <a:t>("Start -&gt;"+</a:t>
            </a:r>
            <a:r>
              <a:rPr lang="en-US" dirty="0" err="1"/>
              <a:t>Thread.</a:t>
            </a:r>
            <a:r>
              <a:rPr lang="en-US" i="1" dirty="0" err="1"/>
              <a:t>currentThread</a:t>
            </a:r>
            <a:r>
              <a:rPr lang="en-US" dirty="0"/>
              <a:t>().</a:t>
            </a:r>
            <a:r>
              <a:rPr lang="en-US" dirty="0" err="1"/>
              <a:t>getName</a:t>
            </a:r>
            <a:r>
              <a:rPr lang="en-US" dirty="0"/>
              <a:t>());</a:t>
            </a:r>
            <a:br>
              <a:rPr lang="en-US" dirty="0"/>
            </a:br>
            <a:r>
              <a:rPr lang="en-US" dirty="0"/>
              <a:t>        new </a:t>
            </a:r>
            <a:r>
              <a:rPr lang="en-US" dirty="0" err="1">
                <a:solidFill>
                  <a:srgbClr val="FF0000"/>
                </a:solidFill>
              </a:rPr>
              <a:t>myCounter</a:t>
            </a:r>
            <a:r>
              <a:rPr lang="en-US" dirty="0">
                <a:solidFill>
                  <a:srgbClr val="FF0000"/>
                </a:solidFill>
              </a:rPr>
              <a:t>()</a:t>
            </a:r>
            <a:r>
              <a:rPr lang="en-US" dirty="0"/>
              <a:t>.start();</a:t>
            </a:r>
            <a:br>
              <a:rPr lang="en-US" dirty="0"/>
            </a:br>
            <a:r>
              <a:rPr lang="en-US" dirty="0"/>
              <a:t>        </a:t>
            </a:r>
            <a:r>
              <a:rPr lang="en-US" dirty="0" err="1"/>
              <a:t>buttonStart.setEnabled</a:t>
            </a:r>
            <a:r>
              <a:rPr lang="en-US" dirty="0"/>
              <a:t>(false);</a:t>
            </a:r>
            <a:br>
              <a:rPr lang="en-US" dirty="0"/>
            </a:br>
            <a:r>
              <a:rPr lang="en-US" dirty="0"/>
              <a:t>        </a:t>
            </a:r>
            <a:r>
              <a:rPr lang="en-US" dirty="0" err="1"/>
              <a:t>buttonStop.setEnabled</a:t>
            </a:r>
            <a:r>
              <a:rPr lang="en-US" dirty="0"/>
              <a:t>(true);</a:t>
            </a:r>
            <a:br>
              <a:rPr lang="en-US" dirty="0"/>
            </a:br>
            <a:r>
              <a:rPr lang="en-US" dirty="0"/>
              <a:t>    }</a:t>
            </a:r>
            <a:br>
              <a:rPr lang="en-US" dirty="0"/>
            </a:br>
            <a:r>
              <a:rPr lang="en-US" dirty="0"/>
              <a:t/>
            </a:r>
            <a:br>
              <a:rPr lang="en-US" dirty="0"/>
            </a:br>
            <a:r>
              <a:rPr lang="en-US" dirty="0"/>
              <a:t/>
            </a:r>
            <a:br>
              <a:rPr lang="en-US" dirty="0"/>
            </a:br>
            <a:endParaRPr lang="en-US" dirty="0"/>
          </a:p>
        </p:txBody>
      </p:sp>
      <p:sp>
        <p:nvSpPr>
          <p:cNvPr id="2" name="TextBox 1"/>
          <p:cNvSpPr txBox="1"/>
          <p:nvPr/>
        </p:nvSpPr>
        <p:spPr>
          <a:xfrm>
            <a:off x="7902054" y="5390866"/>
            <a:ext cx="6250674"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To know which thread is running and its name to display on console</a:t>
            </a:r>
            <a:endParaRPr lang="en-US" dirty="0"/>
          </a:p>
        </p:txBody>
      </p:sp>
      <p:cxnSp>
        <p:nvCxnSpPr>
          <p:cNvPr id="10" name="Straight Arrow Connector 9"/>
          <p:cNvCxnSpPr/>
          <p:nvPr/>
        </p:nvCxnSpPr>
        <p:spPr>
          <a:xfrm>
            <a:off x="11586950" y="2524836"/>
            <a:ext cx="1125087" cy="2866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619090" y="846161"/>
            <a:ext cx="0" cy="736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347415" y="177421"/>
            <a:ext cx="573206" cy="668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17" name="Straight Arrow Connector 16"/>
          <p:cNvCxnSpPr/>
          <p:nvPr/>
        </p:nvCxnSpPr>
        <p:spPr>
          <a:xfrm flipV="1">
            <a:off x="2347415" y="1405719"/>
            <a:ext cx="3163722" cy="14745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3929276" y="1405719"/>
            <a:ext cx="601781" cy="5186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20" name="Straight Arrow Connector 19"/>
          <p:cNvCxnSpPr/>
          <p:nvPr/>
        </p:nvCxnSpPr>
        <p:spPr>
          <a:xfrm>
            <a:off x="6660107" y="470397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6032310" y="2702257"/>
            <a:ext cx="627797" cy="24565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616053" y="5158854"/>
            <a:ext cx="832514" cy="682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9608" y="1553286"/>
            <a:ext cx="1885950" cy="194310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
        <p:nvSpPr>
          <p:cNvPr id="24" name="Right Brace 23"/>
          <p:cNvSpPr/>
          <p:nvPr/>
        </p:nvSpPr>
        <p:spPr>
          <a:xfrm>
            <a:off x="9111587" y="2880270"/>
            <a:ext cx="504967" cy="6161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Arrow Connector 25"/>
          <p:cNvCxnSpPr/>
          <p:nvPr/>
        </p:nvCxnSpPr>
        <p:spPr>
          <a:xfrm flipV="1">
            <a:off x="9616554" y="2880270"/>
            <a:ext cx="2773054" cy="4770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310" y="6037197"/>
            <a:ext cx="1638300" cy="160020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
        <p:nvSpPr>
          <p:cNvPr id="27" name="Right Brace 26"/>
          <p:cNvSpPr/>
          <p:nvPr/>
        </p:nvSpPr>
        <p:spPr>
          <a:xfrm>
            <a:off x="3548418" y="6037197"/>
            <a:ext cx="380858" cy="6229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Arrow Connector 28"/>
          <p:cNvCxnSpPr/>
          <p:nvPr/>
        </p:nvCxnSpPr>
        <p:spPr>
          <a:xfrm>
            <a:off x="4230166" y="6348652"/>
            <a:ext cx="1652019" cy="3114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218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963ABA5-4310-4CF6-ACEA-27C0D94AA670}" type="datetime3">
              <a:rPr lang="en-US" smtClean="0"/>
              <a:pPr/>
              <a:t>31 May 2022</a:t>
            </a:fld>
            <a:endParaRPr lang="en-US" dirty="0"/>
          </a:p>
        </p:txBody>
      </p:sp>
      <p:sp>
        <p:nvSpPr>
          <p:cNvPr id="4" name="Footer Placeholder 3"/>
          <p:cNvSpPr>
            <a:spLocks noGrp="1"/>
          </p:cNvSpPr>
          <p:nvPr>
            <p:ph type="ftr" sz="quarter" idx="11"/>
          </p:nvPr>
        </p:nvSpPr>
        <p:spPr/>
        <p:txBody>
          <a:bodyPr/>
          <a:lstStyle/>
          <a:p>
            <a:r>
              <a:rPr lang="en-IN" smtClean="0"/>
              <a:t>Dept of  ISE SAPTHAGIRI COLLEGE OF ENGINEERING</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7</a:t>
            </a:fld>
            <a:endParaRPr lang="en-US" dirty="0"/>
          </a:p>
        </p:txBody>
      </p:sp>
      <p:sp>
        <p:nvSpPr>
          <p:cNvPr id="7" name="Rectangle 6"/>
          <p:cNvSpPr/>
          <p:nvPr/>
        </p:nvSpPr>
        <p:spPr>
          <a:xfrm>
            <a:off x="611589" y="1296962"/>
            <a:ext cx="10074607" cy="6186309"/>
          </a:xfrm>
          <a:prstGeom prst="rect">
            <a:avLst/>
          </a:prstGeom>
        </p:spPr>
        <p:txBody>
          <a:bodyPr wrap="square">
            <a:spAutoFit/>
          </a:bodyPr>
          <a:lstStyle/>
          <a:p>
            <a:r>
              <a:rPr lang="en-US" dirty="0"/>
              <a:t> Handler </a:t>
            </a:r>
            <a:r>
              <a:rPr lang="en-US" dirty="0" err="1"/>
              <a:t>handler</a:t>
            </a:r>
            <a:r>
              <a:rPr lang="en-US" dirty="0"/>
              <a:t> = new Handler(</a:t>
            </a:r>
            <a:r>
              <a:rPr lang="en-US" dirty="0" err="1"/>
              <a:t>Looper.</a:t>
            </a:r>
            <a:r>
              <a:rPr lang="en-US" i="1" dirty="0" err="1"/>
              <a:t>getMainLooper</a:t>
            </a:r>
            <a:r>
              <a:rPr lang="en-US" dirty="0"/>
              <a:t>())</a:t>
            </a:r>
            <a:br>
              <a:rPr lang="en-US" dirty="0"/>
            </a:br>
            <a:r>
              <a:rPr lang="en-US" dirty="0"/>
              <a:t>    {</a:t>
            </a:r>
            <a:br>
              <a:rPr lang="en-US" dirty="0"/>
            </a:br>
            <a:r>
              <a:rPr lang="en-US" dirty="0"/>
              <a:t>        public void </a:t>
            </a:r>
            <a:r>
              <a:rPr lang="en-US" dirty="0" err="1"/>
              <a:t>handleMessage</a:t>
            </a:r>
            <a:r>
              <a:rPr lang="en-US" dirty="0"/>
              <a:t>(Message </a:t>
            </a:r>
            <a:r>
              <a:rPr lang="en-US" dirty="0" err="1"/>
              <a:t>mes</a:t>
            </a:r>
            <a:r>
              <a:rPr lang="en-US" dirty="0"/>
              <a:t>)</a:t>
            </a:r>
            <a:br>
              <a:rPr lang="en-US" dirty="0"/>
            </a:br>
            <a:r>
              <a:rPr lang="en-US" dirty="0"/>
              <a:t>        {</a:t>
            </a:r>
            <a:br>
              <a:rPr lang="en-US" dirty="0"/>
            </a:br>
            <a:r>
              <a:rPr lang="en-US" dirty="0"/>
              <a:t>            </a:t>
            </a:r>
            <a:r>
              <a:rPr lang="en-US" dirty="0" err="1"/>
              <a:t>counterValue.setText</a:t>
            </a:r>
            <a:r>
              <a:rPr lang="en-US" dirty="0"/>
              <a:t>(</a:t>
            </a:r>
            <a:r>
              <a:rPr lang="en-US" dirty="0" err="1"/>
              <a:t>String.</a:t>
            </a:r>
            <a:r>
              <a:rPr lang="en-US" i="1" dirty="0" err="1"/>
              <a:t>valueOf</a:t>
            </a:r>
            <a:r>
              <a:rPr lang="en-US" dirty="0"/>
              <a:t>(</a:t>
            </a:r>
            <a:r>
              <a:rPr lang="en-US" dirty="0" err="1"/>
              <a:t>mes.what</a:t>
            </a:r>
            <a:r>
              <a:rPr lang="en-US" dirty="0"/>
              <a:t>));</a:t>
            </a:r>
            <a:br>
              <a:rPr lang="en-US" dirty="0"/>
            </a:br>
            <a:r>
              <a:rPr lang="en-US" dirty="0"/>
              <a:t>        }</a:t>
            </a:r>
            <a:br>
              <a:rPr lang="en-US" dirty="0"/>
            </a:br>
            <a:r>
              <a:rPr lang="en-US" dirty="0"/>
              <a:t>    };</a:t>
            </a:r>
            <a:br>
              <a:rPr lang="en-US" dirty="0"/>
            </a:br>
            <a:r>
              <a:rPr lang="en-US" dirty="0"/>
              <a:t>    </a:t>
            </a:r>
            <a:endParaRPr lang="en-US" dirty="0" smtClean="0"/>
          </a:p>
          <a:p>
            <a:r>
              <a:rPr lang="en-US" dirty="0" smtClean="0"/>
              <a:t>class </a:t>
            </a:r>
            <a:r>
              <a:rPr lang="en-US" b="1" dirty="0" err="1"/>
              <a:t>myCounter</a:t>
            </a:r>
            <a:r>
              <a:rPr lang="en-US" b="1" dirty="0"/>
              <a:t> </a:t>
            </a:r>
            <a:r>
              <a:rPr lang="en-US" dirty="0"/>
              <a:t>extends Thread {</a:t>
            </a:r>
            <a:br>
              <a:rPr lang="en-US" dirty="0"/>
            </a:br>
            <a:r>
              <a:rPr lang="en-US" dirty="0"/>
              <a:t>        public void run() </a:t>
            </a:r>
            <a:endParaRPr lang="en-US" dirty="0" smtClean="0"/>
          </a:p>
          <a:p>
            <a:r>
              <a:rPr lang="en-US" dirty="0"/>
              <a:t> </a:t>
            </a:r>
            <a:r>
              <a:rPr lang="en-US" dirty="0" smtClean="0"/>
              <a:t>         {</a:t>
            </a:r>
            <a:r>
              <a:rPr lang="en-US" dirty="0"/>
              <a:t/>
            </a:r>
            <a:br>
              <a:rPr lang="en-US" dirty="0"/>
            </a:br>
            <a:r>
              <a:rPr lang="en-US" dirty="0"/>
              <a:t>            </a:t>
            </a:r>
            <a:r>
              <a:rPr lang="en-US" dirty="0" err="1"/>
              <a:t>System.</a:t>
            </a:r>
            <a:r>
              <a:rPr lang="en-US" i="1" dirty="0" err="1"/>
              <a:t>out</a:t>
            </a:r>
            <a:r>
              <a:rPr lang="en-US" dirty="0" err="1"/>
              <a:t>.println</a:t>
            </a:r>
            <a:r>
              <a:rPr lang="en-US" dirty="0"/>
              <a:t>("</a:t>
            </a:r>
            <a:r>
              <a:rPr lang="en-US" dirty="0" err="1" smtClean="0"/>
              <a:t>myCounter</a:t>
            </a:r>
            <a:r>
              <a:rPr lang="en-US" dirty="0" smtClean="0"/>
              <a:t>-"+</a:t>
            </a:r>
            <a:r>
              <a:rPr lang="en-US" dirty="0" err="1"/>
              <a:t>Thread.</a:t>
            </a:r>
            <a:r>
              <a:rPr lang="en-US" i="1" dirty="0" err="1"/>
              <a:t>currentThread</a:t>
            </a:r>
            <a:r>
              <a:rPr lang="en-US" dirty="0"/>
              <a:t>().</a:t>
            </a:r>
            <a:r>
              <a:rPr lang="en-US" dirty="0" err="1"/>
              <a:t>getName</a:t>
            </a:r>
            <a:r>
              <a:rPr lang="en-US" dirty="0"/>
              <a:t>());</a:t>
            </a:r>
            <a:br>
              <a:rPr lang="en-US" dirty="0"/>
            </a:br>
            <a:r>
              <a:rPr lang="en-US" dirty="0"/>
              <a:t>            while(running</a:t>
            </a:r>
            <a:r>
              <a:rPr lang="en-US" dirty="0" smtClean="0"/>
              <a:t>)  //true</a:t>
            </a:r>
          </a:p>
          <a:p>
            <a:r>
              <a:rPr lang="en-US" dirty="0"/>
              <a:t> </a:t>
            </a:r>
            <a:r>
              <a:rPr lang="en-US" dirty="0" smtClean="0"/>
              <a:t>              {</a:t>
            </a:r>
            <a:r>
              <a:rPr lang="en-US" dirty="0"/>
              <a:t/>
            </a:r>
            <a:br>
              <a:rPr lang="en-US" dirty="0"/>
            </a:br>
            <a:r>
              <a:rPr lang="en-US" dirty="0"/>
              <a:t>                Counter++;</a:t>
            </a:r>
            <a:br>
              <a:rPr lang="en-US" dirty="0"/>
            </a:br>
            <a:r>
              <a:rPr lang="en-US" dirty="0"/>
              <a:t>                </a:t>
            </a:r>
            <a:r>
              <a:rPr lang="en-US" dirty="0" err="1"/>
              <a:t>handler.sendEmptyMessage</a:t>
            </a:r>
            <a:r>
              <a:rPr lang="en-US" dirty="0"/>
              <a:t>(Counter);</a:t>
            </a:r>
            <a:br>
              <a:rPr lang="en-US" dirty="0"/>
            </a:br>
            <a:r>
              <a:rPr lang="en-US" dirty="0"/>
              <a:t>                try{</a:t>
            </a:r>
            <a:br>
              <a:rPr lang="en-US" dirty="0"/>
            </a:br>
            <a:r>
              <a:rPr lang="en-US" b="1" dirty="0"/>
              <a:t>                    </a:t>
            </a:r>
            <a:r>
              <a:rPr lang="en-US" b="1" dirty="0" err="1"/>
              <a:t>Thread.</a:t>
            </a:r>
            <a:r>
              <a:rPr lang="en-US" b="1" i="1" dirty="0" err="1"/>
              <a:t>sleep</a:t>
            </a:r>
            <a:r>
              <a:rPr lang="en-US" b="1" dirty="0"/>
              <a:t>(1000);</a:t>
            </a:r>
            <a:br>
              <a:rPr lang="en-US" b="1" dirty="0"/>
            </a:br>
            <a:r>
              <a:rPr lang="en-US" dirty="0"/>
              <a:t>                } catch(Exception e) { }</a:t>
            </a:r>
            <a:br>
              <a:rPr lang="en-US" dirty="0"/>
            </a:br>
            <a:r>
              <a:rPr lang="en-US" dirty="0"/>
              <a:t>            }</a:t>
            </a:r>
            <a:br>
              <a:rPr lang="en-US" dirty="0"/>
            </a:br>
            <a:r>
              <a:rPr lang="en-US" dirty="0"/>
              <a:t>        }</a:t>
            </a:r>
            <a:br>
              <a:rPr lang="en-US" dirty="0"/>
            </a:br>
            <a:r>
              <a:rPr lang="en-US" dirty="0"/>
              <a:t>    }</a:t>
            </a:r>
          </a:p>
        </p:txBody>
      </p:sp>
      <p:cxnSp>
        <p:nvCxnSpPr>
          <p:cNvPr id="9" name="Straight Arrow Connector 8"/>
          <p:cNvCxnSpPr/>
          <p:nvPr/>
        </p:nvCxnSpPr>
        <p:spPr>
          <a:xfrm flipH="1">
            <a:off x="1897039" y="2620370"/>
            <a:ext cx="5308979" cy="9416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206018" y="2279176"/>
            <a:ext cx="736979" cy="6550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12" name="Straight Connector 11"/>
          <p:cNvCxnSpPr/>
          <p:nvPr/>
        </p:nvCxnSpPr>
        <p:spPr>
          <a:xfrm>
            <a:off x="4551528" y="5663821"/>
            <a:ext cx="0" cy="668740"/>
          </a:xfrm>
          <a:prstGeom prst="line">
            <a:avLst/>
          </a:prstGeom>
        </p:spPr>
        <p:style>
          <a:lnRef idx="3">
            <a:schemeClr val="accent6"/>
          </a:lnRef>
          <a:fillRef idx="0">
            <a:schemeClr val="accent6"/>
          </a:fillRef>
          <a:effectRef idx="2">
            <a:schemeClr val="accent6"/>
          </a:effectRef>
          <a:fontRef idx="minor">
            <a:schemeClr val="tx1"/>
          </a:fontRef>
        </p:style>
      </p:cxnSp>
      <p:cxnSp>
        <p:nvCxnSpPr>
          <p:cNvPr id="14" name="Straight Connector 13"/>
          <p:cNvCxnSpPr/>
          <p:nvPr/>
        </p:nvCxnSpPr>
        <p:spPr>
          <a:xfrm>
            <a:off x="4551528" y="6332561"/>
            <a:ext cx="6844353"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6" name="Straight Connector 15"/>
          <p:cNvCxnSpPr/>
          <p:nvPr/>
        </p:nvCxnSpPr>
        <p:spPr>
          <a:xfrm>
            <a:off x="11238931" y="1815151"/>
            <a:ext cx="68239" cy="4517409"/>
          </a:xfrm>
          <a:prstGeom prst="line">
            <a:avLst/>
          </a:prstGeom>
        </p:spPr>
        <p:style>
          <a:lnRef idx="3">
            <a:schemeClr val="accent6"/>
          </a:lnRef>
          <a:fillRef idx="0">
            <a:schemeClr val="accent6"/>
          </a:fillRef>
          <a:effectRef idx="2">
            <a:schemeClr val="accent6"/>
          </a:effectRef>
          <a:fontRef idx="minor">
            <a:schemeClr val="tx1"/>
          </a:fontRef>
        </p:style>
      </p:cxnSp>
      <p:cxnSp>
        <p:nvCxnSpPr>
          <p:cNvPr id="18" name="Straight Connector 17"/>
          <p:cNvCxnSpPr/>
          <p:nvPr/>
        </p:nvCxnSpPr>
        <p:spPr>
          <a:xfrm>
            <a:off x="4885899" y="1774206"/>
            <a:ext cx="6353032"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20" name="Straight Arrow Connector 19"/>
          <p:cNvCxnSpPr/>
          <p:nvPr/>
        </p:nvCxnSpPr>
        <p:spPr>
          <a:xfrm>
            <a:off x="4885899" y="1815151"/>
            <a:ext cx="0" cy="109183"/>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p:nvPr/>
        </p:nvCxnSpPr>
        <p:spPr>
          <a:xfrm>
            <a:off x="4995081" y="2122227"/>
            <a:ext cx="228600" cy="38171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30" name="Straight Connector 29"/>
          <p:cNvCxnSpPr/>
          <p:nvPr/>
        </p:nvCxnSpPr>
        <p:spPr>
          <a:xfrm flipH="1">
            <a:off x="3207225" y="2715904"/>
            <a:ext cx="1678674" cy="375314"/>
          </a:xfrm>
          <a:prstGeom prst="line">
            <a:avLst/>
          </a:prstGeom>
        </p:spPr>
        <p:style>
          <a:lnRef idx="3">
            <a:schemeClr val="accent3"/>
          </a:lnRef>
          <a:fillRef idx="0">
            <a:schemeClr val="accent3"/>
          </a:fillRef>
          <a:effectRef idx="2">
            <a:schemeClr val="accent3"/>
          </a:effectRef>
          <a:fontRef idx="minor">
            <a:schemeClr val="tx1"/>
          </a:fontRef>
        </p:style>
      </p:cxnSp>
      <p:cxnSp>
        <p:nvCxnSpPr>
          <p:cNvPr id="32" name="Straight Arrow Connector 31"/>
          <p:cNvCxnSpPr/>
          <p:nvPr/>
        </p:nvCxnSpPr>
        <p:spPr>
          <a:xfrm flipH="1" flipV="1">
            <a:off x="1897039" y="2715904"/>
            <a:ext cx="1310185" cy="375314"/>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33" name="Rectangle 32"/>
          <p:cNvSpPr/>
          <p:nvPr/>
        </p:nvSpPr>
        <p:spPr>
          <a:xfrm>
            <a:off x="11723427" y="2047164"/>
            <a:ext cx="2391770" cy="40602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1723428" y="2319276"/>
            <a:ext cx="239177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COUNTER APPLICATION</a:t>
            </a:r>
            <a:endParaRPr lang="en-US" dirty="0"/>
          </a:p>
        </p:txBody>
      </p:sp>
      <p:sp>
        <p:nvSpPr>
          <p:cNvPr id="35" name="TextBox 34"/>
          <p:cNvSpPr txBox="1"/>
          <p:nvPr/>
        </p:nvSpPr>
        <p:spPr>
          <a:xfrm>
            <a:off x="12030501" y="2903561"/>
            <a:ext cx="192433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1</a:t>
            </a:r>
            <a:endParaRPr lang="en-US" dirty="0"/>
          </a:p>
        </p:txBody>
      </p:sp>
      <p:sp>
        <p:nvSpPr>
          <p:cNvPr id="36" name="Rounded Rectangle 35"/>
          <p:cNvSpPr/>
          <p:nvPr/>
        </p:nvSpPr>
        <p:spPr>
          <a:xfrm>
            <a:off x="12467229" y="3735232"/>
            <a:ext cx="1050877" cy="342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sp>
        <p:nvSpPr>
          <p:cNvPr id="37" name="Rounded Rectangle 36"/>
          <p:cNvSpPr/>
          <p:nvPr/>
        </p:nvSpPr>
        <p:spPr>
          <a:xfrm>
            <a:off x="12467228" y="4390116"/>
            <a:ext cx="1050877" cy="3941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STOP</a:t>
            </a:r>
            <a:endParaRPr lang="en-US" dirty="0"/>
          </a:p>
        </p:txBody>
      </p:sp>
      <p:sp>
        <p:nvSpPr>
          <p:cNvPr id="38" name="TextBox 37"/>
          <p:cNvSpPr txBox="1"/>
          <p:nvPr/>
        </p:nvSpPr>
        <p:spPr>
          <a:xfrm>
            <a:off x="12310281" y="3272893"/>
            <a:ext cx="1804916" cy="369332"/>
          </a:xfrm>
          <a:prstGeom prst="rect">
            <a:avLst/>
          </a:prstGeom>
          <a:noFill/>
        </p:spPr>
        <p:txBody>
          <a:bodyPr wrap="square" rtlCol="0">
            <a:spAutoFit/>
          </a:bodyPr>
          <a:lstStyle/>
          <a:p>
            <a:r>
              <a:rPr lang="en-US" dirty="0" smtClean="0"/>
              <a:t>Counter Value</a:t>
            </a:r>
            <a:endParaRPr lang="en-US" dirty="0"/>
          </a:p>
        </p:txBody>
      </p:sp>
      <p:sp>
        <p:nvSpPr>
          <p:cNvPr id="39" name="TextBox 38"/>
          <p:cNvSpPr txBox="1"/>
          <p:nvPr/>
        </p:nvSpPr>
        <p:spPr>
          <a:xfrm>
            <a:off x="11395881" y="6836940"/>
            <a:ext cx="2719317"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Remove private from </a:t>
            </a:r>
            <a:r>
              <a:rPr lang="en-US" dirty="0" err="1" smtClean="0"/>
              <a:t>myCounter</a:t>
            </a:r>
            <a:r>
              <a:rPr lang="en-US" dirty="0" smtClean="0"/>
              <a:t> class</a:t>
            </a:r>
            <a:endParaRPr lang="en-US" dirty="0"/>
          </a:p>
        </p:txBody>
      </p:sp>
      <p:sp>
        <p:nvSpPr>
          <p:cNvPr id="40" name="TextBox 39"/>
          <p:cNvSpPr txBox="1"/>
          <p:nvPr/>
        </p:nvSpPr>
        <p:spPr>
          <a:xfrm>
            <a:off x="11573301" y="6455391"/>
            <a:ext cx="1182238" cy="369332"/>
          </a:xfrm>
          <a:prstGeom prst="rect">
            <a:avLst/>
          </a:prstGeom>
          <a:noFill/>
        </p:spPr>
        <p:txBody>
          <a:bodyPr wrap="square" rtlCol="0">
            <a:spAutoFit/>
          </a:bodyPr>
          <a:lstStyle/>
          <a:p>
            <a:r>
              <a:rPr lang="en-US" dirty="0" smtClean="0"/>
              <a:t>note</a:t>
            </a:r>
            <a:endParaRPr lang="en-US" dirty="0"/>
          </a:p>
        </p:txBody>
      </p:sp>
      <p:sp>
        <p:nvSpPr>
          <p:cNvPr id="43" name="Oval 42"/>
          <p:cNvSpPr/>
          <p:nvPr/>
        </p:nvSpPr>
        <p:spPr>
          <a:xfrm>
            <a:off x="7973704" y="5800299"/>
            <a:ext cx="719920" cy="5322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44" name="Oval 43"/>
          <p:cNvSpPr/>
          <p:nvPr/>
        </p:nvSpPr>
        <p:spPr>
          <a:xfrm>
            <a:off x="2129051" y="2931699"/>
            <a:ext cx="600501" cy="47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5" name="Oval 44"/>
          <p:cNvSpPr/>
          <p:nvPr/>
        </p:nvSpPr>
        <p:spPr>
          <a:xfrm>
            <a:off x="12689858" y="1296962"/>
            <a:ext cx="605619" cy="5049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47" name="Straight Arrow Connector 46"/>
          <p:cNvCxnSpPr>
            <a:stCxn id="45" idx="4"/>
          </p:cNvCxnSpPr>
          <p:nvPr/>
        </p:nvCxnSpPr>
        <p:spPr>
          <a:xfrm>
            <a:off x="12992668" y="1801929"/>
            <a:ext cx="0" cy="245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392109"/>
      </p:ext>
    </p:extLst>
  </p:cSld>
  <p:clrMapOvr>
    <a:masterClrMapping/>
  </p:clrMapOvr>
</p:sld>
</file>

<file path=ppt/theme/theme1.xml><?xml version="1.0" encoding="utf-8"?>
<a:theme xmlns:a="http://schemas.openxmlformats.org/drawingml/2006/main" name="Retrospect">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14252</TotalTime>
  <Words>328</Words>
  <Application>Microsoft Office PowerPoint</Application>
  <PresentationFormat>Custom</PresentationFormat>
  <Paragraphs>97</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Retrospect</vt:lpstr>
      <vt:lpstr>PowerPoint Presentation</vt:lpstr>
      <vt:lpstr>PowerPoint Presentation</vt:lpstr>
      <vt:lpstr>Step 1: [To create TextView]</vt:lpstr>
      <vt:lpstr>Step 1: [To create TextView]</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 &amp; Engineering</dc:title>
  <dc:creator>sudarsanan D</dc:creator>
  <cp:lastModifiedBy>Admin</cp:lastModifiedBy>
  <cp:revision>1248</cp:revision>
  <cp:lastPrinted>2020-02-09T17:31:51Z</cp:lastPrinted>
  <dcterms:created xsi:type="dcterms:W3CDTF">2017-07-31T07:15:09Z</dcterms:created>
  <dcterms:modified xsi:type="dcterms:W3CDTF">2022-05-31T15:24:28Z</dcterms:modified>
</cp:coreProperties>
</file>