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Quattrocento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94B71-1D91-4BB8-A289-BDEE0A040FBE}">
  <a:tblStyle styleId="{A8D94B71-1D91-4BB8-A289-BDEE0A040FB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7a2081839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7a2081839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7a2081839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7a208183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a2081839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a208183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7a208183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7a208183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7a1d396803_4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7a1d396803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7a2081839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7a208183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7a2081839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7a208183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7a2081839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7a208183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7a2081839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7a208183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7a2081839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7a2081839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Dark)" type="title">
  <p:cSld name="TITLE">
    <p:bg>
      <p:bgPr>
        <a:solidFill>
          <a:srgbClr val="3EADA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965800"/>
            <a:ext cx="7705800" cy="792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000"/>
              <a:buFont typeface="Proxima Nova"/>
              <a:buNone/>
              <a:defRPr sz="4000" b="1">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a:endParaRPr/>
          </a:p>
        </p:txBody>
      </p:sp>
      <p:sp>
        <p:nvSpPr>
          <p:cNvPr id="11" name="Google Shape;11;p2"/>
          <p:cNvSpPr txBox="1">
            <a:spLocks noGrp="1"/>
          </p:cNvSpPr>
          <p:nvPr>
            <p:ph type="subTitle" idx="1"/>
          </p:nvPr>
        </p:nvSpPr>
        <p:spPr>
          <a:xfrm>
            <a:off x="311700" y="1838650"/>
            <a:ext cx="64767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w="9525" cap="flat" cmpd="sng">
            <a:solidFill>
              <a:schemeClr val="lt1"/>
            </a:solidFill>
            <a:prstDash val="solid"/>
            <a:round/>
            <a:headEnd type="none" w="med" len="med"/>
            <a:tailEnd type="none" w="med" len="med"/>
          </a:ln>
        </p:spPr>
      </p:cxnSp>
      <p:pic>
        <p:nvPicPr>
          <p:cNvPr id="14" name="Google Shape;14;p2" descr="style3singlecolormid.png"/>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id="15" name="Google Shape;15;p2" descr="strips_white.png"/>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w="9525"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rgbClr val="F3F3F3"/>
              </a:buClr>
              <a:buSzPts val="1800"/>
              <a:buNone/>
              <a:defRPr>
                <a:solidFill>
                  <a:srgbClr val="F3F3F3"/>
                </a:solidFill>
              </a:defRPr>
            </a:lvl1pPr>
          </a:lstStyle>
          <a:p>
            <a:endParaRPr/>
          </a:p>
        </p:txBody>
      </p:sp>
      <p:sp>
        <p:nvSpPr>
          <p:cNvPr id="62" name="Google Shape;6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
        <p:cNvGrpSpPr/>
        <p:nvPr/>
      </p:nvGrpSpPr>
      <p:grpSpPr>
        <a:xfrm>
          <a:off x="0" y="0"/>
          <a:ext cx="0" cy="0"/>
          <a:chOff x="0" y="0"/>
          <a:chExt cx="0" cy="0"/>
        </a:xfrm>
      </p:grpSpPr>
      <p:sp>
        <p:nvSpPr>
          <p:cNvPr id="64" name="Google Shape;64;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ctr">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ctr">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ctr">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ctr">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ctr">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ctr">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ctr">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ctr">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65" name="Google Shape;6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p:nvPr/>
        </p:nvSpPr>
        <p:spPr>
          <a:xfrm>
            <a:off x="1155800" y="1097275"/>
            <a:ext cx="6774000" cy="205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latin typeface="Droid Sans"/>
                <a:ea typeface="Droid Sans"/>
                <a:cs typeface="Droid Sans"/>
                <a:sym typeface="Droid Sans"/>
              </a:rPr>
              <a:t>xx%</a:t>
            </a:r>
            <a:endParaRPr sz="12000" b="1">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w="9525" cap="flat" cmpd="sng">
            <a:solidFill>
              <a:srgbClr val="3EADA7"/>
            </a:solidFill>
            <a:prstDash val="solid"/>
            <a:round/>
            <a:headEnd type="none" w="med" len="med"/>
            <a:tailEnd type="none" w="med" len="med"/>
          </a:ln>
        </p:spPr>
      </p:cxnSp>
      <p:sp>
        <p:nvSpPr>
          <p:cNvPr id="72" name="Google Shape;72;p14"/>
          <p:cNvSpPr txBox="1">
            <a:spLocks noGrp="1"/>
          </p:cNvSpPr>
          <p:nvPr>
            <p:ph type="title"/>
          </p:nvPr>
        </p:nvSpPr>
        <p:spPr>
          <a:xfrm>
            <a:off x="658375" y="1389900"/>
            <a:ext cx="3423600" cy="5184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73" name="Google Shape;73;p14"/>
          <p:cNvSpPr txBox="1">
            <a:spLocks noGrp="1"/>
          </p:cNvSpPr>
          <p:nvPr>
            <p:ph type="subTitle" idx="1"/>
          </p:nvPr>
        </p:nvSpPr>
        <p:spPr>
          <a:xfrm>
            <a:off x="658425" y="2574950"/>
            <a:ext cx="3423600" cy="17850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Light)">
  <p:cSld name="CUSTOM">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1041825"/>
            <a:ext cx="8520600" cy="813300"/>
          </a:xfrm>
          <a:prstGeom prst="rect">
            <a:avLst/>
          </a:prstGeom>
        </p:spPr>
        <p:txBody>
          <a:bodyPr spcFirstLastPara="1" wrap="square" lIns="91425" tIns="91425" rIns="91425" bIns="91425" anchor="t" anchorCtr="0">
            <a:noAutofit/>
          </a:bodyPr>
          <a:lstStyle>
            <a:lvl1pPr lvl="0">
              <a:spcBef>
                <a:spcPts val="0"/>
              </a:spcBef>
              <a:spcAft>
                <a:spcPts val="0"/>
              </a:spcAft>
              <a:buNone/>
              <a:defRPr sz="3600" b="1">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a:endParaRPr/>
          </a:p>
        </p:txBody>
      </p:sp>
      <p:pic>
        <p:nvPicPr>
          <p:cNvPr id="18" name="Google Shape;18;p3" descr="style3colormid.png"/>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a:spLocks noGrp="1"/>
          </p:cNvSpPr>
          <p:nvPr>
            <p:ph type="title" idx="2"/>
          </p:nvPr>
        </p:nvSpPr>
        <p:spPr>
          <a:xfrm>
            <a:off x="311700" y="1841000"/>
            <a:ext cx="8520600" cy="81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a:endParaRPr/>
          </a:p>
        </p:txBody>
      </p:sp>
      <p:cxnSp>
        <p:nvCxnSpPr>
          <p:cNvPr id="20" name="Google Shape;20;p3"/>
          <p:cNvCxnSpPr/>
          <p:nvPr/>
        </p:nvCxnSpPr>
        <p:spPr>
          <a:xfrm>
            <a:off x="380400" y="1799550"/>
            <a:ext cx="7929600" cy="43800"/>
          </a:xfrm>
          <a:prstGeom prst="straightConnector1">
            <a:avLst/>
          </a:prstGeom>
          <a:noFill/>
          <a:ln w="9525" cap="flat" cmpd="sng">
            <a:solidFill>
              <a:srgbClr val="3EADA7"/>
            </a:solidFill>
            <a:prstDash val="solid"/>
            <a:round/>
            <a:headEnd type="none" w="med" len="med"/>
            <a:tailEnd type="none" w="med" len="med"/>
          </a:ln>
        </p:spPr>
      </p:cxnSp>
      <p:pic>
        <p:nvPicPr>
          <p:cNvPr id="21" name="Google Shape;21;p3" descr="strips_color.png"/>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11700" y="20362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w="9525" cap="flat" cmpd="sng">
            <a:solidFill>
              <a:srgbClr val="3EADA7"/>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3" name="Google Shape;33;p6"/>
          <p:cNvCxnSpPr/>
          <p:nvPr/>
        </p:nvCxnSpPr>
        <p:spPr>
          <a:xfrm rot="10800000" flipH="1">
            <a:off x="336500" y="848650"/>
            <a:ext cx="8412600" cy="43800"/>
          </a:xfrm>
          <a:prstGeom prst="straightConnector1">
            <a:avLst/>
          </a:prstGeom>
          <a:noFill/>
          <a:ln w="9525" cap="flat" cmpd="sng">
            <a:solidFill>
              <a:srgbClr val="3EADA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032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Proxima Nova"/>
              <a:buChar char="●"/>
              <a:defRPr sz="1200">
                <a:latin typeface="Proxima Nova"/>
                <a:ea typeface="Proxima Nova"/>
                <a:cs typeface="Proxima Nova"/>
                <a:sym typeface="Proxima Nova"/>
              </a:defRPr>
            </a:lvl1pPr>
            <a:lvl2pPr marL="914400" lvl="1" indent="-304800">
              <a:spcBef>
                <a:spcPts val="1600"/>
              </a:spcBef>
              <a:spcAft>
                <a:spcPts val="0"/>
              </a:spcAft>
              <a:buSzPts val="1200"/>
              <a:buFont typeface="Proxima Nova"/>
              <a:buChar char="○"/>
              <a:defRPr sz="1200">
                <a:latin typeface="Proxima Nova"/>
                <a:ea typeface="Proxima Nova"/>
                <a:cs typeface="Proxima Nova"/>
                <a:sym typeface="Proxima Nova"/>
              </a:defRPr>
            </a:lvl2pPr>
            <a:lvl3pPr marL="1371600" lvl="2" indent="-304800">
              <a:spcBef>
                <a:spcPts val="1600"/>
              </a:spcBef>
              <a:spcAft>
                <a:spcPts val="0"/>
              </a:spcAft>
              <a:buSzPts val="1200"/>
              <a:buFont typeface="Proxima Nova"/>
              <a:buChar char="■"/>
              <a:defRPr sz="1200">
                <a:latin typeface="Proxima Nova"/>
                <a:ea typeface="Proxima Nova"/>
                <a:cs typeface="Proxima Nova"/>
                <a:sym typeface="Proxima Nova"/>
              </a:defRPr>
            </a:lvl3pPr>
            <a:lvl4pPr marL="1828800" lvl="3" indent="-304800">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w="9525" cap="flat" cmpd="sng">
            <a:solidFill>
              <a:srgbClr val="3EADA7"/>
            </a:solidFill>
            <a:prstDash val="solid"/>
            <a:round/>
            <a:headEnd type="none" w="med" len="med"/>
            <a:tailEnd type="none" w="med" len="med"/>
          </a:ln>
        </p:spPr>
      </p:cxnSp>
      <p:sp>
        <p:nvSpPr>
          <p:cNvPr id="39" name="Google Shape;39;p7"/>
          <p:cNvSpPr/>
          <p:nvPr/>
        </p:nvSpPr>
        <p:spPr>
          <a:xfrm>
            <a:off x="3189425" y="0"/>
            <a:ext cx="5954700" cy="51435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EADA7"/>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rgbClr val="3EADA7"/>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6" name="Google Shape;46;p9" descr="strips_white.png"/>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10"/>
          <p:cNvCxnSpPr/>
          <p:nvPr/>
        </p:nvCxnSpPr>
        <p:spPr>
          <a:xfrm rot="10800000" flipH="1">
            <a:off x="1638600" y="2691925"/>
            <a:ext cx="1302000" cy="14700"/>
          </a:xfrm>
          <a:prstGeom prst="straightConnector1">
            <a:avLst/>
          </a:prstGeom>
          <a:noFill/>
          <a:ln w="9525" cap="flat" cmpd="sng">
            <a:solidFill>
              <a:srgbClr val="3EADA7"/>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ctrTitle"/>
          </p:nvPr>
        </p:nvSpPr>
        <p:spPr>
          <a:xfrm>
            <a:off x="311700" y="965800"/>
            <a:ext cx="77058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a:t>
            </a:r>
            <a:endParaRPr/>
          </a:p>
        </p:txBody>
      </p:sp>
      <p:sp>
        <p:nvSpPr>
          <p:cNvPr id="79" name="Google Shape;79;p15"/>
          <p:cNvSpPr txBox="1">
            <a:spLocks noGrp="1"/>
          </p:cNvSpPr>
          <p:nvPr>
            <p:ph type="subTitle" idx="1"/>
          </p:nvPr>
        </p:nvSpPr>
        <p:spPr>
          <a:xfrm>
            <a:off x="311700" y="1838650"/>
            <a:ext cx="6476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Report</a:t>
            </a:r>
            <a:endParaRPr dirty="0"/>
          </a:p>
        </p:txBody>
      </p:sp>
      <p:sp>
        <p:nvSpPr>
          <p:cNvPr id="80" name="Google Shape;80;p15"/>
          <p:cNvSpPr txBox="1">
            <a:spLocks noGrp="1"/>
          </p:cNvSpPr>
          <p:nvPr>
            <p:ph type="subTitle" idx="1"/>
          </p:nvPr>
        </p:nvSpPr>
        <p:spPr>
          <a:xfrm>
            <a:off x="311700" y="2946275"/>
            <a:ext cx="2958000" cy="12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Team - 1</a:t>
            </a:r>
            <a:endParaRPr sz="1100"/>
          </a:p>
          <a:p>
            <a:pPr marL="0" lvl="0" indent="0" algn="l" rtl="0">
              <a:spcBef>
                <a:spcPts val="0"/>
              </a:spcBef>
              <a:spcAft>
                <a:spcPts val="0"/>
              </a:spcAft>
              <a:buNone/>
            </a:pPr>
            <a:r>
              <a:rPr lang="en" sz="1100"/>
              <a:t>Sarthak Daksh - 2020403</a:t>
            </a:r>
            <a:endParaRPr sz="1100"/>
          </a:p>
          <a:p>
            <a:pPr marL="0" lvl="0" indent="0" algn="l" rtl="0">
              <a:spcBef>
                <a:spcPts val="0"/>
              </a:spcBef>
              <a:spcAft>
                <a:spcPts val="0"/>
              </a:spcAft>
              <a:buNone/>
            </a:pPr>
            <a:r>
              <a:rPr lang="en" sz="1100"/>
              <a:t>Singh Ayush Kumar Satish - 2020133</a:t>
            </a:r>
            <a:endParaRPr sz="1100"/>
          </a:p>
          <a:p>
            <a:pPr marL="0" lvl="0" indent="0" algn="l" rtl="0">
              <a:spcBef>
                <a:spcPts val="0"/>
              </a:spcBef>
              <a:spcAft>
                <a:spcPts val="0"/>
              </a:spcAft>
              <a:buNone/>
            </a:pPr>
            <a:r>
              <a:rPr lang="en" sz="1100"/>
              <a:t>Atyant Sony - 2020039</a:t>
            </a:r>
            <a:endParaRPr sz="1100"/>
          </a:p>
          <a:p>
            <a:pPr marL="0" lvl="0" indent="0" algn="l" rtl="0">
              <a:spcBef>
                <a:spcPts val="0"/>
              </a:spcBef>
              <a:spcAft>
                <a:spcPts val="0"/>
              </a:spcAft>
              <a:buNone/>
            </a:pPr>
            <a:r>
              <a:rPr lang="en" sz="1100"/>
              <a:t>Aishwary Sharma - 2020490</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Contribution</a:t>
            </a:r>
            <a:endParaRPr/>
          </a:p>
        </p:txBody>
      </p:sp>
      <p:sp>
        <p:nvSpPr>
          <p:cNvPr id="137" name="Google Shape;137;p24"/>
          <p:cNvSpPr txBox="1">
            <a:spLocks noGrp="1"/>
          </p:cNvSpPr>
          <p:nvPr>
            <p:ph type="body" idx="1"/>
          </p:nvPr>
        </p:nvSpPr>
        <p:spPr>
          <a:xfrm>
            <a:off x="289825" y="1678350"/>
            <a:ext cx="8520600" cy="178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Pre-Processing and Visualization - Atyant Sony, Aishwary Sharma</a:t>
            </a:r>
            <a:endParaRPr/>
          </a:p>
          <a:p>
            <a:pPr marL="457200" lvl="0" indent="-342900" algn="l" rtl="0">
              <a:spcBef>
                <a:spcPts val="0"/>
              </a:spcBef>
              <a:spcAft>
                <a:spcPts val="0"/>
              </a:spcAft>
              <a:buSzPts val="1800"/>
              <a:buChar char="●"/>
            </a:pPr>
            <a:r>
              <a:rPr lang="en"/>
              <a:t>Model Implementation and Training and Testing - Sarthak Daksh, Singh Ayush Kumar Satish</a:t>
            </a:r>
            <a:endParaRPr/>
          </a:p>
          <a:p>
            <a:pPr marL="457200" lvl="0" indent="-342900" algn="l" rtl="0">
              <a:spcBef>
                <a:spcPts val="0"/>
              </a:spcBef>
              <a:spcAft>
                <a:spcPts val="0"/>
              </a:spcAft>
              <a:buSzPts val="1800"/>
              <a:buChar char="●"/>
            </a:pPr>
            <a:r>
              <a:rPr lang="en"/>
              <a:t>Rest was equally contributed by all the members</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2647800" y="2262900"/>
            <a:ext cx="3848400" cy="6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Thank you for listening!</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86" name="Google Shape;8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900">
                <a:solidFill>
                  <a:srgbClr val="434343"/>
                </a:solidFill>
              </a:rPr>
              <a:t>A car depreciates in value form the moment you buy it, and depreciation progresses over time. The make and model of the car, total kilometers driven, overall condition of the vehicle, and various other factors further affect a car’s resale value. This project aligns with our goal of creating a transparent sales process by providing the best resale value estimate for a car that one should expect to shell out, thus preventing any kind of dissatisfaction from either the buyer’s side or the seller’s side and deploying Machine Learning Models to solve real world problems.</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a:t>
            </a:r>
            <a:endParaRPr/>
          </a:p>
        </p:txBody>
      </p:sp>
      <p:sp>
        <p:nvSpPr>
          <p:cNvPr id="92" name="Google Shape;9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a:t>Paper 1</a:t>
            </a:r>
            <a:r>
              <a:rPr lang="en" sz="1600"/>
              <a:t> - N. Sun, H. Bai, Y. Geng, and H. Shi, “Price evaluation model in second-hand car systems based on BP neural network theory,” in 2017 18th IEEE Conference.</a:t>
            </a:r>
            <a:endParaRPr sz="1600"/>
          </a:p>
          <a:p>
            <a:pPr marL="457200" lvl="0" indent="-330200" algn="l" rtl="0">
              <a:spcBef>
                <a:spcPts val="0"/>
              </a:spcBef>
              <a:spcAft>
                <a:spcPts val="0"/>
              </a:spcAft>
              <a:buSzPts val="1600"/>
              <a:buChar char="●"/>
            </a:pPr>
            <a:r>
              <a:rPr lang="en" sz="1600"/>
              <a:t>The study provides a model based on Big Data Analysis using the optimized BP neural network algorithm used to select the optimal number of hidden neurons in the BP neural network to establish a second-hand car price evaluation model to get the price that best matches the car.</a:t>
            </a:r>
            <a:endParaRPr sz="1600"/>
          </a:p>
          <a:p>
            <a:pPr marL="457200" lvl="0" indent="-330200" algn="l" rtl="0">
              <a:spcBef>
                <a:spcPts val="0"/>
              </a:spcBef>
              <a:spcAft>
                <a:spcPts val="0"/>
              </a:spcAft>
              <a:buSzPts val="1600"/>
              <a:buChar char="●"/>
            </a:pPr>
            <a:r>
              <a:rPr lang="en" sz="1600" b="1"/>
              <a:t>Paper 2</a:t>
            </a:r>
            <a:r>
              <a:rPr lang="en" sz="1600"/>
              <a:t> - P. Boteju and L. Munasinghe, “Vehicle Recommendation System using Hybrid Recommender Algorithm and Natural Language Processing Approach,” in 2020 2nd International Conference on Advancements in Computing (ICAC).</a:t>
            </a:r>
            <a:endParaRPr sz="1600"/>
          </a:p>
          <a:p>
            <a:pPr marL="457200" lvl="0" indent="-330200" algn="l" rtl="0">
              <a:spcBef>
                <a:spcPts val="0"/>
              </a:spcBef>
              <a:spcAft>
                <a:spcPts val="0"/>
              </a:spcAft>
              <a:buSzPts val="1600"/>
              <a:buChar char="●"/>
            </a:pPr>
            <a:r>
              <a:rPr lang="en" sz="1600"/>
              <a:t>A neural network model was trained using data from vehicle users and sellers to best predict cars suitable to the user. Besides the neural network, the model uses natural language processing (NLP) to produce more personalized recommendations.</a:t>
            </a:r>
            <a:endParaRPr sz="1600"/>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Description</a:t>
            </a:r>
            <a:endParaRPr/>
          </a:p>
        </p:txBody>
      </p:sp>
      <p:sp>
        <p:nvSpPr>
          <p:cNvPr id="98" name="Google Shape;9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Initial Dataset Size: 9379 Rows &amp; 32 Columns</a:t>
            </a:r>
            <a:endParaRPr/>
          </a:p>
          <a:p>
            <a:pPr marL="457200" lvl="0" indent="-342900" algn="l" rtl="0">
              <a:spcBef>
                <a:spcPts val="0"/>
              </a:spcBef>
              <a:spcAft>
                <a:spcPts val="0"/>
              </a:spcAft>
              <a:buSzPts val="1800"/>
              <a:buChar char="●"/>
            </a:pPr>
            <a:r>
              <a:rPr lang="en"/>
              <a:t>Final Dataset Size: 7452 rows &amp; 29 Columns</a:t>
            </a:r>
            <a:endParaRPr/>
          </a:p>
          <a:p>
            <a:pPr marL="457200" lvl="0" indent="-342900" algn="l" rtl="0">
              <a:spcBef>
                <a:spcPts val="0"/>
              </a:spcBef>
              <a:spcAft>
                <a:spcPts val="0"/>
              </a:spcAft>
              <a:buSzPts val="1800"/>
              <a:buChar char="●"/>
            </a:pPr>
            <a:r>
              <a:rPr lang="en"/>
              <a:t>Features in the final dataset: Year, Brand Value, Ratings, Drivetrain, MPG, Fuel, Transmission, Mileage, Color</a:t>
            </a:r>
            <a:endParaRPr/>
          </a:p>
          <a:p>
            <a:pPr marL="457200" lvl="0" indent="-342900" algn="l" rtl="0">
              <a:spcBef>
                <a:spcPts val="0"/>
              </a:spcBef>
              <a:spcAft>
                <a:spcPts val="0"/>
              </a:spcAft>
              <a:buSzPts val="1800"/>
              <a:buChar char="●"/>
            </a:pPr>
            <a:r>
              <a:rPr lang="en"/>
              <a:t>Label Encoding &amp; One-Hot Encoding: Converting Object type features to Int type</a:t>
            </a:r>
            <a:endParaRPr/>
          </a:p>
          <a:p>
            <a:pPr marL="457200" lvl="0" indent="-342900" algn="l" rtl="0">
              <a:spcBef>
                <a:spcPts val="0"/>
              </a:spcBef>
              <a:spcAft>
                <a:spcPts val="0"/>
              </a:spcAft>
              <a:buSzPts val="1800"/>
              <a:buChar char="●"/>
            </a:pPr>
            <a:r>
              <a:rPr lang="en"/>
              <a:t>Undersampling &amp; Oversampling: Not applicable as the Target value is continuous.</a:t>
            </a:r>
            <a:endParaRPr/>
          </a:p>
          <a:p>
            <a:pPr marL="457200" lvl="0" indent="-342900" algn="l" rtl="0">
              <a:spcBef>
                <a:spcPts val="0"/>
              </a:spcBef>
              <a:spcAft>
                <a:spcPts val="0"/>
              </a:spcAft>
              <a:buSzPts val="1800"/>
              <a:buChar char="●"/>
            </a:pPr>
            <a:r>
              <a:rPr lang="en"/>
              <a:t>Feature Reduction using PCA is not viable as most features are weakly correlated.</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Distribution of Price</a:t>
            </a:r>
            <a:endParaRPr/>
          </a:p>
        </p:txBody>
      </p:sp>
      <p:pic>
        <p:nvPicPr>
          <p:cNvPr id="104" name="Google Shape;104;p19"/>
          <p:cNvPicPr preferRelativeResize="0"/>
          <p:nvPr/>
        </p:nvPicPr>
        <p:blipFill>
          <a:blip r:embed="rId3">
            <a:alphaModFix/>
          </a:blip>
          <a:stretch>
            <a:fillRect/>
          </a:stretch>
        </p:blipFill>
        <p:spPr>
          <a:xfrm>
            <a:off x="289825" y="1009900"/>
            <a:ext cx="3255475" cy="2999275"/>
          </a:xfrm>
          <a:prstGeom prst="rect">
            <a:avLst/>
          </a:prstGeom>
          <a:noFill/>
          <a:ln>
            <a:noFill/>
          </a:ln>
        </p:spPr>
      </p:pic>
      <p:pic>
        <p:nvPicPr>
          <p:cNvPr id="105" name="Google Shape;105;p19"/>
          <p:cNvPicPr preferRelativeResize="0"/>
          <p:nvPr/>
        </p:nvPicPr>
        <p:blipFill>
          <a:blip r:embed="rId4">
            <a:alphaModFix/>
          </a:blip>
          <a:stretch>
            <a:fillRect/>
          </a:stretch>
        </p:blipFill>
        <p:spPr>
          <a:xfrm>
            <a:off x="5212800" y="1009900"/>
            <a:ext cx="3597625" cy="1705300"/>
          </a:xfrm>
          <a:prstGeom prst="rect">
            <a:avLst/>
          </a:prstGeom>
          <a:noFill/>
          <a:ln>
            <a:noFill/>
          </a:ln>
        </p:spPr>
      </p:pic>
      <p:pic>
        <p:nvPicPr>
          <p:cNvPr id="106" name="Google Shape;106;p19"/>
          <p:cNvPicPr preferRelativeResize="0"/>
          <p:nvPr/>
        </p:nvPicPr>
        <p:blipFill>
          <a:blip r:embed="rId5">
            <a:alphaModFix/>
          </a:blip>
          <a:stretch>
            <a:fillRect/>
          </a:stretch>
        </p:blipFill>
        <p:spPr>
          <a:xfrm>
            <a:off x="4260425" y="2883075"/>
            <a:ext cx="2080379" cy="1496425"/>
          </a:xfrm>
          <a:prstGeom prst="rect">
            <a:avLst/>
          </a:prstGeom>
          <a:noFill/>
          <a:ln>
            <a:noFill/>
          </a:ln>
        </p:spPr>
      </p:pic>
      <p:pic>
        <p:nvPicPr>
          <p:cNvPr id="107" name="Google Shape;107;p19"/>
          <p:cNvPicPr preferRelativeResize="0"/>
          <p:nvPr/>
        </p:nvPicPr>
        <p:blipFill>
          <a:blip r:embed="rId6">
            <a:alphaModFix/>
          </a:blip>
          <a:stretch>
            <a:fillRect/>
          </a:stretch>
        </p:blipFill>
        <p:spPr>
          <a:xfrm>
            <a:off x="6835625" y="2883075"/>
            <a:ext cx="1974800" cy="149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a:t>
            </a:r>
            <a:endParaRPr/>
          </a:p>
        </p:txBody>
      </p:sp>
      <p:sp>
        <p:nvSpPr>
          <p:cNvPr id="113" name="Google Shape;113;p20"/>
          <p:cNvSpPr txBox="1">
            <a:spLocks noGrp="1"/>
          </p:cNvSpPr>
          <p:nvPr>
            <p:ph type="body" idx="1"/>
          </p:nvPr>
        </p:nvSpPr>
        <p:spPr>
          <a:xfrm>
            <a:off x="289825" y="1039200"/>
            <a:ext cx="8233800" cy="2529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We implemented several supervised Machine learning models namely:-</a:t>
            </a:r>
            <a:endParaRPr/>
          </a:p>
          <a:p>
            <a:pPr marL="457200" lvl="0" indent="-342900" algn="l" rtl="0">
              <a:spcBef>
                <a:spcPts val="1600"/>
              </a:spcBef>
              <a:spcAft>
                <a:spcPts val="0"/>
              </a:spcAft>
              <a:buSzPts val="1800"/>
              <a:buChar char="●"/>
            </a:pPr>
            <a:r>
              <a:rPr lang="en"/>
              <a:t>Linear Regression</a:t>
            </a:r>
            <a:endParaRPr/>
          </a:p>
          <a:p>
            <a:pPr marL="457200" lvl="0" indent="-342900" algn="l" rtl="0">
              <a:spcBef>
                <a:spcPts val="0"/>
              </a:spcBef>
              <a:spcAft>
                <a:spcPts val="0"/>
              </a:spcAft>
              <a:buSzPts val="1800"/>
              <a:buChar char="●"/>
            </a:pPr>
            <a:r>
              <a:rPr lang="en"/>
              <a:t>Lasso Regression</a:t>
            </a:r>
            <a:endParaRPr/>
          </a:p>
          <a:p>
            <a:pPr marL="457200" lvl="0" indent="-342900" algn="l" rtl="0">
              <a:spcBef>
                <a:spcPts val="0"/>
              </a:spcBef>
              <a:spcAft>
                <a:spcPts val="0"/>
              </a:spcAft>
              <a:buSzPts val="1800"/>
              <a:buChar char="●"/>
            </a:pPr>
            <a:r>
              <a:rPr lang="en"/>
              <a:t>Ridge Regression</a:t>
            </a:r>
            <a:endParaRPr/>
          </a:p>
          <a:p>
            <a:pPr marL="457200" lvl="0" indent="-342900" algn="l" rtl="0">
              <a:spcBef>
                <a:spcPts val="0"/>
              </a:spcBef>
              <a:spcAft>
                <a:spcPts val="0"/>
              </a:spcAft>
              <a:buSzPts val="1800"/>
              <a:buChar char="●"/>
            </a:pPr>
            <a:r>
              <a:rPr lang="en"/>
              <a:t>Decision Trees</a:t>
            </a:r>
            <a:endParaRPr/>
          </a:p>
          <a:p>
            <a:pPr marL="457200" lvl="0" indent="-342900" algn="l" rtl="0">
              <a:spcBef>
                <a:spcPts val="0"/>
              </a:spcBef>
              <a:spcAft>
                <a:spcPts val="0"/>
              </a:spcAft>
              <a:buSzPts val="1800"/>
              <a:buChar char="●"/>
            </a:pPr>
            <a:r>
              <a:rPr lang="en"/>
              <a:t>Decision Trees Regressor with ADA boosting</a:t>
            </a:r>
            <a:endParaRPr/>
          </a:p>
          <a:p>
            <a:pPr marL="457200" lvl="0" indent="-342900" algn="l" rtl="0">
              <a:spcBef>
                <a:spcPts val="0"/>
              </a:spcBef>
              <a:spcAft>
                <a:spcPts val="0"/>
              </a:spcAft>
              <a:buSzPts val="1800"/>
              <a:buChar char="●"/>
            </a:pPr>
            <a:r>
              <a:rPr lang="en"/>
              <a:t>K-Nearest Neighbor</a:t>
            </a:r>
            <a:endParaRPr/>
          </a:p>
          <a:p>
            <a:pPr marL="457200" lvl="0" indent="-342900" algn="l" rtl="0">
              <a:spcBef>
                <a:spcPts val="0"/>
              </a:spcBef>
              <a:spcAft>
                <a:spcPts val="0"/>
              </a:spcAft>
              <a:buSzPts val="1800"/>
              <a:buChar char="●"/>
            </a:pPr>
            <a:r>
              <a:rPr lang="en"/>
              <a:t>SVR</a:t>
            </a:r>
            <a:endParaRPr/>
          </a:p>
          <a:p>
            <a:pPr marL="457200" lvl="0" indent="-342900" algn="l" rtl="0">
              <a:spcBef>
                <a:spcPts val="0"/>
              </a:spcBef>
              <a:spcAft>
                <a:spcPts val="0"/>
              </a:spcAft>
              <a:buSzPts val="1800"/>
              <a:buChar char="●"/>
            </a:pPr>
            <a:r>
              <a:rPr lang="en"/>
              <a:t>Random Forest</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Parameter</a:t>
            </a:r>
            <a:endParaRPr/>
          </a:p>
        </p:txBody>
      </p:sp>
      <p:graphicFrame>
        <p:nvGraphicFramePr>
          <p:cNvPr id="119" name="Google Shape;119;p21"/>
          <p:cNvGraphicFramePr/>
          <p:nvPr/>
        </p:nvGraphicFramePr>
        <p:xfrm>
          <a:off x="1600200" y="1248525"/>
          <a:ext cx="3000000" cy="3000000"/>
        </p:xfrm>
        <a:graphic>
          <a:graphicData uri="http://schemas.openxmlformats.org/drawingml/2006/table">
            <a:tbl>
              <a:tblPr>
                <a:noFill/>
                <a:tableStyleId>{A8D94B71-1D91-4BB8-A289-BDEE0A040FBE}</a:tableStyleId>
              </a:tblPr>
              <a:tblGrid>
                <a:gridCol w="3244300">
                  <a:extLst>
                    <a:ext uri="{9D8B030D-6E8A-4147-A177-3AD203B41FA5}">
                      <a16:colId xmlns:a16="http://schemas.microsoft.com/office/drawing/2014/main" val="20000"/>
                    </a:ext>
                  </a:extLst>
                </a:gridCol>
                <a:gridCol w="3244300">
                  <a:extLst>
                    <a:ext uri="{9D8B030D-6E8A-4147-A177-3AD203B41FA5}">
                      <a16:colId xmlns:a16="http://schemas.microsoft.com/office/drawing/2014/main" val="20001"/>
                    </a:ext>
                  </a:extLst>
                </a:gridCol>
              </a:tblGrid>
              <a:tr h="324125">
                <a:tc>
                  <a:txBody>
                    <a:bodyPr/>
                    <a:lstStyle/>
                    <a:p>
                      <a:pPr marL="0" lvl="0" indent="0" algn="l" rtl="0">
                        <a:spcBef>
                          <a:spcPts val="0"/>
                        </a:spcBef>
                        <a:spcAft>
                          <a:spcPts val="0"/>
                        </a:spcAft>
                        <a:buNone/>
                      </a:pPr>
                      <a:r>
                        <a:rPr lang="en" sz="900" b="1">
                          <a:latin typeface="Times New Roman"/>
                          <a:ea typeface="Times New Roman"/>
                          <a:cs typeface="Times New Roman"/>
                          <a:sym typeface="Times New Roman"/>
                        </a:rPr>
                        <a:t>Model</a:t>
                      </a:r>
                      <a:endParaRPr sz="9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900" b="1">
                          <a:latin typeface="Times New Roman"/>
                          <a:ea typeface="Times New Roman"/>
                          <a:cs typeface="Times New Roman"/>
                          <a:sym typeface="Times New Roman"/>
                        </a:rPr>
                        <a:t>Best Parameter</a:t>
                      </a:r>
                      <a:endParaRPr sz="9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347825">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Linear Regression</a:t>
                      </a:r>
                      <a:endParaRPr sz="8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No parameters</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347825">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Lasso Regression</a:t>
                      </a:r>
                      <a:endParaRPr sz="8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Alpha : </a:t>
                      </a:r>
                      <a:r>
                        <a:rPr lang="en" sz="1000">
                          <a:highlight>
                            <a:srgbClr val="FFFFFF"/>
                          </a:highlight>
                          <a:latin typeface="Courier New"/>
                          <a:ea typeface="Courier New"/>
                          <a:cs typeface="Courier New"/>
                          <a:sym typeface="Courier New"/>
                        </a:rPr>
                        <a:t>19.138276553106213</a:t>
                      </a:r>
                      <a:endParaRPr sz="10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347825">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Ridge Regression</a:t>
                      </a:r>
                      <a:endParaRPr sz="8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Alpha : 16.032064128256515</a:t>
                      </a:r>
                      <a:endParaRPr sz="10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347825">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Decision Tree</a:t>
                      </a:r>
                      <a:endParaRPr sz="8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criterion : absolute_error,  max_depth : 10</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347825">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ADA boosting on Decision Tree</a:t>
                      </a:r>
                      <a:endParaRPr sz="8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Loss : linear, n_estimators : 250</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347825">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KNN</a:t>
                      </a:r>
                      <a:endParaRPr sz="8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N_neighbors: 5, weights: distance</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r h="347825">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Random Forest</a:t>
                      </a:r>
                      <a:endParaRPr sz="8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Criterion: absolute_error, max_depth: 22</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7"/>
                  </a:ext>
                </a:extLst>
              </a:tr>
              <a:tr h="347825">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SVR (epsilon)</a:t>
                      </a:r>
                      <a:endParaRPr sz="8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 10.0, epsilon: 0.01, kernel: linear, gamma: scale</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8"/>
                  </a:ext>
                </a:extLst>
              </a:tr>
              <a:tr h="347825">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SVR(Linear)</a:t>
                      </a:r>
                      <a:endParaRPr sz="8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Loss: squared_epsilon_insensitive, C: 0.1</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a:t>
            </a:r>
            <a:endParaRPr/>
          </a:p>
        </p:txBody>
      </p:sp>
      <p:graphicFrame>
        <p:nvGraphicFramePr>
          <p:cNvPr id="125" name="Google Shape;125;p22"/>
          <p:cNvGraphicFramePr/>
          <p:nvPr/>
        </p:nvGraphicFramePr>
        <p:xfrm>
          <a:off x="672225" y="880450"/>
          <a:ext cx="3000000" cy="3000000"/>
        </p:xfrm>
        <a:graphic>
          <a:graphicData uri="http://schemas.openxmlformats.org/drawingml/2006/table">
            <a:tbl>
              <a:tblPr>
                <a:noFill/>
                <a:tableStyleId>{A8D94B71-1D91-4BB8-A289-BDEE0A040FBE}</a:tableStyleId>
              </a:tblPr>
              <a:tblGrid>
                <a:gridCol w="1627650">
                  <a:extLst>
                    <a:ext uri="{9D8B030D-6E8A-4147-A177-3AD203B41FA5}">
                      <a16:colId xmlns:a16="http://schemas.microsoft.com/office/drawing/2014/main" val="20000"/>
                    </a:ext>
                  </a:extLst>
                </a:gridCol>
                <a:gridCol w="1627650">
                  <a:extLst>
                    <a:ext uri="{9D8B030D-6E8A-4147-A177-3AD203B41FA5}">
                      <a16:colId xmlns:a16="http://schemas.microsoft.com/office/drawing/2014/main" val="20001"/>
                    </a:ext>
                  </a:extLst>
                </a:gridCol>
                <a:gridCol w="1627650">
                  <a:extLst>
                    <a:ext uri="{9D8B030D-6E8A-4147-A177-3AD203B41FA5}">
                      <a16:colId xmlns:a16="http://schemas.microsoft.com/office/drawing/2014/main" val="20002"/>
                    </a:ext>
                  </a:extLst>
                </a:gridCol>
                <a:gridCol w="1627650">
                  <a:extLst>
                    <a:ext uri="{9D8B030D-6E8A-4147-A177-3AD203B41FA5}">
                      <a16:colId xmlns:a16="http://schemas.microsoft.com/office/drawing/2014/main" val="20003"/>
                    </a:ext>
                  </a:extLst>
                </a:gridCol>
                <a:gridCol w="1627650">
                  <a:extLst>
                    <a:ext uri="{9D8B030D-6E8A-4147-A177-3AD203B41FA5}">
                      <a16:colId xmlns:a16="http://schemas.microsoft.com/office/drawing/2014/main" val="20004"/>
                    </a:ext>
                  </a:extLst>
                </a:gridCol>
              </a:tblGrid>
              <a:tr h="441225">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Model</a:t>
                      </a: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R2 Score</a:t>
                      </a: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800" b="1">
                          <a:latin typeface="Times New Roman"/>
                          <a:ea typeface="Times New Roman"/>
                          <a:cs typeface="Times New Roman"/>
                          <a:sym typeface="Times New Roman"/>
                        </a:rPr>
                        <a:t> </a:t>
                      </a:r>
                      <a:r>
                        <a:rPr lang="en" sz="1000" b="1">
                          <a:latin typeface="Times New Roman"/>
                          <a:ea typeface="Times New Roman"/>
                          <a:cs typeface="Times New Roman"/>
                          <a:sym typeface="Times New Roman"/>
                        </a:rPr>
                        <a:t>Absolute Error</a:t>
                      </a: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Mean Squared Error</a:t>
                      </a: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Root mean Square error</a:t>
                      </a:r>
                      <a:endParaRPr sz="10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411975">
                <a:tc>
                  <a:txBody>
                    <a:bodyPr/>
                    <a:lstStyle/>
                    <a:p>
                      <a:pPr marL="0" lvl="0" indent="0" algn="l" rtl="0">
                        <a:spcBef>
                          <a:spcPts val="0"/>
                        </a:spcBef>
                        <a:spcAft>
                          <a:spcPts val="0"/>
                        </a:spcAft>
                        <a:buNone/>
                      </a:pPr>
                      <a:r>
                        <a:rPr lang="en" sz="900" b="1">
                          <a:latin typeface="Times New Roman"/>
                          <a:ea typeface="Times New Roman"/>
                          <a:cs typeface="Times New Roman"/>
                          <a:sym typeface="Times New Roman"/>
                        </a:rPr>
                        <a:t>Linear Regression</a:t>
                      </a:r>
                      <a:endParaRPr sz="9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50">
                          <a:highlight>
                            <a:srgbClr val="FFFFFF"/>
                          </a:highlight>
                          <a:latin typeface="Courier New"/>
                          <a:ea typeface="Courier New"/>
                          <a:cs typeface="Courier New"/>
                          <a:sym typeface="Courier New"/>
                        </a:rPr>
                        <a:t>0.5047594243059601</a:t>
                      </a:r>
                      <a:endParaRPr sz="10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50">
                          <a:highlight>
                            <a:srgbClr val="FFFFFF"/>
                          </a:highlight>
                          <a:latin typeface="Courier New"/>
                          <a:ea typeface="Courier New"/>
                          <a:cs typeface="Courier New"/>
                          <a:sym typeface="Courier New"/>
                        </a:rPr>
                        <a:t>7290.192246735668</a:t>
                      </a:r>
                      <a:endParaRPr sz="10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50">
                          <a:highlight>
                            <a:srgbClr val="FFFFFF"/>
                          </a:highlight>
                          <a:latin typeface="Courier New"/>
                          <a:ea typeface="Courier New"/>
                          <a:cs typeface="Courier New"/>
                          <a:sym typeface="Courier New"/>
                        </a:rPr>
                        <a:t>207909323.58681455</a:t>
                      </a:r>
                      <a:endParaRPr sz="1000">
                        <a:highlight>
                          <a:srgbClr val="FFFFFF"/>
                        </a:highlight>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50">
                          <a:highlight>
                            <a:srgbClr val="FFFFFF"/>
                          </a:highlight>
                          <a:latin typeface="Courier New"/>
                          <a:ea typeface="Courier New"/>
                          <a:cs typeface="Courier New"/>
                          <a:sym typeface="Courier New"/>
                        </a:rPr>
                        <a:t>14419.061120156699</a:t>
                      </a:r>
                      <a:endParaRPr sz="100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394575">
                <a:tc>
                  <a:txBody>
                    <a:bodyPr/>
                    <a:lstStyle/>
                    <a:p>
                      <a:pPr marL="0" lvl="0" indent="0" algn="l" rtl="0">
                        <a:spcBef>
                          <a:spcPts val="0"/>
                        </a:spcBef>
                        <a:spcAft>
                          <a:spcPts val="0"/>
                        </a:spcAft>
                        <a:buNone/>
                      </a:pPr>
                      <a:r>
                        <a:rPr lang="en" sz="900" b="1">
                          <a:latin typeface="Times New Roman"/>
                          <a:ea typeface="Times New Roman"/>
                          <a:cs typeface="Times New Roman"/>
                          <a:sym typeface="Times New Roman"/>
                        </a:rPr>
                        <a:t>Lasso Regression</a:t>
                      </a:r>
                      <a:endParaRPr sz="9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0.5054769923199474</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7253.694773104404</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207608077.914029</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14408.611241685612</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394575">
                <a:tc>
                  <a:txBody>
                    <a:bodyPr/>
                    <a:lstStyle/>
                    <a:p>
                      <a:pPr marL="0" lvl="0" indent="0" algn="l" rtl="0">
                        <a:spcBef>
                          <a:spcPts val="0"/>
                        </a:spcBef>
                        <a:spcAft>
                          <a:spcPts val="0"/>
                        </a:spcAft>
                        <a:buNone/>
                      </a:pPr>
                      <a:r>
                        <a:rPr lang="en" sz="900" b="1">
                          <a:latin typeface="Times New Roman"/>
                          <a:ea typeface="Times New Roman"/>
                          <a:cs typeface="Times New Roman"/>
                          <a:sym typeface="Times New Roman"/>
                        </a:rPr>
                        <a:t>Ridge Regression</a:t>
                      </a:r>
                      <a:endParaRPr sz="9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0.5037237249531942</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7272.58715567909</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208344125.50418794</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14434.130576664045</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394575">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Decision Tree</a:t>
                      </a: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0.6893352176712266</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4725.2585513078475</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130421673.6799128</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11420.230894334527</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394575">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ADA boosting </a:t>
                      </a:r>
                      <a:endParaRPr sz="1000" b="1">
                        <a:latin typeface="Times New Roman"/>
                        <a:ea typeface="Times New Roman"/>
                        <a:cs typeface="Times New Roman"/>
                        <a:sym typeface="Times New Roman"/>
                      </a:endParaRPr>
                    </a:p>
                    <a:p>
                      <a:pPr marL="0" lvl="0" indent="0" algn="l" rtl="0">
                        <a:spcBef>
                          <a:spcPts val="0"/>
                        </a:spcBef>
                        <a:spcAft>
                          <a:spcPts val="0"/>
                        </a:spcAft>
                        <a:buNone/>
                      </a:pP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0.8694658482918944</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3336.0020780494415</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61609962.13168386</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7849.201369036462</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394575">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KNN</a:t>
                      </a: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0.8408103557102092</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4423.421056245784</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78582295.88930534</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8864.665582485632</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r h="394575">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SVR (linear)</a:t>
                      </a: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0.4542500669934886</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8137.461254055149</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242839659.8852381</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15583.313507891642</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7"/>
                  </a:ext>
                </a:extLst>
              </a:tr>
              <a:tr h="394575">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SVR (epsilon)</a:t>
                      </a: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0.43779440403628467</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8137.461254055149</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242839659.8852381</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15583.313507891642</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8"/>
                  </a:ext>
                </a:extLst>
              </a:tr>
              <a:tr h="394575">
                <a:tc>
                  <a:txBody>
                    <a:bodyPr/>
                    <a:lstStyle/>
                    <a:p>
                      <a:pPr marL="0" lvl="0" indent="0" algn="l" rtl="0">
                        <a:spcBef>
                          <a:spcPts val="0"/>
                        </a:spcBef>
                        <a:spcAft>
                          <a:spcPts val="0"/>
                        </a:spcAft>
                        <a:buNone/>
                      </a:pPr>
                      <a:r>
                        <a:rPr lang="en" sz="1000" b="1">
                          <a:latin typeface="Times New Roman"/>
                          <a:ea typeface="Times New Roman"/>
                          <a:cs typeface="Times New Roman"/>
                          <a:sym typeface="Times New Roman"/>
                        </a:rPr>
                        <a:t>Random </a:t>
                      </a:r>
                      <a:endParaRPr sz="1000" b="1">
                        <a:latin typeface="Times New Roman"/>
                        <a:ea typeface="Times New Roman"/>
                        <a:cs typeface="Times New Roman"/>
                        <a:sym typeface="Times New Roman"/>
                      </a:endParaRPr>
                    </a:p>
                    <a:p>
                      <a:pPr marL="0" lvl="0" indent="0" algn="l" rtl="0">
                        <a:spcBef>
                          <a:spcPts val="0"/>
                        </a:spcBef>
                        <a:spcAft>
                          <a:spcPts val="0"/>
                        </a:spcAft>
                        <a:buNone/>
                      </a:pPr>
                      <a:r>
                        <a:rPr lang="en" sz="1000" b="1">
                          <a:latin typeface="Times New Roman"/>
                          <a:ea typeface="Times New Roman"/>
                          <a:cs typeface="Times New Roman"/>
                          <a:sym typeface="Times New Roman"/>
                        </a:rPr>
                        <a:t>Forest</a:t>
                      </a:r>
                      <a:endParaRPr sz="1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0.8724321201275056</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3515.0942320590207</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52371376.24132079</a:t>
                      </a:r>
                      <a:endParaRPr sz="1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7236.807047401553</a:t>
                      </a:r>
                      <a:endParaRPr sz="1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pic>
        <p:nvPicPr>
          <p:cNvPr id="131" name="Google Shape;131;p23"/>
          <p:cNvPicPr preferRelativeResize="0"/>
          <p:nvPr/>
        </p:nvPicPr>
        <p:blipFill>
          <a:blip r:embed="rId3">
            <a:alphaModFix/>
          </a:blip>
          <a:stretch>
            <a:fillRect/>
          </a:stretch>
        </p:blipFill>
        <p:spPr>
          <a:xfrm>
            <a:off x="2958000" y="1406175"/>
            <a:ext cx="3184250" cy="3172050"/>
          </a:xfrm>
          <a:prstGeom prst="rect">
            <a:avLst/>
          </a:prstGeom>
          <a:noFill/>
          <a:ln>
            <a:noFill/>
          </a:ln>
        </p:spPr>
      </p:pic>
    </p:spTree>
  </p:cSld>
  <p:clrMapOvr>
    <a:masterClrMapping/>
  </p:clrMapOvr>
</p:sld>
</file>

<file path=ppt/theme/theme1.xml><?xml version="1.0" encoding="utf-8"?>
<a:theme xmlns:a="http://schemas.openxmlformats.org/drawingml/2006/main"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On-screen Show (16:9)</PresentationFormat>
  <Paragraphs>111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Courier New</vt:lpstr>
      <vt:lpstr>Droid Sans</vt:lpstr>
      <vt:lpstr>Quattrocento Sans</vt:lpstr>
      <vt:lpstr>Arial</vt:lpstr>
      <vt:lpstr>Times New Roman</vt:lpstr>
      <vt:lpstr>Proxima Nova</vt:lpstr>
      <vt:lpstr>IIIT-Delhi</vt:lpstr>
      <vt:lpstr>Machine Learning</vt:lpstr>
      <vt:lpstr>Motivation</vt:lpstr>
      <vt:lpstr>Literature review</vt:lpstr>
      <vt:lpstr>Dataset Description</vt:lpstr>
      <vt:lpstr>Class Distribution of Price</vt:lpstr>
      <vt:lpstr>Models</vt:lpstr>
      <vt:lpstr>Best Parameter</vt:lpstr>
      <vt:lpstr>Result</vt:lpstr>
      <vt:lpstr>Timeline</vt:lpstr>
      <vt:lpstr>Contribution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Ayush Singh</cp:lastModifiedBy>
  <cp:revision>1</cp:revision>
  <dcterms:modified xsi:type="dcterms:W3CDTF">2022-12-20T14:05:48Z</dcterms:modified>
</cp:coreProperties>
</file>