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/>
    <p:restoredTop sz="86405"/>
  </p:normalViewPr>
  <p:slideViewPr>
    <p:cSldViewPr snapToGrid="0" snapToObjects="1">
      <p:cViewPr varScale="1">
        <p:scale>
          <a:sx n="133" d="100"/>
          <a:sy n="133" d="100"/>
        </p:scale>
        <p:origin x="6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5772-32A5-F545-BC33-0FA7DABC7B55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B37F5-7F3F-1849-8808-EE7CC9E3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B37F5-7F3F-1849-8808-EE7CC9E33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B37F5-7F3F-1849-8808-EE7CC9E33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2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7E299C7-3AB6-A24A-A3CA-BD8A71C1ADB8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275B20-D308-4F45-9A91-6119AE94D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microsoft.com/office/2007/relationships/hdphoto" Target="../media/hdphoto2.wdp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10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239E-A3DF-894D-BD47-45C4F9C02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10" y="2395464"/>
            <a:ext cx="6991343" cy="2067071"/>
          </a:xfrm>
        </p:spPr>
        <p:txBody>
          <a:bodyPr anchor="ctr">
            <a:normAutofit fontScale="90000"/>
          </a:bodyPr>
          <a:lstStyle/>
          <a:p>
            <a:r>
              <a:rPr lang="en-US" altLang="zh-CN" sz="4000" b="1" dirty="0"/>
              <a:t>Using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CNN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to</a:t>
            </a:r>
            <a:r>
              <a:rPr lang="zh-CN" altLang="en-US" sz="4000" b="1" dirty="0"/>
              <a:t> </a:t>
            </a:r>
            <a:r>
              <a:rPr lang="en-US" sz="4000" b="1" dirty="0"/>
              <a:t>Predict </a:t>
            </a:r>
            <a:r>
              <a:rPr lang="en-US" altLang="zh-CN" sz="4000" b="1" dirty="0"/>
              <a:t>business</a:t>
            </a:r>
            <a:r>
              <a:rPr lang="zh-CN" altLang="en-US" sz="4000" b="1" dirty="0"/>
              <a:t> </a:t>
            </a:r>
            <a:r>
              <a:rPr lang="en-US" sz="4000" b="1" dirty="0"/>
              <a:t>attribute labels for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Yelp</a:t>
            </a:r>
            <a:r>
              <a:rPr lang="en-US" sz="4000" b="1" dirty="0"/>
              <a:t> restaurants using user-submitted photos</a:t>
            </a:r>
            <a:br>
              <a:rPr lang="en-US" sz="4000" b="1" dirty="0"/>
            </a:br>
            <a:br>
              <a:rPr lang="en-US" altLang="zh-CN" sz="3800" b="1" dirty="0"/>
            </a:br>
            <a:br>
              <a:rPr lang="it" sz="3800" b="1" dirty="0"/>
            </a:br>
            <a:endParaRPr lang="en-US" sz="3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320E3-6CD2-9F41-ADE7-3EF306E0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117" y="2803927"/>
            <a:ext cx="3416725" cy="1212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7417B-326F-B347-ACC9-F3EF76B7A35E}"/>
              </a:ext>
            </a:extLst>
          </p:cNvPr>
          <p:cNvSpPr txBox="1"/>
          <p:nvPr/>
        </p:nvSpPr>
        <p:spPr>
          <a:xfrm>
            <a:off x="843228" y="4549676"/>
            <a:ext cx="638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Joseph </a:t>
            </a:r>
            <a:r>
              <a:rPr lang="en-US" dirty="0" err="1"/>
              <a:t>Vele</a:t>
            </a:r>
            <a:r>
              <a:rPr lang="en-US" dirty="0"/>
              <a:t> </a:t>
            </a:r>
          </a:p>
          <a:p>
            <a:r>
              <a:rPr lang="en-US" dirty="0" err="1"/>
              <a:t>Ayush</a:t>
            </a:r>
            <a:r>
              <a:rPr lang="en-US" dirty="0"/>
              <a:t> Bhandari </a:t>
            </a:r>
          </a:p>
          <a:p>
            <a:r>
              <a:rPr lang="en-US" dirty="0"/>
              <a:t>Ruoxi Pan </a:t>
            </a:r>
          </a:p>
          <a:p>
            <a:r>
              <a:rPr lang="en-US" dirty="0"/>
              <a:t>Khoury College of Computer Sciences </a:t>
            </a:r>
          </a:p>
          <a:p>
            <a:r>
              <a:rPr lang="en-US" dirty="0"/>
              <a:t>Northeastern University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" name="Rectangle 19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AD3A7-B05F-3A48-9F1D-2DD4F8C3AE2F}"/>
              </a:ext>
            </a:extLst>
          </p:cNvPr>
          <p:cNvSpPr txBox="1"/>
          <p:nvPr/>
        </p:nvSpPr>
        <p:spPr>
          <a:xfrm>
            <a:off x="392654" y="337155"/>
            <a:ext cx="4569311" cy="118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</a:t>
            </a:r>
            <a:endParaRPr lang="en-US" sz="4800" cap="all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95C67F70-EAFE-425C-8422-591620A9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590" y="5111496"/>
            <a:ext cx="1080904" cy="1080902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5">
            <a:extLst>
              <a:ext uri="{FF2B5EF4-FFF2-40B4-BE49-F238E27FC236}">
                <a16:creationId xmlns:a16="http://schemas.microsoft.com/office/drawing/2014/main" id="{D47FA16B-C217-4D91-84EA-5B0846BD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3681" y="5219586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A9093-3BFA-CB4B-BDE5-B7AC050468E5}"/>
              </a:ext>
            </a:extLst>
          </p:cNvPr>
          <p:cNvSpPr txBox="1"/>
          <p:nvPr/>
        </p:nvSpPr>
        <p:spPr>
          <a:xfrm>
            <a:off x="920834" y="1458006"/>
            <a:ext cx="102229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itchFamily="2" charset="2"/>
              <a:buChar char="v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sz="3000" dirty="0">
                <a:solidFill>
                  <a:srgbClr val="C00000"/>
                </a:solidFill>
              </a:rPr>
              <a:t>Background</a:t>
            </a:r>
            <a:r>
              <a:rPr lang="en-US" altLang="zh-CN" sz="3000" dirty="0"/>
              <a:t>:</a:t>
            </a:r>
            <a:r>
              <a:rPr lang="zh-CN" altLang="en-US" sz="3000" dirty="0"/>
              <a:t> </a:t>
            </a:r>
            <a:r>
              <a:rPr lang="en-US" altLang="zh-CN" sz="3000" dirty="0"/>
              <a:t>At Yelp, there are lots of photos being</a:t>
            </a:r>
            <a:r>
              <a:rPr lang="zh-CN" altLang="en-US" sz="3000" dirty="0"/>
              <a:t> </a:t>
            </a:r>
            <a:r>
              <a:rPr lang="en-US" altLang="zh-CN" sz="3000" dirty="0"/>
              <a:t>updated</a:t>
            </a:r>
            <a:r>
              <a:rPr lang="zh-CN" altLang="en-US" sz="3000" dirty="0"/>
              <a:t> </a:t>
            </a:r>
            <a:r>
              <a:rPr lang="en-US" altLang="zh-CN" sz="3000" dirty="0"/>
              <a:t>by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users.</a:t>
            </a:r>
            <a:r>
              <a:rPr lang="zh-CN" altLang="en-US" sz="3000" dirty="0"/>
              <a:t> </a:t>
            </a:r>
            <a:r>
              <a:rPr lang="en-US" altLang="zh-CN" sz="3000" dirty="0"/>
              <a:t>These photos provide rich local business information and</a:t>
            </a:r>
            <a:r>
              <a:rPr lang="zh-CN" altLang="en-US" sz="3000" dirty="0"/>
              <a:t> </a:t>
            </a:r>
            <a:r>
              <a:rPr lang="en-US" altLang="zh-CN" sz="3000" dirty="0"/>
              <a:t>user</a:t>
            </a:r>
            <a:r>
              <a:rPr lang="zh-CN" altLang="en-US" sz="3000" dirty="0"/>
              <a:t> </a:t>
            </a:r>
            <a:r>
              <a:rPr lang="en-US" altLang="zh-CN" sz="3000" dirty="0"/>
              <a:t>opinions</a:t>
            </a:r>
            <a:r>
              <a:rPr lang="zh-CN" altLang="en-US" sz="3000" dirty="0"/>
              <a:t> </a:t>
            </a:r>
            <a:r>
              <a:rPr lang="en-US" altLang="zh-CN" sz="3000" dirty="0"/>
              <a:t>across categories.</a:t>
            </a:r>
            <a:r>
              <a:rPr lang="zh-CN" altLang="en-US" sz="3000" dirty="0"/>
              <a:t> </a:t>
            </a:r>
            <a:endParaRPr lang="en-US" altLang="zh-CN" sz="3000" dirty="0"/>
          </a:p>
          <a:p>
            <a:pPr marL="285750" indent="-285750">
              <a:buFont typeface="Wingdings" pitchFamily="2" charset="2"/>
              <a:buChar char="v"/>
            </a:pPr>
            <a:endParaRPr lang="en-US" altLang="zh-CN" sz="3000" dirty="0"/>
          </a:p>
          <a:p>
            <a:endParaRPr lang="en-US" altLang="zh-CN" sz="3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altLang="zh-CN" sz="3000" dirty="0">
                <a:solidFill>
                  <a:srgbClr val="C00000"/>
                </a:solidFill>
              </a:rPr>
              <a:t>Goal</a:t>
            </a:r>
            <a:r>
              <a:rPr lang="en-US" altLang="zh-CN" sz="3000" dirty="0"/>
              <a:t>:</a:t>
            </a:r>
            <a:r>
              <a:rPr lang="zh-CN" altLang="en-US" sz="3000" dirty="0"/>
              <a:t> </a:t>
            </a:r>
            <a:r>
              <a:rPr lang="en-US" altLang="zh-CN" sz="3000" dirty="0"/>
              <a:t>We</a:t>
            </a:r>
            <a:r>
              <a:rPr lang="zh-CN" altLang="en-US" sz="3000" dirty="0"/>
              <a:t> </a:t>
            </a:r>
            <a:r>
              <a:rPr lang="en-US" altLang="zh-CN" sz="3000" dirty="0"/>
              <a:t>want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altLang="zh-CN" sz="3000" dirty="0"/>
              <a:t>teach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computer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altLang="zh-CN" sz="3000" dirty="0"/>
              <a:t>predict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business</a:t>
            </a:r>
            <a:r>
              <a:rPr lang="zh-CN" altLang="en-US" sz="3000" dirty="0"/>
              <a:t> </a:t>
            </a:r>
            <a:r>
              <a:rPr lang="en-US" altLang="zh-CN" sz="3000" dirty="0"/>
              <a:t>attributes</a:t>
            </a:r>
            <a:r>
              <a:rPr lang="zh-CN" altLang="en-US" sz="3000" dirty="0"/>
              <a:t> </a:t>
            </a:r>
            <a:r>
              <a:rPr lang="en-US" altLang="zh-CN" sz="3000" dirty="0"/>
              <a:t>given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photos.</a:t>
            </a:r>
          </a:p>
        </p:txBody>
      </p:sp>
    </p:spTree>
    <p:extLst>
      <p:ext uri="{BB962C8B-B14F-4D97-AF65-F5344CB8AC3E}">
        <p14:creationId xmlns:p14="http://schemas.microsoft.com/office/powerpoint/2010/main" val="415684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B5879-C7E5-7C4F-A689-61E9163F1944}"/>
              </a:ext>
            </a:extLst>
          </p:cNvPr>
          <p:cNvSpPr txBox="1"/>
          <p:nvPr/>
        </p:nvSpPr>
        <p:spPr>
          <a:xfrm>
            <a:off x="567464" y="400300"/>
            <a:ext cx="2646381" cy="88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OUR</a:t>
            </a:r>
            <a:r>
              <a:rPr lang="zh-CN" altLang="en-US" sz="4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altLang="zh-CN" sz="4800" cap="all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</a:t>
            </a:r>
            <a:endParaRPr lang="en-US" sz="4800" cap="all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C67F70-EAFE-425C-8422-591620A9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590" y="5111496"/>
            <a:ext cx="1080904" cy="1080902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7FA16B-C217-4D91-84EA-5B0846BD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3681" y="5219586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" name="Picture 32" descr="A close up of a plate of food&#13;&#10;&#13;&#10;Description automatically generated">
            <a:extLst>
              <a:ext uri="{FF2B5EF4-FFF2-40B4-BE49-F238E27FC236}">
                <a16:creationId xmlns:a16="http://schemas.microsoft.com/office/drawing/2014/main" id="{3EFE4CFA-D666-8C4E-984D-D3F23731A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194" y="2630991"/>
            <a:ext cx="1826344" cy="1312932"/>
          </a:xfrm>
          <a:prstGeom prst="rect">
            <a:avLst/>
          </a:prstGeom>
        </p:spPr>
      </p:pic>
      <p:pic>
        <p:nvPicPr>
          <p:cNvPr id="43" name="Picture 42" descr="A plate of food on a table&#13;&#10;&#13;&#10;Description automatically generated">
            <a:extLst>
              <a:ext uri="{FF2B5EF4-FFF2-40B4-BE49-F238E27FC236}">
                <a16:creationId xmlns:a16="http://schemas.microsoft.com/office/drawing/2014/main" id="{01D0C558-974E-3841-B7A8-AA38FC91F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6542" y="3894068"/>
            <a:ext cx="1760141" cy="1345890"/>
          </a:xfrm>
          <a:prstGeom prst="rect">
            <a:avLst/>
          </a:prstGeom>
        </p:spPr>
      </p:pic>
      <p:pic>
        <p:nvPicPr>
          <p:cNvPr id="47" name="Picture 46" descr="A close up of food&#13;&#10;&#13;&#10;Description automatically generated">
            <a:extLst>
              <a:ext uri="{FF2B5EF4-FFF2-40B4-BE49-F238E27FC236}">
                <a16:creationId xmlns:a16="http://schemas.microsoft.com/office/drawing/2014/main" id="{A46329F0-2DDF-CF4F-A062-670D84C3E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136" y="2601827"/>
            <a:ext cx="1760141" cy="1316586"/>
          </a:xfrm>
          <a:prstGeom prst="rect">
            <a:avLst/>
          </a:prstGeom>
        </p:spPr>
      </p:pic>
      <p:pic>
        <p:nvPicPr>
          <p:cNvPr id="49" name="Picture 48" descr="A plate of food on a table&#13;&#10;&#13;&#10;Description automatically generated">
            <a:extLst>
              <a:ext uri="{FF2B5EF4-FFF2-40B4-BE49-F238E27FC236}">
                <a16:creationId xmlns:a16="http://schemas.microsoft.com/office/drawing/2014/main" id="{DD1E1987-2EA7-AD42-B0D7-8B3725055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4781" y="3910873"/>
            <a:ext cx="1776853" cy="13290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39F64F9-FA53-1944-83A4-B7C27FCF3A02}"/>
              </a:ext>
            </a:extLst>
          </p:cNvPr>
          <p:cNvSpPr txBox="1"/>
          <p:nvPr/>
        </p:nvSpPr>
        <p:spPr>
          <a:xfrm>
            <a:off x="1132978" y="1460798"/>
            <a:ext cx="5522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C00000"/>
                </a:solidFill>
              </a:rPr>
              <a:t>Attributes: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sz="2400" dirty="0"/>
              <a:t>0: </a:t>
            </a:r>
            <a:r>
              <a:rPr lang="en-US" sz="2400" dirty="0" err="1"/>
              <a:t>good_for_lunch</a:t>
            </a:r>
            <a:br>
              <a:rPr lang="en-US" sz="2400" dirty="0"/>
            </a:br>
            <a:r>
              <a:rPr lang="en-US" sz="2400" dirty="0"/>
              <a:t>1: </a:t>
            </a:r>
            <a:r>
              <a:rPr lang="en-US" sz="2400" dirty="0" err="1"/>
              <a:t>good_for_dinner</a:t>
            </a:r>
            <a:br>
              <a:rPr lang="en-US" sz="2400" dirty="0"/>
            </a:br>
            <a:r>
              <a:rPr lang="en-US" sz="2400" dirty="0"/>
              <a:t>2: </a:t>
            </a:r>
            <a:r>
              <a:rPr lang="en-US" sz="2400" dirty="0" err="1"/>
              <a:t>takes_reservations</a:t>
            </a:r>
            <a:br>
              <a:rPr lang="en-US" sz="2400" dirty="0"/>
            </a:br>
            <a:r>
              <a:rPr lang="en-US" sz="2400" dirty="0"/>
              <a:t>3: </a:t>
            </a:r>
            <a:r>
              <a:rPr lang="en-US" sz="2400" dirty="0" err="1"/>
              <a:t>outdoor_seating</a:t>
            </a:r>
            <a:br>
              <a:rPr lang="en-US" sz="2400" dirty="0"/>
            </a:br>
            <a:r>
              <a:rPr lang="en-US" sz="2400" dirty="0"/>
              <a:t>4: </a:t>
            </a:r>
            <a:r>
              <a:rPr lang="en-US" sz="2400" dirty="0" err="1"/>
              <a:t>restaurant_is_expensive</a:t>
            </a:r>
            <a:br>
              <a:rPr lang="en-US" sz="2400" dirty="0"/>
            </a:br>
            <a:r>
              <a:rPr lang="en-US" sz="2400" dirty="0"/>
              <a:t>5: </a:t>
            </a:r>
            <a:r>
              <a:rPr lang="en-US" sz="2400" dirty="0" err="1"/>
              <a:t>has_alcohol</a:t>
            </a:r>
            <a:br>
              <a:rPr lang="en-US" sz="2400" dirty="0"/>
            </a:br>
            <a:r>
              <a:rPr lang="en-US" sz="2400" dirty="0"/>
              <a:t>6: </a:t>
            </a:r>
            <a:r>
              <a:rPr lang="en-US" sz="2400" dirty="0" err="1"/>
              <a:t>has_table_service</a:t>
            </a:r>
            <a:br>
              <a:rPr lang="en-US" sz="2400" dirty="0"/>
            </a:br>
            <a:r>
              <a:rPr lang="en-US" sz="2400" dirty="0"/>
              <a:t>7: </a:t>
            </a:r>
            <a:r>
              <a:rPr lang="en-US" sz="2400" dirty="0" err="1"/>
              <a:t>ambience_is_classy</a:t>
            </a:r>
            <a:br>
              <a:rPr lang="en-US" sz="2400" dirty="0"/>
            </a:br>
            <a:r>
              <a:rPr lang="en-US" sz="2400" dirty="0"/>
              <a:t>8: </a:t>
            </a:r>
            <a:r>
              <a:rPr lang="en-US" sz="2400" dirty="0" err="1"/>
              <a:t>good_for_kids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C3CCE9-73E4-5C47-BD78-93B8ED7D2F3C}"/>
              </a:ext>
            </a:extLst>
          </p:cNvPr>
          <p:cNvSpPr txBox="1"/>
          <p:nvPr/>
        </p:nvSpPr>
        <p:spPr>
          <a:xfrm>
            <a:off x="5344781" y="1444434"/>
            <a:ext cx="2946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C00000"/>
                </a:solidFill>
              </a:rPr>
              <a:t>Photo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Examples:</a:t>
            </a:r>
          </a:p>
          <a:p>
            <a:endParaRPr lang="en-US" dirty="0"/>
          </a:p>
        </p:txBody>
      </p:sp>
      <p:pic>
        <p:nvPicPr>
          <p:cNvPr id="53" name="Picture 52" descr="A dining room table&#13;&#10;&#13;&#10;Description automatically generated">
            <a:extLst>
              <a:ext uri="{FF2B5EF4-FFF2-40B4-BE49-F238E27FC236}">
                <a16:creationId xmlns:a16="http://schemas.microsoft.com/office/drawing/2014/main" id="{73F2CAEE-42AF-A44E-B06F-E4021F0671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6683" y="2570324"/>
            <a:ext cx="1746964" cy="26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0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BAE2F-1DF0-F24B-822B-EB39540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82" y="419654"/>
            <a:ext cx="3211158" cy="831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dirty="0">
                <a:blipFill dpi="0" rotWithShape="1">
                  <a:blip r:embed="rId5">
                    <a:extLst/>
                  </a:blip>
                  <a:srcRect/>
                  <a:tile tx="6350" ty="-127000" sx="65000" sy="64000" flip="none" algn="tl"/>
                </a:blipFill>
              </a:rPr>
              <a:t>Methodology</a:t>
            </a:r>
            <a:endParaRPr lang="en-US" sz="4800" dirty="0">
              <a:blipFill dpi="0" rotWithShape="1">
                <a:blip r:embed="rId5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95C67F70-EAFE-425C-8422-591620A9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590" y="5111496"/>
            <a:ext cx="1080904" cy="1080902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47FA16B-C217-4D91-84EA-5B0846BD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3681" y="5219586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F4D1-40B2-564E-B0E5-44CBD4E6FC22}"/>
              </a:ext>
            </a:extLst>
          </p:cNvPr>
          <p:cNvSpPr txBox="1"/>
          <p:nvPr/>
        </p:nvSpPr>
        <p:spPr>
          <a:xfrm>
            <a:off x="917786" y="1423750"/>
            <a:ext cx="100633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200" dirty="0"/>
              <a:t>CNN</a:t>
            </a:r>
            <a:r>
              <a:rPr lang="zh-CN" altLang="en-US" sz="2200" dirty="0"/>
              <a:t> </a:t>
            </a:r>
            <a:r>
              <a:rPr lang="en-US" altLang="zh-CN" sz="2200" dirty="0"/>
              <a:t>Multi-Label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Spatial Pyramid Pooling (SPP)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13C744-B9B7-B24A-A5EF-EC8A0946B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526" y="3178937"/>
            <a:ext cx="4481925" cy="2341060"/>
          </a:xfrm>
          <a:prstGeom prst="rect">
            <a:avLst/>
          </a:prstGeom>
          <a:effectLst>
            <a:softEdge rad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7AB35CC-864D-B44A-9AD8-0BCDF6888859}"/>
              </a:ext>
            </a:extLst>
          </p:cNvPr>
          <p:cNvSpPr txBox="1"/>
          <p:nvPr/>
        </p:nvSpPr>
        <p:spPr>
          <a:xfrm>
            <a:off x="5949445" y="2658942"/>
            <a:ext cx="237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200" dirty="0"/>
              <a:t> </a:t>
            </a:r>
            <a:r>
              <a:rPr lang="en-US" sz="2200" dirty="0"/>
              <a:t>CNN-RNN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06576-1EBF-8A4E-B332-87C968A8712D}"/>
              </a:ext>
            </a:extLst>
          </p:cNvPr>
          <p:cNvSpPr txBox="1"/>
          <p:nvPr/>
        </p:nvSpPr>
        <p:spPr>
          <a:xfrm>
            <a:off x="899496" y="1999592"/>
            <a:ext cx="1897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200" dirty="0"/>
              <a:t> </a:t>
            </a:r>
            <a:r>
              <a:rPr lang="en-US" sz="2200" dirty="0"/>
              <a:t>VGGNET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8F6E4-0E81-424D-8AE1-476D768C3D6E}"/>
              </a:ext>
            </a:extLst>
          </p:cNvPr>
          <p:cNvSpPr txBox="1"/>
          <p:nvPr/>
        </p:nvSpPr>
        <p:spPr>
          <a:xfrm>
            <a:off x="878557" y="2622100"/>
            <a:ext cx="277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200" dirty="0"/>
              <a:t> </a:t>
            </a:r>
            <a:r>
              <a:rPr lang="en-US" sz="2200" dirty="0"/>
              <a:t>ALEXNET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65ACCC-4514-934C-911A-84AE00557FAD}"/>
              </a:ext>
            </a:extLst>
          </p:cNvPr>
          <p:cNvSpPr txBox="1"/>
          <p:nvPr/>
        </p:nvSpPr>
        <p:spPr>
          <a:xfrm>
            <a:off x="114300" y="668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29414E1-06EA-3C48-9B17-A695912A9F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11" y="3178936"/>
            <a:ext cx="5202358" cy="23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F539C-B9F7-4347-9D5D-134CE8613DE9}"/>
              </a:ext>
            </a:extLst>
          </p:cNvPr>
          <p:cNvSpPr txBox="1"/>
          <p:nvPr/>
        </p:nvSpPr>
        <p:spPr>
          <a:xfrm>
            <a:off x="358120" y="761691"/>
            <a:ext cx="7191487" cy="551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19200" cap="all" dirty="0">
                <a:blipFill dpi="0" rotWithShape="1">
                  <a:blip r:embed="rId5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related</a:t>
            </a:r>
            <a:r>
              <a:rPr lang="zh-CN" altLang="en-US" sz="19200" cap="all" dirty="0">
                <a:blipFill dpi="0" rotWithShape="1">
                  <a:blip r:embed="rId5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altLang="zh-CN" sz="19200" cap="all" dirty="0">
                <a:blipFill dpi="0" rotWithShape="1">
                  <a:blip r:embed="rId5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C67F70-EAFE-425C-8422-591620A9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590" y="5111496"/>
            <a:ext cx="1080904" cy="1080902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7FA16B-C217-4D91-84EA-5B0846BD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3681" y="5219586"/>
            <a:ext cx="864723" cy="86472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5B7D8-38EC-5344-A201-9C0CD3EEA8FC}"/>
              </a:ext>
            </a:extLst>
          </p:cNvPr>
          <p:cNvSpPr txBox="1"/>
          <p:nvPr/>
        </p:nvSpPr>
        <p:spPr>
          <a:xfrm>
            <a:off x="550743" y="1474521"/>
            <a:ext cx="10963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J. Wang, Y. Yang, J. Mao, Z. Huang, C. Huang, and W. Xu, “CNN-RNN: A Unified Framework for Multi-label Image Classification,” 2016 IEEE Conference on Computer Vision and Pattern Recognition (CVPR), 2016.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X. Han, Y. Zhong, L. Cao, and L. Zhang, “Pre-Trained </a:t>
            </a:r>
            <a:r>
              <a:rPr lang="en-US" dirty="0" err="1"/>
              <a:t>AlexNet</a:t>
            </a:r>
            <a:r>
              <a:rPr lang="en-US" dirty="0"/>
              <a:t> Architecture with Pyramid Pooling and Supervision for High Spatial Resolution Remote Sensing Image Scene Classification,” Remote Sensing, vol. 9, no. 8, p. 848, 2017.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K. He, X. Zhang, S. Ren, and J. Sun, “Spatial Pyramid Pooling in Deep Convolutional Networks for Visual Recognition,” Computer Vision – ECCV 2014 Lecture Notes in Computer Science, pp. 346–361, 2014.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5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110</Words>
  <Application>Microsoft Macintosh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Using CNN to Predict business attribute labels for Yelp restaurants using user-submitted photos   </vt:lpstr>
      <vt:lpstr>PowerPoint Presentation</vt:lpstr>
      <vt:lpstr>PowerPoint Presentation</vt:lpstr>
      <vt:lpstr>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CNN to classify a multi-label variable size photo data set to Improve Yelp’s user experience  </dc:title>
  <dc:creator>Ruoxi Pan</dc:creator>
  <cp:lastModifiedBy>Ruoxi Pan</cp:lastModifiedBy>
  <cp:revision>40</cp:revision>
  <dcterms:created xsi:type="dcterms:W3CDTF">2019-02-05T22:25:34Z</dcterms:created>
  <dcterms:modified xsi:type="dcterms:W3CDTF">2019-02-06T21:10:29Z</dcterms:modified>
</cp:coreProperties>
</file>