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256" r:id="rId2"/>
    <p:sldId id="257" r:id="rId3"/>
    <p:sldId id="357" r:id="rId4"/>
    <p:sldId id="358" r:id="rId5"/>
    <p:sldId id="289" r:id="rId6"/>
    <p:sldId id="356" r:id="rId7"/>
    <p:sldId id="295" r:id="rId8"/>
    <p:sldId id="332" r:id="rId9"/>
    <p:sldId id="337" r:id="rId10"/>
    <p:sldId id="338" r:id="rId11"/>
    <p:sldId id="339" r:id="rId12"/>
    <p:sldId id="333" r:id="rId13"/>
    <p:sldId id="340" r:id="rId14"/>
    <p:sldId id="341" r:id="rId15"/>
    <p:sldId id="342" r:id="rId16"/>
    <p:sldId id="334" r:id="rId17"/>
    <p:sldId id="343" r:id="rId18"/>
    <p:sldId id="344" r:id="rId19"/>
    <p:sldId id="345" r:id="rId20"/>
    <p:sldId id="335" r:id="rId21"/>
    <p:sldId id="346" r:id="rId22"/>
    <p:sldId id="347" r:id="rId23"/>
    <p:sldId id="348" r:id="rId24"/>
    <p:sldId id="336" r:id="rId25"/>
    <p:sldId id="349" r:id="rId26"/>
    <p:sldId id="350" r:id="rId27"/>
    <p:sldId id="351" r:id="rId28"/>
    <p:sldId id="296" r:id="rId29"/>
    <p:sldId id="352" r:id="rId30"/>
    <p:sldId id="353" r:id="rId31"/>
    <p:sldId id="354" r:id="rId32"/>
    <p:sldId id="355" r:id="rId33"/>
    <p:sldId id="359" r:id="rId34"/>
    <p:sldId id="360" r:id="rId35"/>
    <p:sldId id="361" r:id="rId36"/>
    <p:sldId id="33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7" autoAdjust="0"/>
    <p:restoredTop sz="86410" autoAdjust="0"/>
  </p:normalViewPr>
  <p:slideViewPr>
    <p:cSldViewPr snapToGrid="0" snapToObjects="1">
      <p:cViewPr varScale="1">
        <p:scale>
          <a:sx n="104" d="100"/>
          <a:sy n="104" d="100"/>
        </p:scale>
        <p:origin x="114" y="25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1C05B4-69F6-44AD-B888-B40DC854199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F6F770F-831F-4D05-8383-3FD8D4978715}">
      <dgm:prSet/>
      <dgm:spPr/>
      <dgm:t>
        <a:bodyPr/>
        <a:lstStyle/>
        <a:p>
          <a:pPr>
            <a:lnSpc>
              <a:spcPct val="100000"/>
            </a:lnSpc>
          </a:pPr>
          <a:r>
            <a:rPr lang="en-GB" b="0" i="0"/>
            <a:t>Objective: The objective of this project is to create a comprehensive Power BI dashboard utilizing the Sample Publication Database. The dashboard aims to provide valuable insights into the publishing company's book sales performance, author royalties, and store distribution, enabling data-driven decision-making and strategic planning.</a:t>
          </a:r>
          <a:endParaRPr lang="en-US"/>
        </a:p>
      </dgm:t>
    </dgm:pt>
    <dgm:pt modelId="{2270EB24-4EC6-4BF0-AF00-410CCE77EB45}" type="parTrans" cxnId="{1B4B2595-27A7-4C61-A8EC-58685FAD0575}">
      <dgm:prSet/>
      <dgm:spPr/>
      <dgm:t>
        <a:bodyPr/>
        <a:lstStyle/>
        <a:p>
          <a:endParaRPr lang="en-US"/>
        </a:p>
      </dgm:t>
    </dgm:pt>
    <dgm:pt modelId="{DA492FCC-43D8-49AB-A96D-CF395108E675}" type="sibTrans" cxnId="{1B4B2595-27A7-4C61-A8EC-58685FAD0575}">
      <dgm:prSet/>
      <dgm:spPr/>
      <dgm:t>
        <a:bodyPr/>
        <a:lstStyle/>
        <a:p>
          <a:endParaRPr lang="en-US"/>
        </a:p>
      </dgm:t>
    </dgm:pt>
    <dgm:pt modelId="{874C62E2-B4BD-4986-85AE-286BCC9E67D2}">
      <dgm:prSet/>
      <dgm:spPr/>
      <dgm:t>
        <a:bodyPr/>
        <a:lstStyle/>
        <a:p>
          <a:pPr>
            <a:lnSpc>
              <a:spcPct val="100000"/>
            </a:lnSpc>
          </a:pPr>
          <a:r>
            <a:rPr lang="en-GB" b="0" i="0" dirty="0"/>
            <a:t>Analysis Scope: The analysis will focus on various aspects of the publication process, including book sales, author contributions, store performance, and the impact of discounts. It will encompass historical sales data, author royalties based on royalty schedules, and distribution data from multiple bookstores.</a:t>
          </a:r>
          <a:endParaRPr lang="en-US" dirty="0"/>
        </a:p>
      </dgm:t>
    </dgm:pt>
    <dgm:pt modelId="{AE3E01F3-9802-4D66-9758-1469F1AD8B37}" type="parTrans" cxnId="{C7A41910-3156-4DB1-A747-2EF0B02859D2}">
      <dgm:prSet/>
      <dgm:spPr/>
      <dgm:t>
        <a:bodyPr/>
        <a:lstStyle/>
        <a:p>
          <a:endParaRPr lang="en-US"/>
        </a:p>
      </dgm:t>
    </dgm:pt>
    <dgm:pt modelId="{FB70E818-259C-4EA4-8948-8EC1C09162A3}" type="sibTrans" cxnId="{C7A41910-3156-4DB1-A747-2EF0B02859D2}">
      <dgm:prSet/>
      <dgm:spPr/>
      <dgm:t>
        <a:bodyPr/>
        <a:lstStyle/>
        <a:p>
          <a:endParaRPr lang="en-US"/>
        </a:p>
      </dgm:t>
    </dgm:pt>
    <dgm:pt modelId="{AB8BE794-3DF4-40D0-A4EC-7B55CA345BB8}">
      <dgm:prSet/>
      <dgm:spPr/>
      <dgm:t>
        <a:bodyPr/>
        <a:lstStyle/>
        <a:p>
          <a:pPr>
            <a:lnSpc>
              <a:spcPct val="100000"/>
            </a:lnSpc>
          </a:pPr>
          <a:r>
            <a:rPr lang="en-GB" b="0" i="0"/>
            <a:t>Goal: The primary goal of this Power BI dashboard is to offer a holistic view of the publishing company's operations. It will provide actionable insights to optimize book sales, enhance author collaboration, improve store distribution strategies, and identify opportunities for growth and efficiency.</a:t>
          </a:r>
          <a:endParaRPr lang="en-US"/>
        </a:p>
      </dgm:t>
    </dgm:pt>
    <dgm:pt modelId="{35A6AE94-7339-420E-B787-24832E4F2FA2}" type="parTrans" cxnId="{3F525090-77C1-4377-A2A3-3D42F03199D5}">
      <dgm:prSet/>
      <dgm:spPr/>
      <dgm:t>
        <a:bodyPr/>
        <a:lstStyle/>
        <a:p>
          <a:endParaRPr lang="en-US"/>
        </a:p>
      </dgm:t>
    </dgm:pt>
    <dgm:pt modelId="{62D2489D-79C6-4E33-8013-DC62EA6689A2}" type="sibTrans" cxnId="{3F525090-77C1-4377-A2A3-3D42F03199D5}">
      <dgm:prSet/>
      <dgm:spPr/>
      <dgm:t>
        <a:bodyPr/>
        <a:lstStyle/>
        <a:p>
          <a:endParaRPr lang="en-US"/>
        </a:p>
      </dgm:t>
    </dgm:pt>
    <dgm:pt modelId="{42BA73E4-1E61-465C-8C2C-005A01C9BBD5}" type="pres">
      <dgm:prSet presAssocID="{2F1C05B4-69F6-44AD-B888-B40DC8541998}" presName="root" presStyleCnt="0">
        <dgm:presLayoutVars>
          <dgm:dir/>
          <dgm:resizeHandles val="exact"/>
        </dgm:presLayoutVars>
      </dgm:prSet>
      <dgm:spPr/>
    </dgm:pt>
    <dgm:pt modelId="{170E9B53-BEB5-4FF0-A315-6BDEF769AB88}" type="pres">
      <dgm:prSet presAssocID="{6F6F770F-831F-4D05-8383-3FD8D4978715}" presName="compNode" presStyleCnt="0"/>
      <dgm:spPr/>
    </dgm:pt>
    <dgm:pt modelId="{04731B42-631B-40AD-94FE-4CD2339D8F8F}" type="pres">
      <dgm:prSet presAssocID="{6F6F770F-831F-4D05-8383-3FD8D4978715}" presName="bgRect" presStyleLbl="bgShp" presStyleIdx="0" presStyleCnt="3"/>
      <dgm:spPr/>
    </dgm:pt>
    <dgm:pt modelId="{F6D5668A-9D06-43DE-A277-1057F4BDE8E7}" type="pres">
      <dgm:prSet presAssocID="{6F6F770F-831F-4D05-8383-3FD8D497871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F6DFA44E-E2D9-4D87-9786-61B53854A866}" type="pres">
      <dgm:prSet presAssocID="{6F6F770F-831F-4D05-8383-3FD8D4978715}" presName="spaceRect" presStyleCnt="0"/>
      <dgm:spPr/>
    </dgm:pt>
    <dgm:pt modelId="{6D42316F-CEF5-4ADB-B3AE-59AFD484513E}" type="pres">
      <dgm:prSet presAssocID="{6F6F770F-831F-4D05-8383-3FD8D4978715}" presName="parTx" presStyleLbl="revTx" presStyleIdx="0" presStyleCnt="3">
        <dgm:presLayoutVars>
          <dgm:chMax val="0"/>
          <dgm:chPref val="0"/>
        </dgm:presLayoutVars>
      </dgm:prSet>
      <dgm:spPr/>
    </dgm:pt>
    <dgm:pt modelId="{A5EFFF64-BECD-486C-A0B7-A9BE2B45CA76}" type="pres">
      <dgm:prSet presAssocID="{DA492FCC-43D8-49AB-A96D-CF395108E675}" presName="sibTrans" presStyleCnt="0"/>
      <dgm:spPr/>
    </dgm:pt>
    <dgm:pt modelId="{D40F0384-8D0C-4CB8-8981-2DBA3A4ECB64}" type="pres">
      <dgm:prSet presAssocID="{874C62E2-B4BD-4986-85AE-286BCC9E67D2}" presName="compNode" presStyleCnt="0"/>
      <dgm:spPr/>
    </dgm:pt>
    <dgm:pt modelId="{5D87C3F5-DC3E-4CB9-815A-8767DE59AB7A}" type="pres">
      <dgm:prSet presAssocID="{874C62E2-B4BD-4986-85AE-286BCC9E67D2}" presName="bgRect" presStyleLbl="bgShp" presStyleIdx="1" presStyleCnt="3"/>
      <dgm:spPr/>
    </dgm:pt>
    <dgm:pt modelId="{8FF79981-B922-4B84-A0D8-CDDF79CC0241}" type="pres">
      <dgm:prSet presAssocID="{874C62E2-B4BD-4986-85AE-286BCC9E67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on Shelf"/>
        </a:ext>
      </dgm:extLst>
    </dgm:pt>
    <dgm:pt modelId="{85CE40B8-E1FD-4A46-A80F-92A90E9B456E}" type="pres">
      <dgm:prSet presAssocID="{874C62E2-B4BD-4986-85AE-286BCC9E67D2}" presName="spaceRect" presStyleCnt="0"/>
      <dgm:spPr/>
    </dgm:pt>
    <dgm:pt modelId="{4AE3773C-F5A0-43EE-8CE8-BA66C28699D0}" type="pres">
      <dgm:prSet presAssocID="{874C62E2-B4BD-4986-85AE-286BCC9E67D2}" presName="parTx" presStyleLbl="revTx" presStyleIdx="1" presStyleCnt="3">
        <dgm:presLayoutVars>
          <dgm:chMax val="0"/>
          <dgm:chPref val="0"/>
        </dgm:presLayoutVars>
      </dgm:prSet>
      <dgm:spPr/>
    </dgm:pt>
    <dgm:pt modelId="{530DE104-209C-4633-BAEA-E6BF38F5F1DC}" type="pres">
      <dgm:prSet presAssocID="{FB70E818-259C-4EA4-8948-8EC1C09162A3}" presName="sibTrans" presStyleCnt="0"/>
      <dgm:spPr/>
    </dgm:pt>
    <dgm:pt modelId="{6D14F9A3-2F8A-409D-AA4A-E269F28FC343}" type="pres">
      <dgm:prSet presAssocID="{AB8BE794-3DF4-40D0-A4EC-7B55CA345BB8}" presName="compNode" presStyleCnt="0"/>
      <dgm:spPr/>
    </dgm:pt>
    <dgm:pt modelId="{C4B7E81B-C085-4799-ABF2-867D6EDEF389}" type="pres">
      <dgm:prSet presAssocID="{AB8BE794-3DF4-40D0-A4EC-7B55CA345BB8}" presName="bgRect" presStyleLbl="bgShp" presStyleIdx="2" presStyleCnt="3"/>
      <dgm:spPr/>
    </dgm:pt>
    <dgm:pt modelId="{165C6BA0-6ADC-49CB-93BA-13DD699340DA}" type="pres">
      <dgm:prSet presAssocID="{AB8BE794-3DF4-40D0-A4EC-7B55CA345BB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uge"/>
        </a:ext>
      </dgm:extLst>
    </dgm:pt>
    <dgm:pt modelId="{57E9BEEA-13CA-40E6-B0CB-3F6A17F817C3}" type="pres">
      <dgm:prSet presAssocID="{AB8BE794-3DF4-40D0-A4EC-7B55CA345BB8}" presName="spaceRect" presStyleCnt="0"/>
      <dgm:spPr/>
    </dgm:pt>
    <dgm:pt modelId="{8B78EEE9-5C35-498D-8974-82FBC1E02CA1}" type="pres">
      <dgm:prSet presAssocID="{AB8BE794-3DF4-40D0-A4EC-7B55CA345BB8}" presName="parTx" presStyleLbl="revTx" presStyleIdx="2" presStyleCnt="3">
        <dgm:presLayoutVars>
          <dgm:chMax val="0"/>
          <dgm:chPref val="0"/>
        </dgm:presLayoutVars>
      </dgm:prSet>
      <dgm:spPr/>
    </dgm:pt>
  </dgm:ptLst>
  <dgm:cxnLst>
    <dgm:cxn modelId="{C7A41910-3156-4DB1-A747-2EF0B02859D2}" srcId="{2F1C05B4-69F6-44AD-B888-B40DC8541998}" destId="{874C62E2-B4BD-4986-85AE-286BCC9E67D2}" srcOrd="1" destOrd="0" parTransId="{AE3E01F3-9802-4D66-9758-1469F1AD8B37}" sibTransId="{FB70E818-259C-4EA4-8948-8EC1C09162A3}"/>
    <dgm:cxn modelId="{0AF96F6D-79CE-4CEB-880E-42681059D7F2}" type="presOf" srcId="{AB8BE794-3DF4-40D0-A4EC-7B55CA345BB8}" destId="{8B78EEE9-5C35-498D-8974-82FBC1E02CA1}" srcOrd="0" destOrd="0" presId="urn:microsoft.com/office/officeart/2018/2/layout/IconVerticalSolidList"/>
    <dgm:cxn modelId="{3F525090-77C1-4377-A2A3-3D42F03199D5}" srcId="{2F1C05B4-69F6-44AD-B888-B40DC8541998}" destId="{AB8BE794-3DF4-40D0-A4EC-7B55CA345BB8}" srcOrd="2" destOrd="0" parTransId="{35A6AE94-7339-420E-B787-24832E4F2FA2}" sibTransId="{62D2489D-79C6-4E33-8013-DC62EA6689A2}"/>
    <dgm:cxn modelId="{1B4B2595-27A7-4C61-A8EC-58685FAD0575}" srcId="{2F1C05B4-69F6-44AD-B888-B40DC8541998}" destId="{6F6F770F-831F-4D05-8383-3FD8D4978715}" srcOrd="0" destOrd="0" parTransId="{2270EB24-4EC6-4BF0-AF00-410CCE77EB45}" sibTransId="{DA492FCC-43D8-49AB-A96D-CF395108E675}"/>
    <dgm:cxn modelId="{64855AA0-B580-4E25-B418-138B4A5FA54C}" type="presOf" srcId="{6F6F770F-831F-4D05-8383-3FD8D4978715}" destId="{6D42316F-CEF5-4ADB-B3AE-59AFD484513E}" srcOrd="0" destOrd="0" presId="urn:microsoft.com/office/officeart/2018/2/layout/IconVerticalSolidList"/>
    <dgm:cxn modelId="{8B22BEC9-9033-45EB-9812-6642C9CFEEEF}" type="presOf" srcId="{2F1C05B4-69F6-44AD-B888-B40DC8541998}" destId="{42BA73E4-1E61-465C-8C2C-005A01C9BBD5}" srcOrd="0" destOrd="0" presId="urn:microsoft.com/office/officeart/2018/2/layout/IconVerticalSolidList"/>
    <dgm:cxn modelId="{AED32ED2-A9C3-4373-9C0D-1486A7024536}" type="presOf" srcId="{874C62E2-B4BD-4986-85AE-286BCC9E67D2}" destId="{4AE3773C-F5A0-43EE-8CE8-BA66C28699D0}" srcOrd="0" destOrd="0" presId="urn:microsoft.com/office/officeart/2018/2/layout/IconVerticalSolidList"/>
    <dgm:cxn modelId="{A9029D7B-7196-4F83-AFAB-CC0B612934D9}" type="presParOf" srcId="{42BA73E4-1E61-465C-8C2C-005A01C9BBD5}" destId="{170E9B53-BEB5-4FF0-A315-6BDEF769AB88}" srcOrd="0" destOrd="0" presId="urn:microsoft.com/office/officeart/2018/2/layout/IconVerticalSolidList"/>
    <dgm:cxn modelId="{14B5155A-FF76-48F4-8477-1E17F5AB10FD}" type="presParOf" srcId="{170E9B53-BEB5-4FF0-A315-6BDEF769AB88}" destId="{04731B42-631B-40AD-94FE-4CD2339D8F8F}" srcOrd="0" destOrd="0" presId="urn:microsoft.com/office/officeart/2018/2/layout/IconVerticalSolidList"/>
    <dgm:cxn modelId="{C3B45394-0F23-4A55-A9F5-8A5F87380843}" type="presParOf" srcId="{170E9B53-BEB5-4FF0-A315-6BDEF769AB88}" destId="{F6D5668A-9D06-43DE-A277-1057F4BDE8E7}" srcOrd="1" destOrd="0" presId="urn:microsoft.com/office/officeart/2018/2/layout/IconVerticalSolidList"/>
    <dgm:cxn modelId="{5982D44E-2916-4112-B416-EE23B8B06240}" type="presParOf" srcId="{170E9B53-BEB5-4FF0-A315-6BDEF769AB88}" destId="{F6DFA44E-E2D9-4D87-9786-61B53854A866}" srcOrd="2" destOrd="0" presId="urn:microsoft.com/office/officeart/2018/2/layout/IconVerticalSolidList"/>
    <dgm:cxn modelId="{29F1E669-8F6B-4235-BFE3-1FFDFD34C8CB}" type="presParOf" srcId="{170E9B53-BEB5-4FF0-A315-6BDEF769AB88}" destId="{6D42316F-CEF5-4ADB-B3AE-59AFD484513E}" srcOrd="3" destOrd="0" presId="urn:microsoft.com/office/officeart/2018/2/layout/IconVerticalSolidList"/>
    <dgm:cxn modelId="{1B631BF1-4E2A-46EA-87CE-4F13EA0EA70D}" type="presParOf" srcId="{42BA73E4-1E61-465C-8C2C-005A01C9BBD5}" destId="{A5EFFF64-BECD-486C-A0B7-A9BE2B45CA76}" srcOrd="1" destOrd="0" presId="urn:microsoft.com/office/officeart/2018/2/layout/IconVerticalSolidList"/>
    <dgm:cxn modelId="{5852EF99-B66D-46E1-8D0D-EAB45B356EFE}" type="presParOf" srcId="{42BA73E4-1E61-465C-8C2C-005A01C9BBD5}" destId="{D40F0384-8D0C-4CB8-8981-2DBA3A4ECB64}" srcOrd="2" destOrd="0" presId="urn:microsoft.com/office/officeart/2018/2/layout/IconVerticalSolidList"/>
    <dgm:cxn modelId="{757E5CC0-393D-4905-80AB-C234C1B1D9AA}" type="presParOf" srcId="{D40F0384-8D0C-4CB8-8981-2DBA3A4ECB64}" destId="{5D87C3F5-DC3E-4CB9-815A-8767DE59AB7A}" srcOrd="0" destOrd="0" presId="urn:microsoft.com/office/officeart/2018/2/layout/IconVerticalSolidList"/>
    <dgm:cxn modelId="{D5A38F4E-86E0-4A91-914E-6FC4A698EB77}" type="presParOf" srcId="{D40F0384-8D0C-4CB8-8981-2DBA3A4ECB64}" destId="{8FF79981-B922-4B84-A0D8-CDDF79CC0241}" srcOrd="1" destOrd="0" presId="urn:microsoft.com/office/officeart/2018/2/layout/IconVerticalSolidList"/>
    <dgm:cxn modelId="{4F1120FD-39A2-4D44-A502-1299E10CFFB0}" type="presParOf" srcId="{D40F0384-8D0C-4CB8-8981-2DBA3A4ECB64}" destId="{85CE40B8-E1FD-4A46-A80F-92A90E9B456E}" srcOrd="2" destOrd="0" presId="urn:microsoft.com/office/officeart/2018/2/layout/IconVerticalSolidList"/>
    <dgm:cxn modelId="{F3A2FFD7-5248-45ED-905B-73B21A003DE3}" type="presParOf" srcId="{D40F0384-8D0C-4CB8-8981-2DBA3A4ECB64}" destId="{4AE3773C-F5A0-43EE-8CE8-BA66C28699D0}" srcOrd="3" destOrd="0" presId="urn:microsoft.com/office/officeart/2018/2/layout/IconVerticalSolidList"/>
    <dgm:cxn modelId="{4ACFE379-F80A-4DB8-A9CD-76F9606973F5}" type="presParOf" srcId="{42BA73E4-1E61-465C-8C2C-005A01C9BBD5}" destId="{530DE104-209C-4633-BAEA-E6BF38F5F1DC}" srcOrd="3" destOrd="0" presId="urn:microsoft.com/office/officeart/2018/2/layout/IconVerticalSolidList"/>
    <dgm:cxn modelId="{E5E80D47-5A91-429D-ABAD-568D7ECBBFFD}" type="presParOf" srcId="{42BA73E4-1E61-465C-8C2C-005A01C9BBD5}" destId="{6D14F9A3-2F8A-409D-AA4A-E269F28FC343}" srcOrd="4" destOrd="0" presId="urn:microsoft.com/office/officeart/2018/2/layout/IconVerticalSolidList"/>
    <dgm:cxn modelId="{D05B255B-4DDA-4950-9FF0-7AB430DF46BE}" type="presParOf" srcId="{6D14F9A3-2F8A-409D-AA4A-E269F28FC343}" destId="{C4B7E81B-C085-4799-ABF2-867D6EDEF389}" srcOrd="0" destOrd="0" presId="urn:microsoft.com/office/officeart/2018/2/layout/IconVerticalSolidList"/>
    <dgm:cxn modelId="{DBA9B830-594F-4852-AE8F-6DB1534EF7C1}" type="presParOf" srcId="{6D14F9A3-2F8A-409D-AA4A-E269F28FC343}" destId="{165C6BA0-6ADC-49CB-93BA-13DD699340DA}" srcOrd="1" destOrd="0" presId="urn:microsoft.com/office/officeart/2018/2/layout/IconVerticalSolidList"/>
    <dgm:cxn modelId="{87F02562-035D-40DA-9C3D-EE9C59746E53}" type="presParOf" srcId="{6D14F9A3-2F8A-409D-AA4A-E269F28FC343}" destId="{57E9BEEA-13CA-40E6-B0CB-3F6A17F817C3}" srcOrd="2" destOrd="0" presId="urn:microsoft.com/office/officeart/2018/2/layout/IconVerticalSolidList"/>
    <dgm:cxn modelId="{2F5BF393-7714-4AE9-8346-ADCFCF69AC0F}" type="presParOf" srcId="{6D14F9A3-2F8A-409D-AA4A-E269F28FC343}" destId="{8B78EEE9-5C35-498D-8974-82FBC1E02C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455252-BE03-4AF1-AF51-16FA86303B7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318778C-65FD-4383-B476-06C247B53376}">
      <dgm:prSet/>
      <dgm:spPr/>
      <dgm:t>
        <a:bodyPr/>
        <a:lstStyle/>
        <a:p>
          <a:pPr>
            <a:lnSpc>
              <a:spcPct val="100000"/>
            </a:lnSpc>
          </a:pPr>
          <a:r>
            <a:rPr lang="en-GB" b="0" i="0"/>
            <a:t>Insights &amp; Recommendations: The Power BI dashboard will generate valuable insights into the top-selling book titles, bestselling genres, and sales trends over time. It will analyze the performance of different bookstores, identify bestselling authors, and calculate author royalties based on royalty schedules. Additionally, it will recommend effective discount strategies to boost book sales and customer engagement.</a:t>
          </a:r>
          <a:endParaRPr lang="en-US"/>
        </a:p>
      </dgm:t>
    </dgm:pt>
    <dgm:pt modelId="{8D2B138A-6A0F-4939-B526-89EB2686ED69}" type="parTrans" cxnId="{A7297131-D8B0-48D1-A966-C706F2C5FC5E}">
      <dgm:prSet/>
      <dgm:spPr/>
      <dgm:t>
        <a:bodyPr/>
        <a:lstStyle/>
        <a:p>
          <a:endParaRPr lang="en-US"/>
        </a:p>
      </dgm:t>
    </dgm:pt>
    <dgm:pt modelId="{9F125E55-A9EB-4C6A-8FD6-3A49C139E6CE}" type="sibTrans" cxnId="{A7297131-D8B0-48D1-A966-C706F2C5FC5E}">
      <dgm:prSet/>
      <dgm:spPr/>
      <dgm:t>
        <a:bodyPr/>
        <a:lstStyle/>
        <a:p>
          <a:endParaRPr lang="en-US"/>
        </a:p>
      </dgm:t>
    </dgm:pt>
    <dgm:pt modelId="{6B08260E-B0EE-4C56-8A43-9D290A38CBA8}">
      <dgm:prSet/>
      <dgm:spPr/>
      <dgm:t>
        <a:bodyPr/>
        <a:lstStyle/>
        <a:p>
          <a:pPr>
            <a:lnSpc>
              <a:spcPct val="100000"/>
            </a:lnSpc>
          </a:pPr>
          <a:r>
            <a:rPr lang="en-GB" b="0" i="0"/>
            <a:t>Report &amp; Presentation: The final deliverable will consist of a detailed report describing the data sources, data modeling methodologies, and data cleansing processes used in creating the Power BI dashboard. The report will also include a step-by-step guide on how to interpret the insights and use the dashboard for decision-making. The presentation will showcase the key findings, visualizations, and actionable recommendations derived from the dashboard's analysis.</a:t>
          </a:r>
          <a:endParaRPr lang="en-US"/>
        </a:p>
      </dgm:t>
    </dgm:pt>
    <dgm:pt modelId="{AC19C1A8-B545-4BC2-AD90-9F9B5E2349D4}" type="parTrans" cxnId="{5767C718-B300-4EA0-8FA1-CC645EE58A8D}">
      <dgm:prSet/>
      <dgm:spPr/>
      <dgm:t>
        <a:bodyPr/>
        <a:lstStyle/>
        <a:p>
          <a:endParaRPr lang="en-US"/>
        </a:p>
      </dgm:t>
    </dgm:pt>
    <dgm:pt modelId="{56168EC4-0EDE-4009-9CDA-98313F96C9CF}" type="sibTrans" cxnId="{5767C718-B300-4EA0-8FA1-CC645EE58A8D}">
      <dgm:prSet/>
      <dgm:spPr/>
      <dgm:t>
        <a:bodyPr/>
        <a:lstStyle/>
        <a:p>
          <a:endParaRPr lang="en-US"/>
        </a:p>
      </dgm:t>
    </dgm:pt>
    <dgm:pt modelId="{D25A176C-8C97-40A7-BA4E-2CCFE1EA4C34}">
      <dgm:prSet/>
      <dgm:spPr/>
      <dgm:t>
        <a:bodyPr/>
        <a:lstStyle/>
        <a:p>
          <a:pPr>
            <a:lnSpc>
              <a:spcPct val="100000"/>
            </a:lnSpc>
          </a:pPr>
          <a:r>
            <a:rPr lang="en-GB" b="0" i="0"/>
            <a:t>The Power BI dashboard, along with the report and presentation, will serve as a powerful tool for the publishing company's stakeholders. It will empower them to make informed decisions, optimize book sales strategies, foster author collaborations, and enhance the overall business performance in the competitive publishing landscape.</a:t>
          </a:r>
          <a:endParaRPr lang="en-US"/>
        </a:p>
      </dgm:t>
    </dgm:pt>
    <dgm:pt modelId="{73B0DF02-5800-4734-BD30-1F0920C3BBD6}" type="parTrans" cxnId="{2796D265-1AA9-45D1-833A-88A014C690CD}">
      <dgm:prSet/>
      <dgm:spPr/>
      <dgm:t>
        <a:bodyPr/>
        <a:lstStyle/>
        <a:p>
          <a:endParaRPr lang="en-US"/>
        </a:p>
      </dgm:t>
    </dgm:pt>
    <dgm:pt modelId="{774FC9CE-392A-4FBB-9C08-876004BA664B}" type="sibTrans" cxnId="{2796D265-1AA9-45D1-833A-88A014C690CD}">
      <dgm:prSet/>
      <dgm:spPr/>
      <dgm:t>
        <a:bodyPr/>
        <a:lstStyle/>
        <a:p>
          <a:endParaRPr lang="en-US"/>
        </a:p>
      </dgm:t>
    </dgm:pt>
    <dgm:pt modelId="{C2270E44-7F7D-4B0D-A294-D1AE0857B95E}" type="pres">
      <dgm:prSet presAssocID="{0A455252-BE03-4AF1-AF51-16FA86303B71}" presName="root" presStyleCnt="0">
        <dgm:presLayoutVars>
          <dgm:dir/>
          <dgm:resizeHandles val="exact"/>
        </dgm:presLayoutVars>
      </dgm:prSet>
      <dgm:spPr/>
    </dgm:pt>
    <dgm:pt modelId="{01E5AB18-865C-422D-A074-3D24C86B693D}" type="pres">
      <dgm:prSet presAssocID="{E318778C-65FD-4383-B476-06C247B53376}" presName="compNode" presStyleCnt="0"/>
      <dgm:spPr/>
    </dgm:pt>
    <dgm:pt modelId="{570B6B38-C841-49C3-9E16-84F449592AF7}" type="pres">
      <dgm:prSet presAssocID="{E318778C-65FD-4383-B476-06C247B53376}" presName="bgRect" presStyleLbl="bgShp" presStyleIdx="0" presStyleCnt="3"/>
      <dgm:spPr/>
    </dgm:pt>
    <dgm:pt modelId="{5709029B-BC64-4F43-AD8C-71360417908E}" type="pres">
      <dgm:prSet presAssocID="{E318778C-65FD-4383-B476-06C247B5337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mark"/>
        </a:ext>
      </dgm:extLst>
    </dgm:pt>
    <dgm:pt modelId="{BCD30284-F6F2-48D9-8407-5E3DA01BAA46}" type="pres">
      <dgm:prSet presAssocID="{E318778C-65FD-4383-B476-06C247B53376}" presName="spaceRect" presStyleCnt="0"/>
      <dgm:spPr/>
    </dgm:pt>
    <dgm:pt modelId="{EC60A84C-34DC-4BE7-A2F1-8F5594351548}" type="pres">
      <dgm:prSet presAssocID="{E318778C-65FD-4383-B476-06C247B53376}" presName="parTx" presStyleLbl="revTx" presStyleIdx="0" presStyleCnt="3">
        <dgm:presLayoutVars>
          <dgm:chMax val="0"/>
          <dgm:chPref val="0"/>
        </dgm:presLayoutVars>
      </dgm:prSet>
      <dgm:spPr/>
    </dgm:pt>
    <dgm:pt modelId="{73EF8928-DCE8-45BA-B135-2208AF321FFF}" type="pres">
      <dgm:prSet presAssocID="{9F125E55-A9EB-4C6A-8FD6-3A49C139E6CE}" presName="sibTrans" presStyleCnt="0"/>
      <dgm:spPr/>
    </dgm:pt>
    <dgm:pt modelId="{29E4C05A-BD0B-4E98-9864-FBECDF435A62}" type="pres">
      <dgm:prSet presAssocID="{6B08260E-B0EE-4C56-8A43-9D290A38CBA8}" presName="compNode" presStyleCnt="0"/>
      <dgm:spPr/>
    </dgm:pt>
    <dgm:pt modelId="{0F028661-5413-4289-9906-9F667911A4AD}" type="pres">
      <dgm:prSet presAssocID="{6B08260E-B0EE-4C56-8A43-9D290A38CBA8}" presName="bgRect" presStyleLbl="bgShp" presStyleIdx="1" presStyleCnt="3"/>
      <dgm:spPr/>
    </dgm:pt>
    <dgm:pt modelId="{957D4414-1DE6-4608-98DA-46BE8A808BDE}" type="pres">
      <dgm:prSet presAssocID="{6B08260E-B0EE-4C56-8A43-9D290A38CB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EC3E51EB-4BA0-4339-9408-121E0F1611F1}" type="pres">
      <dgm:prSet presAssocID="{6B08260E-B0EE-4C56-8A43-9D290A38CBA8}" presName="spaceRect" presStyleCnt="0"/>
      <dgm:spPr/>
    </dgm:pt>
    <dgm:pt modelId="{DBC3D670-0C72-41BA-82A7-50C379C6CAB4}" type="pres">
      <dgm:prSet presAssocID="{6B08260E-B0EE-4C56-8A43-9D290A38CBA8}" presName="parTx" presStyleLbl="revTx" presStyleIdx="1" presStyleCnt="3">
        <dgm:presLayoutVars>
          <dgm:chMax val="0"/>
          <dgm:chPref val="0"/>
        </dgm:presLayoutVars>
      </dgm:prSet>
      <dgm:spPr/>
    </dgm:pt>
    <dgm:pt modelId="{894C8561-18F0-4CA8-896B-E2629DF7B076}" type="pres">
      <dgm:prSet presAssocID="{56168EC4-0EDE-4009-9CDA-98313F96C9CF}" presName="sibTrans" presStyleCnt="0"/>
      <dgm:spPr/>
    </dgm:pt>
    <dgm:pt modelId="{F5E79475-806F-4334-B953-B5C2D18AE892}" type="pres">
      <dgm:prSet presAssocID="{D25A176C-8C97-40A7-BA4E-2CCFE1EA4C34}" presName="compNode" presStyleCnt="0"/>
      <dgm:spPr/>
    </dgm:pt>
    <dgm:pt modelId="{4620D977-BE1B-4218-A1BC-C3018F37BA41}" type="pres">
      <dgm:prSet presAssocID="{D25A176C-8C97-40A7-BA4E-2CCFE1EA4C34}" presName="bgRect" presStyleLbl="bgShp" presStyleIdx="2" presStyleCnt="3"/>
      <dgm:spPr/>
    </dgm:pt>
    <dgm:pt modelId="{21EC89DE-8A82-4F01-A468-D0CC72D14F77}" type="pres">
      <dgm:prSet presAssocID="{D25A176C-8C97-40A7-BA4E-2CCFE1EA4C3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uge"/>
        </a:ext>
      </dgm:extLst>
    </dgm:pt>
    <dgm:pt modelId="{6235F53C-1C92-4193-8B5E-B64CEF48E284}" type="pres">
      <dgm:prSet presAssocID="{D25A176C-8C97-40A7-BA4E-2CCFE1EA4C34}" presName="spaceRect" presStyleCnt="0"/>
      <dgm:spPr/>
    </dgm:pt>
    <dgm:pt modelId="{87AB4B32-239A-4CDD-BCF0-AC110BB2697E}" type="pres">
      <dgm:prSet presAssocID="{D25A176C-8C97-40A7-BA4E-2CCFE1EA4C34}" presName="parTx" presStyleLbl="revTx" presStyleIdx="2" presStyleCnt="3">
        <dgm:presLayoutVars>
          <dgm:chMax val="0"/>
          <dgm:chPref val="0"/>
        </dgm:presLayoutVars>
      </dgm:prSet>
      <dgm:spPr/>
    </dgm:pt>
  </dgm:ptLst>
  <dgm:cxnLst>
    <dgm:cxn modelId="{174F1F10-7E1A-4D46-96FF-D3E5F3C4C97A}" type="presOf" srcId="{0A455252-BE03-4AF1-AF51-16FA86303B71}" destId="{C2270E44-7F7D-4B0D-A294-D1AE0857B95E}" srcOrd="0" destOrd="0" presId="urn:microsoft.com/office/officeart/2018/2/layout/IconVerticalSolidList"/>
    <dgm:cxn modelId="{5767C718-B300-4EA0-8FA1-CC645EE58A8D}" srcId="{0A455252-BE03-4AF1-AF51-16FA86303B71}" destId="{6B08260E-B0EE-4C56-8A43-9D290A38CBA8}" srcOrd="1" destOrd="0" parTransId="{AC19C1A8-B545-4BC2-AD90-9F9B5E2349D4}" sibTransId="{56168EC4-0EDE-4009-9CDA-98313F96C9CF}"/>
    <dgm:cxn modelId="{3F2A641C-926B-4016-8E73-AECC26D5BAA3}" type="presOf" srcId="{6B08260E-B0EE-4C56-8A43-9D290A38CBA8}" destId="{DBC3D670-0C72-41BA-82A7-50C379C6CAB4}" srcOrd="0" destOrd="0" presId="urn:microsoft.com/office/officeart/2018/2/layout/IconVerticalSolidList"/>
    <dgm:cxn modelId="{A7297131-D8B0-48D1-A966-C706F2C5FC5E}" srcId="{0A455252-BE03-4AF1-AF51-16FA86303B71}" destId="{E318778C-65FD-4383-B476-06C247B53376}" srcOrd="0" destOrd="0" parTransId="{8D2B138A-6A0F-4939-B526-89EB2686ED69}" sibTransId="{9F125E55-A9EB-4C6A-8FD6-3A49C139E6CE}"/>
    <dgm:cxn modelId="{2796D265-1AA9-45D1-833A-88A014C690CD}" srcId="{0A455252-BE03-4AF1-AF51-16FA86303B71}" destId="{D25A176C-8C97-40A7-BA4E-2CCFE1EA4C34}" srcOrd="2" destOrd="0" parTransId="{73B0DF02-5800-4734-BD30-1F0920C3BBD6}" sibTransId="{774FC9CE-392A-4FBB-9C08-876004BA664B}"/>
    <dgm:cxn modelId="{B9482969-C361-467A-8D52-95BC6C5D87E1}" type="presOf" srcId="{D25A176C-8C97-40A7-BA4E-2CCFE1EA4C34}" destId="{87AB4B32-239A-4CDD-BCF0-AC110BB2697E}" srcOrd="0" destOrd="0" presId="urn:microsoft.com/office/officeart/2018/2/layout/IconVerticalSolidList"/>
    <dgm:cxn modelId="{6A7E5981-54E6-42B5-9B6E-E8AC46857365}" type="presOf" srcId="{E318778C-65FD-4383-B476-06C247B53376}" destId="{EC60A84C-34DC-4BE7-A2F1-8F5594351548}" srcOrd="0" destOrd="0" presId="urn:microsoft.com/office/officeart/2018/2/layout/IconVerticalSolidList"/>
    <dgm:cxn modelId="{5C44008F-1152-4D4C-8A1B-246B44187E55}" type="presParOf" srcId="{C2270E44-7F7D-4B0D-A294-D1AE0857B95E}" destId="{01E5AB18-865C-422D-A074-3D24C86B693D}" srcOrd="0" destOrd="0" presId="urn:microsoft.com/office/officeart/2018/2/layout/IconVerticalSolidList"/>
    <dgm:cxn modelId="{4B4BDCBE-BACC-43AD-9CAC-A3F93A996545}" type="presParOf" srcId="{01E5AB18-865C-422D-A074-3D24C86B693D}" destId="{570B6B38-C841-49C3-9E16-84F449592AF7}" srcOrd="0" destOrd="0" presId="urn:microsoft.com/office/officeart/2018/2/layout/IconVerticalSolidList"/>
    <dgm:cxn modelId="{1DD9EB44-2BAA-48F8-8B48-F42D63E823CA}" type="presParOf" srcId="{01E5AB18-865C-422D-A074-3D24C86B693D}" destId="{5709029B-BC64-4F43-AD8C-71360417908E}" srcOrd="1" destOrd="0" presId="urn:microsoft.com/office/officeart/2018/2/layout/IconVerticalSolidList"/>
    <dgm:cxn modelId="{CB0E8208-5806-4952-90AE-DFFC667A5FC9}" type="presParOf" srcId="{01E5AB18-865C-422D-A074-3D24C86B693D}" destId="{BCD30284-F6F2-48D9-8407-5E3DA01BAA46}" srcOrd="2" destOrd="0" presId="urn:microsoft.com/office/officeart/2018/2/layout/IconVerticalSolidList"/>
    <dgm:cxn modelId="{BB0FCC3D-BF12-40C3-B57B-7D4C9238BFB6}" type="presParOf" srcId="{01E5AB18-865C-422D-A074-3D24C86B693D}" destId="{EC60A84C-34DC-4BE7-A2F1-8F5594351548}" srcOrd="3" destOrd="0" presId="urn:microsoft.com/office/officeart/2018/2/layout/IconVerticalSolidList"/>
    <dgm:cxn modelId="{74ADCDA4-C5FD-4955-BB09-52091B5D1BD2}" type="presParOf" srcId="{C2270E44-7F7D-4B0D-A294-D1AE0857B95E}" destId="{73EF8928-DCE8-45BA-B135-2208AF321FFF}" srcOrd="1" destOrd="0" presId="urn:microsoft.com/office/officeart/2018/2/layout/IconVerticalSolidList"/>
    <dgm:cxn modelId="{311B5962-6429-4243-B64E-F272A9A43D5B}" type="presParOf" srcId="{C2270E44-7F7D-4B0D-A294-D1AE0857B95E}" destId="{29E4C05A-BD0B-4E98-9864-FBECDF435A62}" srcOrd="2" destOrd="0" presId="urn:microsoft.com/office/officeart/2018/2/layout/IconVerticalSolidList"/>
    <dgm:cxn modelId="{D3DFD00C-DD37-479D-BF80-55AA00871FFE}" type="presParOf" srcId="{29E4C05A-BD0B-4E98-9864-FBECDF435A62}" destId="{0F028661-5413-4289-9906-9F667911A4AD}" srcOrd="0" destOrd="0" presId="urn:microsoft.com/office/officeart/2018/2/layout/IconVerticalSolidList"/>
    <dgm:cxn modelId="{179333C6-A3DC-49C7-9A23-9391AA4C112D}" type="presParOf" srcId="{29E4C05A-BD0B-4E98-9864-FBECDF435A62}" destId="{957D4414-1DE6-4608-98DA-46BE8A808BDE}" srcOrd="1" destOrd="0" presId="urn:microsoft.com/office/officeart/2018/2/layout/IconVerticalSolidList"/>
    <dgm:cxn modelId="{7F5F5315-2568-4557-9B01-B6C1F0B8BE70}" type="presParOf" srcId="{29E4C05A-BD0B-4E98-9864-FBECDF435A62}" destId="{EC3E51EB-4BA0-4339-9408-121E0F1611F1}" srcOrd="2" destOrd="0" presId="urn:microsoft.com/office/officeart/2018/2/layout/IconVerticalSolidList"/>
    <dgm:cxn modelId="{E3F50D86-2F73-483A-8BC3-1D1E0B0E4A93}" type="presParOf" srcId="{29E4C05A-BD0B-4E98-9864-FBECDF435A62}" destId="{DBC3D670-0C72-41BA-82A7-50C379C6CAB4}" srcOrd="3" destOrd="0" presId="urn:microsoft.com/office/officeart/2018/2/layout/IconVerticalSolidList"/>
    <dgm:cxn modelId="{799E8561-082C-4EF4-B8FB-A35E36063FBB}" type="presParOf" srcId="{C2270E44-7F7D-4B0D-A294-D1AE0857B95E}" destId="{894C8561-18F0-4CA8-896B-E2629DF7B076}" srcOrd="3" destOrd="0" presId="urn:microsoft.com/office/officeart/2018/2/layout/IconVerticalSolidList"/>
    <dgm:cxn modelId="{20EB89F8-9ABA-4465-9A45-14151700B202}" type="presParOf" srcId="{C2270E44-7F7D-4B0D-A294-D1AE0857B95E}" destId="{F5E79475-806F-4334-B953-B5C2D18AE892}" srcOrd="4" destOrd="0" presId="urn:microsoft.com/office/officeart/2018/2/layout/IconVerticalSolidList"/>
    <dgm:cxn modelId="{5A3FBE7E-6BFC-422D-BF91-8D4443532219}" type="presParOf" srcId="{F5E79475-806F-4334-B953-B5C2D18AE892}" destId="{4620D977-BE1B-4218-A1BC-C3018F37BA41}" srcOrd="0" destOrd="0" presId="urn:microsoft.com/office/officeart/2018/2/layout/IconVerticalSolidList"/>
    <dgm:cxn modelId="{5749D14C-FBCF-4CFB-9C68-7CA82699C451}" type="presParOf" srcId="{F5E79475-806F-4334-B953-B5C2D18AE892}" destId="{21EC89DE-8A82-4F01-A468-D0CC72D14F77}" srcOrd="1" destOrd="0" presId="urn:microsoft.com/office/officeart/2018/2/layout/IconVerticalSolidList"/>
    <dgm:cxn modelId="{4D1F10BE-3F24-4434-87AF-2508EE64A4D7}" type="presParOf" srcId="{F5E79475-806F-4334-B953-B5C2D18AE892}" destId="{6235F53C-1C92-4193-8B5E-B64CEF48E284}" srcOrd="2" destOrd="0" presId="urn:microsoft.com/office/officeart/2018/2/layout/IconVerticalSolidList"/>
    <dgm:cxn modelId="{8A10ECA9-CC3F-4079-923E-AE6F99F46C48}" type="presParOf" srcId="{F5E79475-806F-4334-B953-B5C2D18AE892}" destId="{87AB4B32-239A-4CDD-BCF0-AC110BB269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31B42-631B-40AD-94FE-4CD2339D8F8F}">
      <dsp:nvSpPr>
        <dsp:cNvPr id="0" name=""/>
        <dsp:cNvSpPr/>
      </dsp:nvSpPr>
      <dsp:spPr>
        <a:xfrm>
          <a:off x="0" y="484"/>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D5668A-9D06-43DE-A277-1057F4BDE8E7}">
      <dsp:nvSpPr>
        <dsp:cNvPr id="0" name=""/>
        <dsp:cNvSpPr/>
      </dsp:nvSpPr>
      <dsp:spPr>
        <a:xfrm>
          <a:off x="343065" y="255657"/>
          <a:ext cx="623754" cy="6237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42316F-CEF5-4ADB-B3AE-59AFD484513E}">
      <dsp:nvSpPr>
        <dsp:cNvPr id="0" name=""/>
        <dsp:cNvSpPr/>
      </dsp:nvSpPr>
      <dsp:spPr>
        <a:xfrm>
          <a:off x="1309885" y="484"/>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755650">
            <a:lnSpc>
              <a:spcPct val="100000"/>
            </a:lnSpc>
            <a:spcBef>
              <a:spcPct val="0"/>
            </a:spcBef>
            <a:spcAft>
              <a:spcPct val="35000"/>
            </a:spcAft>
            <a:buNone/>
          </a:pPr>
          <a:r>
            <a:rPr lang="en-GB" sz="1700" b="0" i="0" kern="1200"/>
            <a:t>Objective: The objective of this project is to create a comprehensive Power BI dashboard utilizing the Sample Publication Database. The dashboard aims to provide valuable insights into the publishing company's book sales performance, author royalties, and store distribution, enabling data-driven decision-making and strategic planning.</a:t>
          </a:r>
          <a:endParaRPr lang="en-US" sz="1700" kern="1200"/>
        </a:p>
      </dsp:txBody>
      <dsp:txXfrm>
        <a:off x="1309885" y="484"/>
        <a:ext cx="10534182" cy="1134099"/>
      </dsp:txXfrm>
    </dsp:sp>
    <dsp:sp modelId="{5D87C3F5-DC3E-4CB9-815A-8767DE59AB7A}">
      <dsp:nvSpPr>
        <dsp:cNvPr id="0" name=""/>
        <dsp:cNvSpPr/>
      </dsp:nvSpPr>
      <dsp:spPr>
        <a:xfrm>
          <a:off x="0" y="1418109"/>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F79981-B922-4B84-A0D8-CDDF79CC0241}">
      <dsp:nvSpPr>
        <dsp:cNvPr id="0" name=""/>
        <dsp:cNvSpPr/>
      </dsp:nvSpPr>
      <dsp:spPr>
        <a:xfrm>
          <a:off x="343065" y="1673281"/>
          <a:ext cx="623754" cy="6237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E3773C-F5A0-43EE-8CE8-BA66C28699D0}">
      <dsp:nvSpPr>
        <dsp:cNvPr id="0" name=""/>
        <dsp:cNvSpPr/>
      </dsp:nvSpPr>
      <dsp:spPr>
        <a:xfrm>
          <a:off x="1309885" y="1418109"/>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755650">
            <a:lnSpc>
              <a:spcPct val="100000"/>
            </a:lnSpc>
            <a:spcBef>
              <a:spcPct val="0"/>
            </a:spcBef>
            <a:spcAft>
              <a:spcPct val="35000"/>
            </a:spcAft>
            <a:buNone/>
          </a:pPr>
          <a:r>
            <a:rPr lang="en-GB" sz="1700" b="0" i="0" kern="1200" dirty="0"/>
            <a:t>Analysis Scope: The analysis will focus on various aspects of the publication process, including book sales, author contributions, store performance, and the impact of discounts. It will encompass historical sales data, author royalties based on royalty schedules, and distribution data from multiple bookstores.</a:t>
          </a:r>
          <a:endParaRPr lang="en-US" sz="1700" kern="1200" dirty="0"/>
        </a:p>
      </dsp:txBody>
      <dsp:txXfrm>
        <a:off x="1309885" y="1418109"/>
        <a:ext cx="10534182" cy="1134099"/>
      </dsp:txXfrm>
    </dsp:sp>
    <dsp:sp modelId="{C4B7E81B-C085-4799-ABF2-867D6EDEF389}">
      <dsp:nvSpPr>
        <dsp:cNvPr id="0" name=""/>
        <dsp:cNvSpPr/>
      </dsp:nvSpPr>
      <dsp:spPr>
        <a:xfrm>
          <a:off x="0" y="2835733"/>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5C6BA0-6ADC-49CB-93BA-13DD699340DA}">
      <dsp:nvSpPr>
        <dsp:cNvPr id="0" name=""/>
        <dsp:cNvSpPr/>
      </dsp:nvSpPr>
      <dsp:spPr>
        <a:xfrm>
          <a:off x="343065" y="3090906"/>
          <a:ext cx="623754" cy="6237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78EEE9-5C35-498D-8974-82FBC1E02CA1}">
      <dsp:nvSpPr>
        <dsp:cNvPr id="0" name=""/>
        <dsp:cNvSpPr/>
      </dsp:nvSpPr>
      <dsp:spPr>
        <a:xfrm>
          <a:off x="1309885" y="2835733"/>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755650">
            <a:lnSpc>
              <a:spcPct val="100000"/>
            </a:lnSpc>
            <a:spcBef>
              <a:spcPct val="0"/>
            </a:spcBef>
            <a:spcAft>
              <a:spcPct val="35000"/>
            </a:spcAft>
            <a:buNone/>
          </a:pPr>
          <a:r>
            <a:rPr lang="en-GB" sz="1700" b="0" i="0" kern="1200"/>
            <a:t>Goal: The primary goal of this Power BI dashboard is to offer a holistic view of the publishing company's operations. It will provide actionable insights to optimize book sales, enhance author collaboration, improve store distribution strategies, and identify opportunities for growth and efficiency.</a:t>
          </a:r>
          <a:endParaRPr lang="en-US" sz="1700" kern="1200"/>
        </a:p>
      </dsp:txBody>
      <dsp:txXfrm>
        <a:off x="1309885" y="2835733"/>
        <a:ext cx="10534182" cy="1134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B6B38-C841-49C3-9E16-84F449592AF7}">
      <dsp:nvSpPr>
        <dsp:cNvPr id="0" name=""/>
        <dsp:cNvSpPr/>
      </dsp:nvSpPr>
      <dsp:spPr>
        <a:xfrm>
          <a:off x="0" y="484"/>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09029B-BC64-4F43-AD8C-71360417908E}">
      <dsp:nvSpPr>
        <dsp:cNvPr id="0" name=""/>
        <dsp:cNvSpPr/>
      </dsp:nvSpPr>
      <dsp:spPr>
        <a:xfrm>
          <a:off x="343065" y="255657"/>
          <a:ext cx="623754" cy="6237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60A84C-34DC-4BE7-A2F1-8F5594351548}">
      <dsp:nvSpPr>
        <dsp:cNvPr id="0" name=""/>
        <dsp:cNvSpPr/>
      </dsp:nvSpPr>
      <dsp:spPr>
        <a:xfrm>
          <a:off x="1309885" y="484"/>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622300">
            <a:lnSpc>
              <a:spcPct val="100000"/>
            </a:lnSpc>
            <a:spcBef>
              <a:spcPct val="0"/>
            </a:spcBef>
            <a:spcAft>
              <a:spcPct val="35000"/>
            </a:spcAft>
            <a:buNone/>
          </a:pPr>
          <a:r>
            <a:rPr lang="en-GB" sz="1400" b="0" i="0" kern="1200"/>
            <a:t>Insights &amp; Recommendations: The Power BI dashboard will generate valuable insights into the top-selling book titles, bestselling genres, and sales trends over time. It will analyze the performance of different bookstores, identify bestselling authors, and calculate author royalties based on royalty schedules. Additionally, it will recommend effective discount strategies to boost book sales and customer engagement.</a:t>
          </a:r>
          <a:endParaRPr lang="en-US" sz="1400" kern="1200"/>
        </a:p>
      </dsp:txBody>
      <dsp:txXfrm>
        <a:off x="1309885" y="484"/>
        <a:ext cx="10534182" cy="1134099"/>
      </dsp:txXfrm>
    </dsp:sp>
    <dsp:sp modelId="{0F028661-5413-4289-9906-9F667911A4AD}">
      <dsp:nvSpPr>
        <dsp:cNvPr id="0" name=""/>
        <dsp:cNvSpPr/>
      </dsp:nvSpPr>
      <dsp:spPr>
        <a:xfrm>
          <a:off x="0" y="1418109"/>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D4414-1DE6-4608-98DA-46BE8A808BDE}">
      <dsp:nvSpPr>
        <dsp:cNvPr id="0" name=""/>
        <dsp:cNvSpPr/>
      </dsp:nvSpPr>
      <dsp:spPr>
        <a:xfrm>
          <a:off x="343065" y="1673281"/>
          <a:ext cx="623754" cy="6237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C3D670-0C72-41BA-82A7-50C379C6CAB4}">
      <dsp:nvSpPr>
        <dsp:cNvPr id="0" name=""/>
        <dsp:cNvSpPr/>
      </dsp:nvSpPr>
      <dsp:spPr>
        <a:xfrm>
          <a:off x="1309885" y="1418109"/>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622300">
            <a:lnSpc>
              <a:spcPct val="100000"/>
            </a:lnSpc>
            <a:spcBef>
              <a:spcPct val="0"/>
            </a:spcBef>
            <a:spcAft>
              <a:spcPct val="35000"/>
            </a:spcAft>
            <a:buNone/>
          </a:pPr>
          <a:r>
            <a:rPr lang="en-GB" sz="1400" b="0" i="0" kern="1200"/>
            <a:t>Report &amp; Presentation: The final deliverable will consist of a detailed report describing the data sources, data modeling methodologies, and data cleansing processes used in creating the Power BI dashboard. The report will also include a step-by-step guide on how to interpret the insights and use the dashboard for decision-making. The presentation will showcase the key findings, visualizations, and actionable recommendations derived from the dashboard's analysis.</a:t>
          </a:r>
          <a:endParaRPr lang="en-US" sz="1400" kern="1200"/>
        </a:p>
      </dsp:txBody>
      <dsp:txXfrm>
        <a:off x="1309885" y="1418109"/>
        <a:ext cx="10534182" cy="1134099"/>
      </dsp:txXfrm>
    </dsp:sp>
    <dsp:sp modelId="{4620D977-BE1B-4218-A1BC-C3018F37BA41}">
      <dsp:nvSpPr>
        <dsp:cNvPr id="0" name=""/>
        <dsp:cNvSpPr/>
      </dsp:nvSpPr>
      <dsp:spPr>
        <a:xfrm>
          <a:off x="0" y="2835733"/>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EC89DE-8A82-4F01-A468-D0CC72D14F77}">
      <dsp:nvSpPr>
        <dsp:cNvPr id="0" name=""/>
        <dsp:cNvSpPr/>
      </dsp:nvSpPr>
      <dsp:spPr>
        <a:xfrm>
          <a:off x="343065" y="3090906"/>
          <a:ext cx="623754" cy="6237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AB4B32-239A-4CDD-BCF0-AC110BB2697E}">
      <dsp:nvSpPr>
        <dsp:cNvPr id="0" name=""/>
        <dsp:cNvSpPr/>
      </dsp:nvSpPr>
      <dsp:spPr>
        <a:xfrm>
          <a:off x="1309885" y="2835733"/>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622300">
            <a:lnSpc>
              <a:spcPct val="100000"/>
            </a:lnSpc>
            <a:spcBef>
              <a:spcPct val="0"/>
            </a:spcBef>
            <a:spcAft>
              <a:spcPct val="35000"/>
            </a:spcAft>
            <a:buNone/>
          </a:pPr>
          <a:r>
            <a:rPr lang="en-GB" sz="1400" b="0" i="0" kern="1200"/>
            <a:t>The Power BI dashboard, along with the report and presentation, will serve as a powerful tool for the publishing company's stakeholders. It will empower them to make informed decisions, optimize book sales strategies, foster author collaborations, and enhance the overall business performance in the competitive publishing landscape.</a:t>
          </a:r>
          <a:endParaRPr lang="en-US" sz="1400" kern="1200"/>
        </a:p>
      </dsp:txBody>
      <dsp:txXfrm>
        <a:off x="1309885" y="2835733"/>
        <a:ext cx="10534182" cy="11340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9D0E7-1D28-4599-97D3-707579A1CB80}" type="datetimeFigureOut">
              <a:rPr lang="en-IN" smtClean="0"/>
              <a:t>18-08-2023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F41FD-7126-40C6-B027-4BFBE4C84797}" type="slidenum">
              <a:rPr lang="en-IN" smtClean="0"/>
              <a:t>‹#›</a:t>
            </a:fld>
            <a:endParaRPr lang="en-IN"/>
          </a:p>
        </p:txBody>
      </p:sp>
    </p:spTree>
    <p:extLst>
      <p:ext uri="{BB962C8B-B14F-4D97-AF65-F5344CB8AC3E}">
        <p14:creationId xmlns:p14="http://schemas.microsoft.com/office/powerpoint/2010/main" val="308030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AF41FD-7126-40C6-B027-4BFBE4C84797}" type="slidenum">
              <a:rPr lang="en-IN" smtClean="0"/>
              <a:t>1</a:t>
            </a:fld>
            <a:endParaRPr lang="en-IN"/>
          </a:p>
        </p:txBody>
      </p:sp>
    </p:spTree>
    <p:extLst>
      <p:ext uri="{BB962C8B-B14F-4D97-AF65-F5344CB8AC3E}">
        <p14:creationId xmlns:p14="http://schemas.microsoft.com/office/powerpoint/2010/main" val="3308463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15</a:t>
            </a:fld>
            <a:endParaRPr lang="en-US" dirty="0"/>
          </a:p>
        </p:txBody>
      </p:sp>
    </p:spTree>
    <p:extLst>
      <p:ext uri="{BB962C8B-B14F-4D97-AF65-F5344CB8AC3E}">
        <p14:creationId xmlns:p14="http://schemas.microsoft.com/office/powerpoint/2010/main" val="4183039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17</a:t>
            </a:fld>
            <a:endParaRPr lang="en-US" dirty="0"/>
          </a:p>
        </p:txBody>
      </p:sp>
    </p:spTree>
    <p:extLst>
      <p:ext uri="{BB962C8B-B14F-4D97-AF65-F5344CB8AC3E}">
        <p14:creationId xmlns:p14="http://schemas.microsoft.com/office/powerpoint/2010/main" val="2450661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18</a:t>
            </a:fld>
            <a:endParaRPr lang="en-US" dirty="0"/>
          </a:p>
        </p:txBody>
      </p:sp>
    </p:spTree>
    <p:extLst>
      <p:ext uri="{BB962C8B-B14F-4D97-AF65-F5344CB8AC3E}">
        <p14:creationId xmlns:p14="http://schemas.microsoft.com/office/powerpoint/2010/main" val="57034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19</a:t>
            </a:fld>
            <a:endParaRPr lang="en-US" dirty="0"/>
          </a:p>
        </p:txBody>
      </p:sp>
    </p:spTree>
    <p:extLst>
      <p:ext uri="{BB962C8B-B14F-4D97-AF65-F5344CB8AC3E}">
        <p14:creationId xmlns:p14="http://schemas.microsoft.com/office/powerpoint/2010/main" val="2720517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21</a:t>
            </a:fld>
            <a:endParaRPr lang="en-US" dirty="0"/>
          </a:p>
        </p:txBody>
      </p:sp>
    </p:spTree>
    <p:extLst>
      <p:ext uri="{BB962C8B-B14F-4D97-AF65-F5344CB8AC3E}">
        <p14:creationId xmlns:p14="http://schemas.microsoft.com/office/powerpoint/2010/main" val="3879211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22</a:t>
            </a:fld>
            <a:endParaRPr lang="en-US" dirty="0"/>
          </a:p>
        </p:txBody>
      </p:sp>
    </p:spTree>
    <p:extLst>
      <p:ext uri="{BB962C8B-B14F-4D97-AF65-F5344CB8AC3E}">
        <p14:creationId xmlns:p14="http://schemas.microsoft.com/office/powerpoint/2010/main" val="3311792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23</a:t>
            </a:fld>
            <a:endParaRPr lang="en-US" dirty="0"/>
          </a:p>
        </p:txBody>
      </p:sp>
    </p:spTree>
    <p:extLst>
      <p:ext uri="{BB962C8B-B14F-4D97-AF65-F5344CB8AC3E}">
        <p14:creationId xmlns:p14="http://schemas.microsoft.com/office/powerpoint/2010/main" val="349917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25</a:t>
            </a:fld>
            <a:endParaRPr lang="en-US" dirty="0"/>
          </a:p>
        </p:txBody>
      </p:sp>
    </p:spTree>
    <p:extLst>
      <p:ext uri="{BB962C8B-B14F-4D97-AF65-F5344CB8AC3E}">
        <p14:creationId xmlns:p14="http://schemas.microsoft.com/office/powerpoint/2010/main" val="1339131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26</a:t>
            </a:fld>
            <a:endParaRPr lang="en-US" dirty="0"/>
          </a:p>
        </p:txBody>
      </p:sp>
    </p:spTree>
    <p:extLst>
      <p:ext uri="{BB962C8B-B14F-4D97-AF65-F5344CB8AC3E}">
        <p14:creationId xmlns:p14="http://schemas.microsoft.com/office/powerpoint/2010/main" val="1410956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27</a:t>
            </a:fld>
            <a:endParaRPr lang="en-US" dirty="0"/>
          </a:p>
        </p:txBody>
      </p:sp>
    </p:spTree>
    <p:extLst>
      <p:ext uri="{BB962C8B-B14F-4D97-AF65-F5344CB8AC3E}">
        <p14:creationId xmlns:p14="http://schemas.microsoft.com/office/powerpoint/2010/main" val="1302066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AF41FD-7126-40C6-B027-4BFBE4C84797}" type="slidenum">
              <a:rPr lang="en-IN" smtClean="0"/>
              <a:t>28</a:t>
            </a:fld>
            <a:endParaRPr lang="en-IN"/>
          </a:p>
        </p:txBody>
      </p:sp>
    </p:spTree>
    <p:extLst>
      <p:ext uri="{BB962C8B-B14F-4D97-AF65-F5344CB8AC3E}">
        <p14:creationId xmlns:p14="http://schemas.microsoft.com/office/powerpoint/2010/main" val="1892456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36</a:t>
            </a:fld>
            <a:endParaRPr lang="en-US" dirty="0"/>
          </a:p>
        </p:txBody>
      </p:sp>
    </p:spTree>
    <p:extLst>
      <p:ext uri="{BB962C8B-B14F-4D97-AF65-F5344CB8AC3E}">
        <p14:creationId xmlns:p14="http://schemas.microsoft.com/office/powerpoint/2010/main" val="1417776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5</a:t>
            </a:fld>
            <a:endParaRPr lang="en-US" dirty="0"/>
          </a:p>
        </p:txBody>
      </p:sp>
    </p:spTree>
    <p:extLst>
      <p:ext uri="{BB962C8B-B14F-4D97-AF65-F5344CB8AC3E}">
        <p14:creationId xmlns:p14="http://schemas.microsoft.com/office/powerpoint/2010/main" val="33477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AF41FD-7126-40C6-B027-4BFBE4C84797}" type="slidenum">
              <a:rPr lang="en-IN" smtClean="0"/>
              <a:t>7</a:t>
            </a:fld>
            <a:endParaRPr lang="en-IN"/>
          </a:p>
        </p:txBody>
      </p:sp>
    </p:spTree>
    <p:extLst>
      <p:ext uri="{BB962C8B-B14F-4D97-AF65-F5344CB8AC3E}">
        <p14:creationId xmlns:p14="http://schemas.microsoft.com/office/powerpoint/2010/main" val="1602377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9</a:t>
            </a:fld>
            <a:endParaRPr lang="en-US" dirty="0"/>
          </a:p>
        </p:txBody>
      </p:sp>
    </p:spTree>
    <p:extLst>
      <p:ext uri="{BB962C8B-B14F-4D97-AF65-F5344CB8AC3E}">
        <p14:creationId xmlns:p14="http://schemas.microsoft.com/office/powerpoint/2010/main" val="3077594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10</a:t>
            </a:fld>
            <a:endParaRPr lang="en-US" dirty="0"/>
          </a:p>
        </p:txBody>
      </p:sp>
    </p:spTree>
    <p:extLst>
      <p:ext uri="{BB962C8B-B14F-4D97-AF65-F5344CB8AC3E}">
        <p14:creationId xmlns:p14="http://schemas.microsoft.com/office/powerpoint/2010/main" val="2011264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11</a:t>
            </a:fld>
            <a:endParaRPr lang="en-US" dirty="0"/>
          </a:p>
        </p:txBody>
      </p:sp>
    </p:spTree>
    <p:extLst>
      <p:ext uri="{BB962C8B-B14F-4D97-AF65-F5344CB8AC3E}">
        <p14:creationId xmlns:p14="http://schemas.microsoft.com/office/powerpoint/2010/main" val="3116984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13</a:t>
            </a:fld>
            <a:endParaRPr lang="en-US" dirty="0"/>
          </a:p>
        </p:txBody>
      </p:sp>
    </p:spTree>
    <p:extLst>
      <p:ext uri="{BB962C8B-B14F-4D97-AF65-F5344CB8AC3E}">
        <p14:creationId xmlns:p14="http://schemas.microsoft.com/office/powerpoint/2010/main" val="1057320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14</a:t>
            </a:fld>
            <a:endParaRPr lang="en-US" dirty="0"/>
          </a:p>
        </p:txBody>
      </p:sp>
    </p:spTree>
    <p:extLst>
      <p:ext uri="{BB962C8B-B14F-4D97-AF65-F5344CB8AC3E}">
        <p14:creationId xmlns:p14="http://schemas.microsoft.com/office/powerpoint/2010/main" val="3112942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95856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9147332"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Capstone Project – Author Analysis</a:t>
            </a: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6C4EFFE2-0984-8C2E-CF6A-A7A9EECAC571}"/>
              </a:ext>
            </a:extLst>
          </p:cNvPr>
          <p:cNvPicPr>
            <a:picLocks noChangeAspect="1"/>
          </p:cNvPicPr>
          <p:nvPr/>
        </p:nvPicPr>
        <p:blipFill>
          <a:blip r:embed="rId3"/>
          <a:stretch>
            <a:fillRect/>
          </a:stretch>
        </p:blipFill>
        <p:spPr>
          <a:xfrm>
            <a:off x="703182" y="2269218"/>
            <a:ext cx="4777381" cy="21498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10</a:t>
            </a:fld>
            <a:endParaRPr lang="en-US"/>
          </a:p>
        </p:txBody>
      </p:sp>
    </p:spTree>
    <p:extLst>
      <p:ext uri="{BB962C8B-B14F-4D97-AF65-F5344CB8AC3E}">
        <p14:creationId xmlns:p14="http://schemas.microsoft.com/office/powerpoint/2010/main" val="3427551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9D33E71A-B4B5-B7C0-4308-8663C3B4A5C5}"/>
              </a:ext>
            </a:extLst>
          </p:cNvPr>
          <p:cNvPicPr>
            <a:picLocks noChangeAspect="1"/>
          </p:cNvPicPr>
          <p:nvPr/>
        </p:nvPicPr>
        <p:blipFill>
          <a:blip r:embed="rId3"/>
          <a:stretch>
            <a:fillRect/>
          </a:stretch>
        </p:blipFill>
        <p:spPr>
          <a:xfrm>
            <a:off x="703182" y="574632"/>
            <a:ext cx="4777381" cy="55389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11</a:t>
            </a:fld>
            <a:endParaRPr lang="en-US"/>
          </a:p>
        </p:txBody>
      </p:sp>
    </p:spTree>
    <p:extLst>
      <p:ext uri="{BB962C8B-B14F-4D97-AF65-F5344CB8AC3E}">
        <p14:creationId xmlns:p14="http://schemas.microsoft.com/office/powerpoint/2010/main" val="4017619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EBDA18-FCA7-4743-8CA1-EAA58953EA66}"/>
              </a:ext>
            </a:extLst>
          </p:cNvPr>
          <p:cNvPicPr>
            <a:picLocks noChangeAspect="1"/>
          </p:cNvPicPr>
          <p:nvPr/>
        </p:nvPicPr>
        <p:blipFill>
          <a:blip r:embed="rId2"/>
          <a:stretch>
            <a:fillRect/>
          </a:stretch>
        </p:blipFill>
        <p:spPr>
          <a:xfrm>
            <a:off x="89649" y="32863"/>
            <a:ext cx="12012701" cy="6792273"/>
          </a:xfrm>
          <a:prstGeom prst="rect">
            <a:avLst/>
          </a:prstGeom>
        </p:spPr>
      </p:pic>
    </p:spTree>
    <p:extLst>
      <p:ext uri="{BB962C8B-B14F-4D97-AF65-F5344CB8AC3E}">
        <p14:creationId xmlns:p14="http://schemas.microsoft.com/office/powerpoint/2010/main" val="3479338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AE34790F-743C-6DF8-9D6D-194111343FD5}"/>
              </a:ext>
            </a:extLst>
          </p:cNvPr>
          <p:cNvPicPr>
            <a:picLocks noChangeAspect="1"/>
          </p:cNvPicPr>
          <p:nvPr/>
        </p:nvPicPr>
        <p:blipFill>
          <a:blip r:embed="rId3"/>
          <a:stretch>
            <a:fillRect/>
          </a:stretch>
        </p:blipFill>
        <p:spPr>
          <a:xfrm>
            <a:off x="703182" y="1289854"/>
            <a:ext cx="4777381" cy="410854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13</a:t>
            </a:fld>
            <a:endParaRPr lang="en-US"/>
          </a:p>
        </p:txBody>
      </p:sp>
    </p:spTree>
    <p:extLst>
      <p:ext uri="{BB962C8B-B14F-4D97-AF65-F5344CB8AC3E}">
        <p14:creationId xmlns:p14="http://schemas.microsoft.com/office/powerpoint/2010/main" val="1387543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C53E9147-CA65-8CA0-C2CB-079B258B6946}"/>
              </a:ext>
            </a:extLst>
          </p:cNvPr>
          <p:cNvPicPr>
            <a:picLocks noChangeAspect="1"/>
          </p:cNvPicPr>
          <p:nvPr/>
        </p:nvPicPr>
        <p:blipFill>
          <a:blip r:embed="rId3"/>
          <a:stretch>
            <a:fillRect/>
          </a:stretch>
        </p:blipFill>
        <p:spPr>
          <a:xfrm>
            <a:off x="703182" y="2233387"/>
            <a:ext cx="4777381" cy="22214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14</a:t>
            </a:fld>
            <a:endParaRPr lang="en-US"/>
          </a:p>
        </p:txBody>
      </p:sp>
    </p:spTree>
    <p:extLst>
      <p:ext uri="{BB962C8B-B14F-4D97-AF65-F5344CB8AC3E}">
        <p14:creationId xmlns:p14="http://schemas.microsoft.com/office/powerpoint/2010/main" val="2928480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AADCDBCF-B623-4EA0-A8D0-04F36CA1FFFB}"/>
              </a:ext>
            </a:extLst>
          </p:cNvPr>
          <p:cNvPicPr>
            <a:picLocks noChangeAspect="1"/>
          </p:cNvPicPr>
          <p:nvPr/>
        </p:nvPicPr>
        <p:blipFill>
          <a:blip r:embed="rId3"/>
          <a:stretch>
            <a:fillRect/>
          </a:stretch>
        </p:blipFill>
        <p:spPr>
          <a:xfrm>
            <a:off x="703182" y="1415261"/>
            <a:ext cx="4777381" cy="385773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15</a:t>
            </a:fld>
            <a:endParaRPr lang="en-US"/>
          </a:p>
        </p:txBody>
      </p:sp>
    </p:spTree>
    <p:extLst>
      <p:ext uri="{BB962C8B-B14F-4D97-AF65-F5344CB8AC3E}">
        <p14:creationId xmlns:p14="http://schemas.microsoft.com/office/powerpoint/2010/main" val="17222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369854-1A04-36CE-B5FF-CE1CFEA1C521}"/>
              </a:ext>
            </a:extLst>
          </p:cNvPr>
          <p:cNvPicPr>
            <a:picLocks noChangeAspect="1"/>
          </p:cNvPicPr>
          <p:nvPr/>
        </p:nvPicPr>
        <p:blipFill>
          <a:blip r:embed="rId2"/>
          <a:stretch>
            <a:fillRect/>
          </a:stretch>
        </p:blipFill>
        <p:spPr>
          <a:xfrm>
            <a:off x="0" y="66016"/>
            <a:ext cx="12192000" cy="6725967"/>
          </a:xfrm>
          <a:prstGeom prst="rect">
            <a:avLst/>
          </a:prstGeom>
        </p:spPr>
      </p:pic>
    </p:spTree>
    <p:extLst>
      <p:ext uri="{BB962C8B-B14F-4D97-AF65-F5344CB8AC3E}">
        <p14:creationId xmlns:p14="http://schemas.microsoft.com/office/powerpoint/2010/main" val="2066711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02BD0CC6-939A-45A2-C710-AE7D5D265527}"/>
              </a:ext>
            </a:extLst>
          </p:cNvPr>
          <p:cNvPicPr>
            <a:picLocks noChangeAspect="1"/>
          </p:cNvPicPr>
          <p:nvPr/>
        </p:nvPicPr>
        <p:blipFill>
          <a:blip r:embed="rId3"/>
          <a:stretch>
            <a:fillRect/>
          </a:stretch>
        </p:blipFill>
        <p:spPr>
          <a:xfrm>
            <a:off x="703182" y="1881055"/>
            <a:ext cx="4777381" cy="292614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17</a:t>
            </a:fld>
            <a:endParaRPr lang="en-US"/>
          </a:p>
        </p:txBody>
      </p:sp>
    </p:spTree>
    <p:extLst>
      <p:ext uri="{BB962C8B-B14F-4D97-AF65-F5344CB8AC3E}">
        <p14:creationId xmlns:p14="http://schemas.microsoft.com/office/powerpoint/2010/main" val="1882137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E4913DE4-7F75-1967-6CCB-05F3078192B6}"/>
              </a:ext>
            </a:extLst>
          </p:cNvPr>
          <p:cNvPicPr>
            <a:picLocks noChangeAspect="1"/>
          </p:cNvPicPr>
          <p:nvPr/>
        </p:nvPicPr>
        <p:blipFill>
          <a:blip r:embed="rId3"/>
          <a:stretch>
            <a:fillRect/>
          </a:stretch>
        </p:blipFill>
        <p:spPr>
          <a:xfrm>
            <a:off x="703182" y="2221443"/>
            <a:ext cx="4777381" cy="224536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18</a:t>
            </a:fld>
            <a:endParaRPr lang="en-US"/>
          </a:p>
        </p:txBody>
      </p:sp>
    </p:spTree>
    <p:extLst>
      <p:ext uri="{BB962C8B-B14F-4D97-AF65-F5344CB8AC3E}">
        <p14:creationId xmlns:p14="http://schemas.microsoft.com/office/powerpoint/2010/main" val="3166482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B3129693-80C6-C8A0-9A41-A36A9869076A}"/>
              </a:ext>
            </a:extLst>
          </p:cNvPr>
          <p:cNvPicPr>
            <a:picLocks noChangeAspect="1"/>
          </p:cNvPicPr>
          <p:nvPr/>
        </p:nvPicPr>
        <p:blipFill>
          <a:blip r:embed="rId3"/>
          <a:stretch>
            <a:fillRect/>
          </a:stretch>
        </p:blipFill>
        <p:spPr>
          <a:xfrm>
            <a:off x="703182" y="1062929"/>
            <a:ext cx="4777381" cy="456239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19</a:t>
            </a:fld>
            <a:endParaRPr lang="en-US"/>
          </a:p>
        </p:txBody>
      </p:sp>
    </p:spTree>
    <p:extLst>
      <p:ext uri="{BB962C8B-B14F-4D97-AF65-F5344CB8AC3E}">
        <p14:creationId xmlns:p14="http://schemas.microsoft.com/office/powerpoint/2010/main" val="1629296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Table Explanation</a:t>
            </a:r>
          </a:p>
        </p:txBody>
      </p:sp>
      <p:pic>
        <p:nvPicPr>
          <p:cNvPr id="5" name="Picture 4">
            <a:extLst>
              <a:ext uri="{FF2B5EF4-FFF2-40B4-BE49-F238E27FC236}">
                <a16:creationId xmlns:a16="http://schemas.microsoft.com/office/drawing/2014/main" id="{97964187-B58F-7F43-9879-B56520FFFB43}"/>
              </a:ext>
            </a:extLst>
          </p:cNvPr>
          <p:cNvPicPr>
            <a:picLocks noChangeAspect="1"/>
          </p:cNvPicPr>
          <p:nvPr/>
        </p:nvPicPr>
        <p:blipFill>
          <a:blip r:embed="rId3"/>
          <a:stretch>
            <a:fillRect/>
          </a:stretch>
        </p:blipFill>
        <p:spPr>
          <a:xfrm>
            <a:off x="0" y="117592"/>
            <a:ext cx="12192000" cy="662281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E32730-3095-093A-A4A0-20DBBE827D03}"/>
              </a:ext>
            </a:extLst>
          </p:cNvPr>
          <p:cNvPicPr>
            <a:picLocks noChangeAspect="1"/>
          </p:cNvPicPr>
          <p:nvPr/>
        </p:nvPicPr>
        <p:blipFill>
          <a:blip r:embed="rId2"/>
          <a:stretch>
            <a:fillRect/>
          </a:stretch>
        </p:blipFill>
        <p:spPr>
          <a:xfrm>
            <a:off x="168991" y="0"/>
            <a:ext cx="11854017" cy="6858000"/>
          </a:xfrm>
          <a:prstGeom prst="rect">
            <a:avLst/>
          </a:prstGeom>
        </p:spPr>
      </p:pic>
    </p:spTree>
    <p:extLst>
      <p:ext uri="{BB962C8B-B14F-4D97-AF65-F5344CB8AC3E}">
        <p14:creationId xmlns:p14="http://schemas.microsoft.com/office/powerpoint/2010/main" val="3849621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A6F70856-538F-D61C-3A47-2F51CB737DCB}"/>
              </a:ext>
            </a:extLst>
          </p:cNvPr>
          <p:cNvPicPr>
            <a:picLocks noChangeAspect="1"/>
          </p:cNvPicPr>
          <p:nvPr/>
        </p:nvPicPr>
        <p:blipFill>
          <a:blip r:embed="rId3"/>
          <a:stretch>
            <a:fillRect/>
          </a:stretch>
        </p:blipFill>
        <p:spPr>
          <a:xfrm>
            <a:off x="703182" y="2209500"/>
            <a:ext cx="4777381" cy="226925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21</a:t>
            </a:fld>
            <a:endParaRPr lang="en-US"/>
          </a:p>
        </p:txBody>
      </p:sp>
    </p:spTree>
    <p:extLst>
      <p:ext uri="{BB962C8B-B14F-4D97-AF65-F5344CB8AC3E}">
        <p14:creationId xmlns:p14="http://schemas.microsoft.com/office/powerpoint/2010/main" val="1494388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4CD34B1F-E495-457C-DB8D-68366690130F}"/>
              </a:ext>
            </a:extLst>
          </p:cNvPr>
          <p:cNvPicPr>
            <a:picLocks noChangeAspect="1"/>
          </p:cNvPicPr>
          <p:nvPr/>
        </p:nvPicPr>
        <p:blipFill>
          <a:blip r:embed="rId3"/>
          <a:stretch>
            <a:fillRect/>
          </a:stretch>
        </p:blipFill>
        <p:spPr>
          <a:xfrm>
            <a:off x="703182" y="1797451"/>
            <a:ext cx="4777381" cy="309335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22</a:t>
            </a:fld>
            <a:endParaRPr lang="en-US"/>
          </a:p>
        </p:txBody>
      </p:sp>
    </p:spTree>
    <p:extLst>
      <p:ext uri="{BB962C8B-B14F-4D97-AF65-F5344CB8AC3E}">
        <p14:creationId xmlns:p14="http://schemas.microsoft.com/office/powerpoint/2010/main" val="26350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0CCF1EA6-DC5B-18AF-6885-B39C41B1EABA}"/>
              </a:ext>
            </a:extLst>
          </p:cNvPr>
          <p:cNvPicPr>
            <a:picLocks noChangeAspect="1"/>
          </p:cNvPicPr>
          <p:nvPr/>
        </p:nvPicPr>
        <p:blipFill>
          <a:blip r:embed="rId3"/>
          <a:stretch>
            <a:fillRect/>
          </a:stretch>
        </p:blipFill>
        <p:spPr>
          <a:xfrm>
            <a:off x="238196" y="1487055"/>
            <a:ext cx="5242368" cy="240647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23</a:t>
            </a:fld>
            <a:endParaRPr lang="en-US"/>
          </a:p>
        </p:txBody>
      </p:sp>
    </p:spTree>
    <p:extLst>
      <p:ext uri="{BB962C8B-B14F-4D97-AF65-F5344CB8AC3E}">
        <p14:creationId xmlns:p14="http://schemas.microsoft.com/office/powerpoint/2010/main" val="2878244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89A041-C16F-33A8-A8AB-8DEEEC5D0B39}"/>
              </a:ext>
            </a:extLst>
          </p:cNvPr>
          <p:cNvPicPr>
            <a:picLocks noChangeAspect="1"/>
          </p:cNvPicPr>
          <p:nvPr/>
        </p:nvPicPr>
        <p:blipFill>
          <a:blip r:embed="rId2"/>
          <a:stretch>
            <a:fillRect/>
          </a:stretch>
        </p:blipFill>
        <p:spPr>
          <a:xfrm>
            <a:off x="33680" y="0"/>
            <a:ext cx="12124640" cy="6858000"/>
          </a:xfrm>
          <a:prstGeom prst="rect">
            <a:avLst/>
          </a:prstGeom>
        </p:spPr>
      </p:pic>
    </p:spTree>
    <p:extLst>
      <p:ext uri="{BB962C8B-B14F-4D97-AF65-F5344CB8AC3E}">
        <p14:creationId xmlns:p14="http://schemas.microsoft.com/office/powerpoint/2010/main" val="2228683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24CF284C-3F7B-F042-9541-88A113090C26}"/>
              </a:ext>
            </a:extLst>
          </p:cNvPr>
          <p:cNvPicPr>
            <a:picLocks noChangeAspect="1"/>
          </p:cNvPicPr>
          <p:nvPr/>
        </p:nvPicPr>
        <p:blipFill>
          <a:blip r:embed="rId3"/>
          <a:stretch>
            <a:fillRect/>
          </a:stretch>
        </p:blipFill>
        <p:spPr>
          <a:xfrm>
            <a:off x="703182" y="1248052"/>
            <a:ext cx="4777381" cy="419215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25</a:t>
            </a:fld>
            <a:endParaRPr lang="en-US"/>
          </a:p>
        </p:txBody>
      </p:sp>
    </p:spTree>
    <p:extLst>
      <p:ext uri="{BB962C8B-B14F-4D97-AF65-F5344CB8AC3E}">
        <p14:creationId xmlns:p14="http://schemas.microsoft.com/office/powerpoint/2010/main" val="1304899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EAC0860-CE18-962A-73A1-48C3476A5A44}"/>
              </a:ext>
            </a:extLst>
          </p:cNvPr>
          <p:cNvPicPr>
            <a:picLocks noChangeAspect="1"/>
          </p:cNvPicPr>
          <p:nvPr/>
        </p:nvPicPr>
        <p:blipFill>
          <a:blip r:embed="rId3"/>
          <a:stretch>
            <a:fillRect/>
          </a:stretch>
        </p:blipFill>
        <p:spPr>
          <a:xfrm>
            <a:off x="703182" y="2042292"/>
            <a:ext cx="4777381" cy="260367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26</a:t>
            </a:fld>
            <a:endParaRPr lang="en-US"/>
          </a:p>
        </p:txBody>
      </p:sp>
    </p:spTree>
    <p:extLst>
      <p:ext uri="{BB962C8B-B14F-4D97-AF65-F5344CB8AC3E}">
        <p14:creationId xmlns:p14="http://schemas.microsoft.com/office/powerpoint/2010/main" val="1876470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1704C80E-45E4-0ACC-9D98-41AB3060680F}"/>
              </a:ext>
            </a:extLst>
          </p:cNvPr>
          <p:cNvPicPr>
            <a:picLocks noChangeAspect="1"/>
          </p:cNvPicPr>
          <p:nvPr/>
        </p:nvPicPr>
        <p:blipFill>
          <a:blip r:embed="rId3"/>
          <a:stretch>
            <a:fillRect/>
          </a:stretch>
        </p:blipFill>
        <p:spPr>
          <a:xfrm>
            <a:off x="703182" y="1851197"/>
            <a:ext cx="4777381" cy="298586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27</a:t>
            </a:fld>
            <a:endParaRPr lang="en-US"/>
          </a:p>
        </p:txBody>
      </p:sp>
    </p:spTree>
    <p:extLst>
      <p:ext uri="{BB962C8B-B14F-4D97-AF65-F5344CB8AC3E}">
        <p14:creationId xmlns:p14="http://schemas.microsoft.com/office/powerpoint/2010/main" val="1704481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Arc 3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 name="Title 1"/>
          <p:cNvSpPr txBox="1">
            <a:spLocks noGrp="1"/>
          </p:cNvSpPr>
          <p:nvPr>
            <p:ph type="title" idx="4294967295"/>
          </p:nvPr>
        </p:nvSpPr>
        <p:spPr>
          <a:xfrm>
            <a:off x="4038600" y="1939159"/>
            <a:ext cx="7644627" cy="275108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r" fontAlgn="auto">
              <a:spcAft>
                <a:spcPts val="0"/>
              </a:spcAft>
              <a:buClrTx/>
              <a:buSzTx/>
              <a:tabLst/>
              <a:defRPr/>
            </a:pPr>
            <a:r>
              <a:rPr kumimoji="0" lang="en-US" sz="6000" b="0" i="0" u="none" strike="noStrike" kern="1200" cap="none" spc="0" normalizeH="0" baseline="0" noProof="0">
                <a:ln>
                  <a:noFill/>
                </a:ln>
                <a:solidFill>
                  <a:schemeClr val="tx1"/>
                </a:solidFill>
                <a:effectLst/>
                <a:uLnTx/>
                <a:uFillTx/>
                <a:latin typeface="+mj-lt"/>
                <a:ea typeface="+mj-ea"/>
                <a:cs typeface="+mj-cs"/>
              </a:rPr>
              <a:t>EDA Problem</a:t>
            </a:r>
            <a:r>
              <a:rPr lang="en-US" sz="6000" kern="1200">
                <a:solidFill>
                  <a:schemeClr val="tx1"/>
                </a:solidFill>
                <a:latin typeface="+mj-lt"/>
                <a:ea typeface="+mj-ea"/>
                <a:cs typeface="+mj-cs"/>
              </a:rPr>
              <a:t> Statements</a:t>
            </a:r>
            <a:endParaRPr kumimoji="0" lang="en-US" sz="6000" b="0" i="0" u="none" strike="noStrike" kern="1200" cap="none" spc="0" normalizeH="0" baseline="0" noProof="0">
              <a:ln>
                <a:noFill/>
              </a:ln>
              <a:solidFill>
                <a:schemeClr val="tx1"/>
              </a:solidFill>
              <a:effectLst/>
              <a:uLnTx/>
              <a:uFillTx/>
              <a:latin typeface="+mj-lt"/>
              <a:ea typeface="+mj-ea"/>
              <a:cs typeface="+mj-cs"/>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p14="http://schemas.microsoft.com/office/powerpoint/2010/main" val="322105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7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0C4AF93-4703-D68D-893F-91853075729A}"/>
              </a:ext>
            </a:extLst>
          </p:cNvPr>
          <p:cNvPicPr>
            <a:picLocks noChangeAspect="1"/>
          </p:cNvPicPr>
          <p:nvPr/>
        </p:nvPicPr>
        <p:blipFill>
          <a:blip r:embed="rId2"/>
          <a:stretch>
            <a:fillRect/>
          </a:stretch>
        </p:blipFill>
        <p:spPr>
          <a:xfrm>
            <a:off x="643467" y="1437966"/>
            <a:ext cx="10905066" cy="3982066"/>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771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Box 5">
            <a:extLst>
              <a:ext uri="{FF2B5EF4-FFF2-40B4-BE49-F238E27FC236}">
                <a16:creationId xmlns:a16="http://schemas.microsoft.com/office/drawing/2014/main" id="{9733EDE0-2244-1F96-2955-5F123FCB6914}"/>
              </a:ext>
            </a:extLst>
          </p:cNvPr>
          <p:cNvGraphicFramePr/>
          <p:nvPr>
            <p:extLst>
              <p:ext uri="{D42A27DB-BD31-4B8C-83A1-F6EECF244321}">
                <p14:modId xmlns:p14="http://schemas.microsoft.com/office/powerpoint/2010/main" val="3617201040"/>
              </p:ext>
            </p:extLst>
          </p:nvPr>
        </p:nvGraphicFramePr>
        <p:xfrm>
          <a:off x="173966" y="1376693"/>
          <a:ext cx="11844068"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6371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C482DA2-97FC-F623-14B7-86D36CBC8C9B}"/>
              </a:ext>
            </a:extLst>
          </p:cNvPr>
          <p:cNvPicPr>
            <a:picLocks noChangeAspect="1"/>
          </p:cNvPicPr>
          <p:nvPr/>
        </p:nvPicPr>
        <p:blipFill>
          <a:blip r:embed="rId2"/>
          <a:stretch>
            <a:fillRect/>
          </a:stretch>
        </p:blipFill>
        <p:spPr>
          <a:xfrm>
            <a:off x="643467" y="1597454"/>
            <a:ext cx="10905066" cy="3663091"/>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9578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8861743-2D08-EE75-EFF6-28F8965985A2}"/>
              </a:ext>
            </a:extLst>
          </p:cNvPr>
          <p:cNvPicPr>
            <a:picLocks noChangeAspect="1"/>
          </p:cNvPicPr>
          <p:nvPr/>
        </p:nvPicPr>
        <p:blipFill>
          <a:blip r:embed="rId2"/>
          <a:stretch>
            <a:fillRect/>
          </a:stretch>
        </p:blipFill>
        <p:spPr>
          <a:xfrm>
            <a:off x="643467" y="770890"/>
            <a:ext cx="10905066" cy="5316218"/>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8810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D2ECDC5-10F4-A77A-388A-B1834A592716}"/>
              </a:ext>
            </a:extLst>
          </p:cNvPr>
          <p:cNvPicPr>
            <a:picLocks noChangeAspect="1"/>
          </p:cNvPicPr>
          <p:nvPr/>
        </p:nvPicPr>
        <p:blipFill>
          <a:blip r:embed="rId2"/>
          <a:stretch>
            <a:fillRect/>
          </a:stretch>
        </p:blipFill>
        <p:spPr>
          <a:xfrm>
            <a:off x="757980" y="604112"/>
            <a:ext cx="10905066" cy="4907278"/>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21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D2C6EC2-E7B3-E694-BECC-103B81511A8E}"/>
              </a:ext>
            </a:extLst>
          </p:cNvPr>
          <p:cNvPicPr>
            <a:picLocks noChangeAspect="1"/>
          </p:cNvPicPr>
          <p:nvPr/>
        </p:nvPicPr>
        <p:blipFill>
          <a:blip r:embed="rId2"/>
          <a:stretch>
            <a:fillRect/>
          </a:stretch>
        </p:blipFill>
        <p:spPr>
          <a:xfrm>
            <a:off x="643467" y="1084410"/>
            <a:ext cx="10905066" cy="4689179"/>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0288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39567E3-91B4-1EFB-4E4A-5E0DABFF90F3}"/>
              </a:ext>
            </a:extLst>
          </p:cNvPr>
          <p:cNvPicPr>
            <a:picLocks noChangeAspect="1"/>
          </p:cNvPicPr>
          <p:nvPr/>
        </p:nvPicPr>
        <p:blipFill>
          <a:blip r:embed="rId2"/>
          <a:stretch>
            <a:fillRect/>
          </a:stretch>
        </p:blipFill>
        <p:spPr>
          <a:xfrm>
            <a:off x="643467" y="2147654"/>
            <a:ext cx="10905066" cy="2562690"/>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4623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29D63C6-B625-AA7D-B1AD-0385DBE1F176}"/>
              </a:ext>
            </a:extLst>
          </p:cNvPr>
          <p:cNvPicPr>
            <a:picLocks noChangeAspect="1"/>
          </p:cNvPicPr>
          <p:nvPr/>
        </p:nvPicPr>
        <p:blipFill>
          <a:blip r:embed="rId2"/>
          <a:stretch>
            <a:fillRect/>
          </a:stretch>
        </p:blipFill>
        <p:spPr>
          <a:xfrm>
            <a:off x="643467" y="1629664"/>
            <a:ext cx="10905066" cy="3598670"/>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096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2053087" y="646981"/>
            <a:ext cx="8608855" cy="51000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buFont typeface="Arial" panose="020B0604020202020204" pitchFamily="34" charset="0"/>
              <a:buNone/>
            </a:pPr>
            <a:r>
              <a:rPr lang="en-GB" sz="1600" b="0" i="0" dirty="0">
                <a:solidFill>
                  <a:srgbClr val="1F1F1F"/>
                </a:solidFill>
                <a:effectLst/>
                <a:latin typeface="Google Sans"/>
              </a:rPr>
              <a:t>University rankings analysis can provide valuable insights for prospective students, researchers, and academic institutions to make informed decisions.</a:t>
            </a:r>
            <a:br>
              <a:rPr lang="en-GB" sz="1600" b="0" i="0" dirty="0">
                <a:solidFill>
                  <a:srgbClr val="1F1F1F"/>
                </a:solidFill>
                <a:effectLst/>
                <a:latin typeface="Google Sans"/>
              </a:rPr>
            </a:br>
            <a:br>
              <a:rPr lang="en-GB" sz="1600" b="0" i="0" dirty="0">
                <a:solidFill>
                  <a:srgbClr val="1F1F1F"/>
                </a:solidFill>
                <a:effectLst/>
                <a:latin typeface="Google Sans"/>
              </a:rPr>
            </a:br>
            <a:r>
              <a:rPr lang="en-GB" sz="1600" b="0" i="0" dirty="0">
                <a:solidFill>
                  <a:srgbClr val="1F1F1F"/>
                </a:solidFill>
                <a:effectLst/>
                <a:latin typeface="Google Sans"/>
              </a:rPr>
              <a:t>By understanding the factors that influence university rankings, individuals and institutions can make better choices about where to study or work.</a:t>
            </a:r>
            <a:br>
              <a:rPr lang="en-GB" sz="1600" b="0" i="0" dirty="0">
                <a:solidFill>
                  <a:srgbClr val="1F1F1F"/>
                </a:solidFill>
                <a:effectLst/>
                <a:latin typeface="Google Sans"/>
              </a:rPr>
            </a:br>
            <a:br>
              <a:rPr lang="en-GB" sz="1600" b="0" i="0" dirty="0">
                <a:solidFill>
                  <a:srgbClr val="1F1F1F"/>
                </a:solidFill>
                <a:effectLst/>
                <a:latin typeface="Google Sans"/>
              </a:rPr>
            </a:br>
            <a:r>
              <a:rPr lang="en-GB" sz="1600" b="0" i="0" dirty="0">
                <a:solidFill>
                  <a:srgbClr val="1F1F1F"/>
                </a:solidFill>
                <a:effectLst/>
                <a:latin typeface="Google Sans"/>
              </a:rPr>
              <a:t>Understanding ranking criteria can help institutions identify areas for improvement.</a:t>
            </a:r>
            <a:br>
              <a:rPr lang="en-GB" sz="1600" b="0" i="0" dirty="0">
                <a:solidFill>
                  <a:srgbClr val="1F1F1F"/>
                </a:solidFill>
                <a:effectLst/>
                <a:latin typeface="Google Sans"/>
              </a:rPr>
            </a:br>
            <a:r>
              <a:rPr lang="en-GB" sz="1600" b="0" i="0" dirty="0">
                <a:solidFill>
                  <a:srgbClr val="1F1F1F"/>
                </a:solidFill>
                <a:effectLst/>
                <a:latin typeface="Google Sans"/>
              </a:rPr>
              <a:t>By understanding what is important to ranking organizations, institutions can focus their efforts on those areas to improve their ranking.</a:t>
            </a:r>
            <a:br>
              <a:rPr lang="en-GB" sz="1600" b="0" i="0" dirty="0">
                <a:solidFill>
                  <a:srgbClr val="1F1F1F"/>
                </a:solidFill>
                <a:effectLst/>
                <a:latin typeface="Google Sans"/>
              </a:rPr>
            </a:br>
            <a:br>
              <a:rPr lang="en-GB" sz="1600" b="0" i="0" dirty="0">
                <a:solidFill>
                  <a:srgbClr val="1F1F1F"/>
                </a:solidFill>
                <a:effectLst/>
                <a:latin typeface="Google Sans"/>
              </a:rPr>
            </a:br>
            <a:r>
              <a:rPr lang="en-GB" sz="1600" b="0" i="0" dirty="0">
                <a:solidFill>
                  <a:srgbClr val="1F1F1F"/>
                </a:solidFill>
                <a:effectLst/>
                <a:latin typeface="Google Sans"/>
              </a:rPr>
              <a:t>Analysis of university rankings can allow policymakers to assess the effectiveness of ranking systems.</a:t>
            </a:r>
            <a:br>
              <a:rPr lang="en-GB" sz="1600" b="0" i="0" dirty="0">
                <a:solidFill>
                  <a:srgbClr val="1F1F1F"/>
                </a:solidFill>
                <a:effectLst/>
                <a:latin typeface="Google Sans"/>
              </a:rPr>
            </a:br>
            <a:r>
              <a:rPr lang="en-GB" sz="1600" b="0" i="0" dirty="0">
                <a:solidFill>
                  <a:srgbClr val="1F1F1F"/>
                </a:solidFill>
                <a:effectLst/>
                <a:latin typeface="Google Sans"/>
              </a:rPr>
              <a:t>By understanding how rankings are calculated, policymakers can make sure that they are fair and accurate.</a:t>
            </a:r>
            <a:br>
              <a:rPr lang="en-GB" sz="1600" b="0" i="0" dirty="0">
                <a:solidFill>
                  <a:srgbClr val="1F1F1F"/>
                </a:solidFill>
                <a:effectLst/>
                <a:latin typeface="Google Sans"/>
              </a:rPr>
            </a:br>
            <a:br>
              <a:rPr lang="en-GB" sz="1600" b="0" i="0" dirty="0">
                <a:solidFill>
                  <a:srgbClr val="1F1F1F"/>
                </a:solidFill>
                <a:effectLst/>
                <a:latin typeface="Google Sans"/>
              </a:rPr>
            </a:br>
            <a:r>
              <a:rPr lang="en-GB" sz="1600" b="0" i="0" dirty="0">
                <a:solidFill>
                  <a:srgbClr val="1F1F1F"/>
                </a:solidFill>
                <a:effectLst/>
                <a:latin typeface="Google Sans"/>
              </a:rPr>
              <a:t>Historical analysis of university rankings can identify trends for benchmarking and strategic planning in higher education.</a:t>
            </a:r>
            <a:br>
              <a:rPr lang="en-GB" sz="1600" b="0" i="0" dirty="0">
                <a:solidFill>
                  <a:srgbClr val="1F1F1F"/>
                </a:solidFill>
                <a:effectLst/>
                <a:latin typeface="Google Sans"/>
              </a:rPr>
            </a:br>
            <a:r>
              <a:rPr lang="en-GB" sz="1600" b="0" i="0" dirty="0">
                <a:solidFill>
                  <a:srgbClr val="1F1F1F"/>
                </a:solidFill>
                <a:effectLst/>
                <a:latin typeface="Google Sans"/>
              </a:rPr>
              <a:t>By understanding how rankings have changed over time, institutions can identify areas where they need to improve to stay competitive.</a:t>
            </a:r>
            <a:br>
              <a:rPr lang="en-GB" sz="1600" b="0" i="0" dirty="0">
                <a:solidFill>
                  <a:srgbClr val="1F1F1F"/>
                </a:solidFill>
                <a:effectLst/>
                <a:latin typeface="Google Sans"/>
              </a:rPr>
            </a:br>
            <a:br>
              <a:rPr lang="en-GB" sz="1600" b="0" i="0" dirty="0">
                <a:solidFill>
                  <a:srgbClr val="1F1F1F"/>
                </a:solidFill>
                <a:effectLst/>
                <a:latin typeface="Google Sans"/>
              </a:rPr>
            </a:br>
            <a:r>
              <a:rPr lang="en-GB" sz="1600" b="0" i="0" dirty="0">
                <a:solidFill>
                  <a:srgbClr val="1F1F1F"/>
                </a:solidFill>
                <a:effectLst/>
                <a:latin typeface="Google Sans"/>
              </a:rPr>
              <a:t>Analysis of university rankings can enable comparisons between institutions and data-driven decisions for improving higher education quality and competitiveness.</a:t>
            </a:r>
            <a:br>
              <a:rPr lang="en-GB" sz="1600" b="0" i="0" dirty="0">
                <a:solidFill>
                  <a:srgbClr val="1F1F1F"/>
                </a:solidFill>
                <a:effectLst/>
                <a:latin typeface="Google Sans"/>
              </a:rPr>
            </a:br>
            <a:br>
              <a:rPr lang="en-GB" sz="1600" b="0" i="0" dirty="0">
                <a:solidFill>
                  <a:srgbClr val="1F1F1F"/>
                </a:solidFill>
                <a:effectLst/>
                <a:latin typeface="Google Sans"/>
              </a:rPr>
            </a:br>
            <a:r>
              <a:rPr lang="en-GB" sz="1600" b="0" i="0" dirty="0">
                <a:solidFill>
                  <a:srgbClr val="1F1F1F"/>
                </a:solidFill>
                <a:effectLst/>
                <a:latin typeface="Google Sans"/>
              </a:rPr>
              <a:t>By comparing different institutions, institutions can identify the best practices that can be adopted to improve their own performance.</a:t>
            </a:r>
            <a:br>
              <a:rPr lang="en-GB" sz="1600" b="0" i="0" dirty="0">
                <a:solidFill>
                  <a:srgbClr val="1F1F1F"/>
                </a:solidFill>
                <a:effectLst/>
                <a:latin typeface="Google Sans"/>
              </a:rPr>
            </a:br>
            <a:endParaRPr lang="en-IN" sz="1600" dirty="0"/>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36</a:t>
            </a:fld>
            <a:endParaRPr lang="en-US" dirty="0"/>
          </a:p>
        </p:txBody>
      </p:sp>
    </p:spTree>
    <p:extLst>
      <p:ext uri="{BB962C8B-B14F-4D97-AF65-F5344CB8AC3E}">
        <p14:creationId xmlns:p14="http://schemas.microsoft.com/office/powerpoint/2010/main" val="1312379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Box 5">
            <a:extLst>
              <a:ext uri="{FF2B5EF4-FFF2-40B4-BE49-F238E27FC236}">
                <a16:creationId xmlns:a16="http://schemas.microsoft.com/office/drawing/2014/main" id="{5C68A1EE-CFA4-0DD4-BF6C-C2BF63672D47}"/>
              </a:ext>
            </a:extLst>
          </p:cNvPr>
          <p:cNvGraphicFramePr/>
          <p:nvPr/>
        </p:nvGraphicFramePr>
        <p:xfrm>
          <a:off x="103517" y="663142"/>
          <a:ext cx="11844068"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889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143502" y="424041"/>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dirty="0">
                <a:ln>
                  <a:noFill/>
                </a:ln>
                <a:solidFill>
                  <a:schemeClr val="tx1"/>
                </a:solidFill>
                <a:effectLst/>
                <a:uLnTx/>
                <a:uFillTx/>
                <a:latin typeface="+mj-lt"/>
                <a:ea typeface="+mn-ea"/>
                <a:cs typeface="+mn-cs"/>
              </a:rPr>
              <a:t>ER Diagram</a:t>
            </a: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5</a:t>
            </a:fld>
            <a:endParaRPr lang="en-US" dirty="0"/>
          </a:p>
        </p:txBody>
      </p:sp>
      <p:pic>
        <p:nvPicPr>
          <p:cNvPr id="2" name="Picture 1">
            <a:extLst>
              <a:ext uri="{FF2B5EF4-FFF2-40B4-BE49-F238E27FC236}">
                <a16:creationId xmlns:a16="http://schemas.microsoft.com/office/drawing/2014/main" id="{34ECBFFA-E961-5354-6A07-79E7A55ADA96}"/>
              </a:ext>
            </a:extLst>
          </p:cNvPr>
          <p:cNvPicPr>
            <a:picLocks noChangeAspect="1"/>
          </p:cNvPicPr>
          <p:nvPr/>
        </p:nvPicPr>
        <p:blipFill>
          <a:blip r:embed="rId3"/>
          <a:stretch>
            <a:fillRect/>
          </a:stretch>
        </p:blipFill>
        <p:spPr>
          <a:xfrm>
            <a:off x="212436" y="1607356"/>
            <a:ext cx="11517745" cy="4511508"/>
          </a:xfrm>
          <a:prstGeom prst="rect">
            <a:avLst/>
          </a:prstGeom>
        </p:spPr>
      </p:pic>
    </p:spTree>
    <p:extLst>
      <p:ext uri="{BB962C8B-B14F-4D97-AF65-F5344CB8AC3E}">
        <p14:creationId xmlns:p14="http://schemas.microsoft.com/office/powerpoint/2010/main" val="3149670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6A8784-7130-DAF3-70AE-2036DA6B031B}"/>
              </a:ext>
            </a:extLst>
          </p:cNvPr>
          <p:cNvPicPr>
            <a:picLocks noChangeAspect="1"/>
          </p:cNvPicPr>
          <p:nvPr/>
        </p:nvPicPr>
        <p:blipFill>
          <a:blip r:embed="rId2"/>
          <a:stretch>
            <a:fillRect/>
          </a:stretch>
        </p:blipFill>
        <p:spPr>
          <a:xfrm>
            <a:off x="569117" y="249381"/>
            <a:ext cx="2094100" cy="6151419"/>
          </a:xfrm>
          <a:prstGeom prst="rect">
            <a:avLst/>
          </a:prstGeom>
        </p:spPr>
      </p:pic>
      <p:pic>
        <p:nvPicPr>
          <p:cNvPr id="9" name="Picture 8">
            <a:extLst>
              <a:ext uri="{FF2B5EF4-FFF2-40B4-BE49-F238E27FC236}">
                <a16:creationId xmlns:a16="http://schemas.microsoft.com/office/drawing/2014/main" id="{C59EED2C-DE61-57C7-9D49-F81F29486E36}"/>
              </a:ext>
            </a:extLst>
          </p:cNvPr>
          <p:cNvPicPr>
            <a:picLocks noChangeAspect="1"/>
          </p:cNvPicPr>
          <p:nvPr/>
        </p:nvPicPr>
        <p:blipFill>
          <a:blip r:embed="rId3"/>
          <a:stretch>
            <a:fillRect/>
          </a:stretch>
        </p:blipFill>
        <p:spPr>
          <a:xfrm>
            <a:off x="7059448" y="628072"/>
            <a:ext cx="4636018" cy="5601855"/>
          </a:xfrm>
          <a:prstGeom prst="rect">
            <a:avLst/>
          </a:prstGeom>
        </p:spPr>
      </p:pic>
    </p:spTree>
    <p:extLst>
      <p:ext uri="{BB962C8B-B14F-4D97-AF65-F5344CB8AC3E}">
        <p14:creationId xmlns:p14="http://schemas.microsoft.com/office/powerpoint/2010/main" val="106329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 name="Title 1"/>
          <p:cNvSpPr txBox="1">
            <a:spLocks noGrp="1"/>
          </p:cNvSpPr>
          <p:nvPr>
            <p:ph type="title" idx="4294967295"/>
          </p:nvPr>
        </p:nvSpPr>
        <p:spPr>
          <a:xfrm>
            <a:off x="4038600" y="1939159"/>
            <a:ext cx="7644627" cy="275108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r" fontAlgn="auto">
              <a:spcAft>
                <a:spcPts val="0"/>
              </a:spcAft>
              <a:buClrTx/>
              <a:buSzTx/>
              <a:tabLst/>
              <a:defRPr/>
            </a:pPr>
            <a:r>
              <a:rPr kumimoji="0" lang="en-US" sz="6000" b="0" i="0" u="none" strike="noStrike" kern="1200" cap="none" spc="0" normalizeH="0" baseline="0" noProof="0">
                <a:ln>
                  <a:noFill/>
                </a:ln>
                <a:solidFill>
                  <a:schemeClr val="tx1"/>
                </a:solidFill>
                <a:effectLst/>
                <a:uLnTx/>
                <a:uFillTx/>
                <a:latin typeface="+mj-lt"/>
                <a:ea typeface="+mj-ea"/>
                <a:cs typeface="+mj-cs"/>
              </a:rPr>
              <a:t>Power BI Problem</a:t>
            </a:r>
            <a:r>
              <a:rPr lang="en-US" sz="6000" kern="1200">
                <a:solidFill>
                  <a:schemeClr val="tx1"/>
                </a:solidFill>
                <a:latin typeface="+mj-lt"/>
                <a:ea typeface="+mj-ea"/>
                <a:cs typeface="+mj-cs"/>
              </a:rPr>
              <a:t> Statements</a:t>
            </a:r>
            <a:endParaRPr kumimoji="0" lang="en-US" sz="6000" b="0" i="0" u="none" strike="noStrike" kern="1200" cap="none" spc="0" normalizeH="0" baseline="0" noProof="0">
              <a:ln>
                <a:noFill/>
              </a:ln>
              <a:solidFill>
                <a:schemeClr val="tx1"/>
              </a:solidFill>
              <a:effectLst/>
              <a:uLnTx/>
              <a:uFillTx/>
              <a:latin typeface="+mj-lt"/>
              <a:ea typeface="+mj-ea"/>
              <a:cs typeface="+mj-cs"/>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p14="http://schemas.microsoft.com/office/powerpoint/2010/main" val="301404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FA1807-79E8-4A15-E5EA-74E40CA2893E}"/>
              </a:ext>
            </a:extLst>
          </p:cNvPr>
          <p:cNvPicPr>
            <a:picLocks noChangeAspect="1"/>
          </p:cNvPicPr>
          <p:nvPr/>
        </p:nvPicPr>
        <p:blipFill>
          <a:blip r:embed="rId2"/>
          <a:stretch>
            <a:fillRect/>
          </a:stretch>
        </p:blipFill>
        <p:spPr>
          <a:xfrm>
            <a:off x="48406" y="0"/>
            <a:ext cx="12095188" cy="6858000"/>
          </a:xfrm>
          <a:prstGeom prst="rect">
            <a:avLst/>
          </a:prstGeom>
        </p:spPr>
      </p:pic>
    </p:spTree>
    <p:extLst>
      <p:ext uri="{BB962C8B-B14F-4D97-AF65-F5344CB8AC3E}">
        <p14:creationId xmlns:p14="http://schemas.microsoft.com/office/powerpoint/2010/main" val="41547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fontAlgn="auto">
              <a:spcAft>
                <a:spcPts val="0"/>
              </a:spcAft>
              <a:buClrTx/>
              <a:buSzTx/>
              <a:tabLst/>
              <a:defRPr/>
            </a:pPr>
            <a:r>
              <a:rPr lang="en-US" sz="3700" i="0" kern="1200">
                <a:solidFill>
                  <a:schemeClr val="tx1"/>
                </a:solidFill>
                <a:effectLst/>
                <a:latin typeface="+mj-lt"/>
                <a:ea typeface="+mj-ea"/>
                <a:cs typeface="+mj-cs"/>
              </a:rPr>
              <a:t>How many universities are there in each country?</a:t>
            </a:r>
            <a:endParaRPr kumimoji="0" lang="en-US" sz="3700" b="1" i="0" u="none" strike="noStrike" kern="1200" cap="none" spc="0" normalizeH="0" baseline="0">
              <a:ln>
                <a:noFill/>
              </a:ln>
              <a:solidFill>
                <a:schemeClr val="tx1"/>
              </a:solidFill>
              <a:effectLst/>
              <a:uLnTx/>
              <a:uFillTx/>
              <a:latin typeface="+mj-lt"/>
              <a:ea typeface="+mj-ea"/>
              <a:cs typeface="+mj-cs"/>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98D803EA-5056-3BD0-5185-C98C1F3FEA37}"/>
              </a:ext>
            </a:extLst>
          </p:cNvPr>
          <p:cNvPicPr>
            <a:picLocks noChangeAspect="1"/>
          </p:cNvPicPr>
          <p:nvPr/>
        </p:nvPicPr>
        <p:blipFill>
          <a:blip r:embed="rId3"/>
          <a:stretch>
            <a:fillRect/>
          </a:stretch>
        </p:blipFill>
        <p:spPr>
          <a:xfrm>
            <a:off x="703182" y="2328935"/>
            <a:ext cx="4777381" cy="203038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a:latin typeface="+mn-lt"/>
              <a:ea typeface="+mn-ea"/>
              <a:cs typeface="+mn-cs"/>
            </a:endParaRPr>
          </a:p>
          <a:p>
            <a:pPr indent="-228600">
              <a:spcAft>
                <a:spcPts val="600"/>
              </a:spcAft>
              <a:buFont typeface="Arial" panose="020B0604020202020204" pitchFamily="34" charset="0"/>
              <a:buChar char="•"/>
            </a:pPr>
            <a:r>
              <a:rPr lang="en-US" sz="2800">
                <a:latin typeface="+mn-lt"/>
                <a:ea typeface="+mn-ea"/>
                <a:cs typeface="+mn-cs"/>
              </a:rPr>
              <a:t>Gleaning from the Country Report, it becomes apparent that nations such as the USA, China, and Japan boast the highest number of universities. Conversely, countries like Uganda, the UAE, and Uruguay exhibit a comparatively lower count of universities.</a:t>
            </a:r>
          </a:p>
          <a:p>
            <a:pPr indent="-228600">
              <a:spcAft>
                <a:spcPts val="600"/>
              </a:spcAft>
              <a:buFont typeface="Arial" panose="020B0604020202020204" pitchFamily="34" charset="0"/>
              <a:buChar char="•"/>
            </a:pPr>
            <a:endParaRPr lang="en-US" sz="2800">
              <a:latin typeface="+mn-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03DC2DEF-D2FE-4B45-ABA4-9F153FD1C98A}" type="slidenum">
              <a:rPr lang="en-US" smtClean="0"/>
              <a:pPr>
                <a:spcAft>
                  <a:spcPts val="600"/>
                </a:spcAft>
              </a:pPr>
              <a:t>9</a:t>
            </a:fld>
            <a:endParaRPr lang="en-US"/>
          </a:p>
        </p:txBody>
      </p:sp>
    </p:spTree>
    <p:extLst>
      <p:ext uri="{BB962C8B-B14F-4D97-AF65-F5344CB8AC3E}">
        <p14:creationId xmlns:p14="http://schemas.microsoft.com/office/powerpoint/2010/main" val="255835349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TotalTime>
  <Words>1428</Words>
  <Application>Microsoft Office PowerPoint</Application>
  <PresentationFormat>Widescreen</PresentationFormat>
  <Paragraphs>94</Paragraphs>
  <Slides>36</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Google Sans</vt:lpstr>
      <vt:lpstr>Segoe UI Light</vt:lpstr>
      <vt:lpstr>Custom Design</vt:lpstr>
      <vt:lpstr>Capstone Project – Author Analysis</vt:lpstr>
      <vt:lpstr>Table Explanation</vt:lpstr>
      <vt:lpstr>PowerPoint Presentation</vt:lpstr>
      <vt:lpstr>PowerPoint Presentation</vt:lpstr>
      <vt:lpstr>ER Diagram</vt:lpstr>
      <vt:lpstr>PowerPoint Presentation</vt:lpstr>
      <vt:lpstr>Power BI Problem Statements</vt:lpstr>
      <vt:lpstr>PowerPoint Presentation</vt:lpstr>
      <vt:lpstr>How many universities are there in each country?</vt:lpstr>
      <vt:lpstr>How many universities are there in each country?</vt:lpstr>
      <vt:lpstr>How many universities are there in each country?</vt:lpstr>
      <vt:lpstr>PowerPoint Presentation</vt:lpstr>
      <vt:lpstr>How many universities are there in each country?</vt:lpstr>
      <vt:lpstr>How many universities are there in each country?</vt:lpstr>
      <vt:lpstr>How many universities are there in each country?</vt:lpstr>
      <vt:lpstr>PowerPoint Presentation</vt:lpstr>
      <vt:lpstr>How many universities are there in each country?</vt:lpstr>
      <vt:lpstr>How many universities are there in each country?</vt:lpstr>
      <vt:lpstr>How many universities are there in each country?</vt:lpstr>
      <vt:lpstr>PowerPoint Presentation</vt:lpstr>
      <vt:lpstr>How many universities are there in each country?</vt:lpstr>
      <vt:lpstr>How many universities are there in each country?</vt:lpstr>
      <vt:lpstr>How many universities are there in each country?</vt:lpstr>
      <vt:lpstr>PowerPoint Presentation</vt:lpstr>
      <vt:lpstr>How many universities are there in each country?</vt:lpstr>
      <vt:lpstr>How many universities are there in each country?</vt:lpstr>
      <vt:lpstr>How many universities are there in each country?</vt:lpstr>
      <vt:lpstr>EDA Problem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University rankings analysis can provide valuable insights for prospective students, researchers, and academic institutions to make informed decisions.  By understanding the factors that influence university rankings, individuals and institutions can make better choices about where to study or work.  Understanding ranking criteria can help institutions identify areas for improvement. By understanding what is important to ranking organizations, institutions can focus their efforts on those areas to improve their ranking.  Analysis of university rankings can allow policymakers to assess the effectiveness of ranking systems. By understanding how rankings are calculated, policymakers can make sure that they are fair and accurate.  Historical analysis of university rankings can identify trends for benchmarking and strategic planning in higher education. By understanding how rankings have changed over time, institutions can identify areas where they need to improve to stay competitive.  Analysis of university rankings can enable comparisons between institutions and data-driven decisions for improving higher education quality and competitiveness.  By comparing different institutions, institutions can identify the best practices that can be adopted to improve their own performance.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Shiraj Ahmad</cp:lastModifiedBy>
  <cp:revision>13</cp:revision>
  <dcterms:created xsi:type="dcterms:W3CDTF">2016-09-04T11:54:55Z</dcterms:created>
  <dcterms:modified xsi:type="dcterms:W3CDTF">2023-08-18T06:21:48Z</dcterms:modified>
</cp:coreProperties>
</file>