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TCbLlBfkK4fHeDRa/GxXAnBXj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1" name="Google Shape;34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5" name="Google Shape;37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3" name="Google Shape;41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9" name="Google Shape;42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5" name="Google Shape;44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1" name="Google Shape;46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7" name="Google Shape;47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3" name="Google Shape;49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8be4be4b0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9" name="Google Shape;509;g8be4be4b04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0" name="Google Shape;510;g8be4be4b04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9" name="Google Shape;51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be4be4b0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0" name="Google Shape;530;g8be4be4b04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1" name="Google Shape;531;g8be4be4b04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1" name="Google Shape;54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3" name="Google Shape;56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be7d93a5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8be7d93a50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8be7d93a50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"/>
          <p:cNvCxnSpPr/>
          <p:nvPr/>
        </p:nvCxnSpPr>
        <p:spPr>
          <a:xfrm>
            <a:off x="0" y="0"/>
            <a:ext cx="4312920" cy="284988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9" name="Google Shape;89;p1"/>
          <p:cNvCxnSpPr/>
          <p:nvPr/>
        </p:nvCxnSpPr>
        <p:spPr>
          <a:xfrm>
            <a:off x="7940040" y="3992880"/>
            <a:ext cx="4130040" cy="271272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" name="Google Shape;90;p1"/>
          <p:cNvSpPr txBox="1"/>
          <p:nvPr/>
        </p:nvSpPr>
        <p:spPr>
          <a:xfrm rot="2026113">
            <a:off x="4058991" y="1730577"/>
            <a:ext cx="4312937" cy="1569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 Bank Marketing</a:t>
            </a: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2007140" y="3143160"/>
            <a:ext cx="2225040" cy="14702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2" name="Google Shape;92;p1"/>
          <p:cNvCxnSpPr/>
          <p:nvPr/>
        </p:nvCxnSpPr>
        <p:spPr>
          <a:xfrm>
            <a:off x="-277258" y="3143160"/>
            <a:ext cx="3016325" cy="199311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" name="Google Shape;93;p1"/>
          <p:cNvCxnSpPr/>
          <p:nvPr/>
        </p:nvCxnSpPr>
        <p:spPr>
          <a:xfrm>
            <a:off x="9906000" y="1298721"/>
            <a:ext cx="3016325" cy="199311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" name="Google Shape;94;p1"/>
          <p:cNvCxnSpPr/>
          <p:nvPr/>
        </p:nvCxnSpPr>
        <p:spPr>
          <a:xfrm>
            <a:off x="5853357" y="242309"/>
            <a:ext cx="3016325" cy="199311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" name="Google Shape;95;p1"/>
          <p:cNvCxnSpPr/>
          <p:nvPr/>
        </p:nvCxnSpPr>
        <p:spPr>
          <a:xfrm>
            <a:off x="6375119" y="5179332"/>
            <a:ext cx="3016325" cy="199311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"/>
          <p:cNvSpPr/>
          <p:nvPr/>
        </p:nvSpPr>
        <p:spPr>
          <a:xfrm>
            <a:off x="2739067" y="3894262"/>
            <a:ext cx="6096000" cy="306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900" b="0" i="0" u="none" strike="noStrike" cap="none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OPIM - 5512 Python</a:t>
            </a:r>
            <a:endParaRPr sz="29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9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Professor Ramesh Shankar</a:t>
            </a:r>
            <a:endParaRPr sz="290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0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900" b="0" i="0" u="sng" strike="noStrike" cap="none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Team 6</a:t>
            </a:r>
          </a:p>
          <a:p>
            <a:pPr marL="228600" marR="0" lvl="0" indent="-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F2F2F2"/>
                </a:solidFill>
                <a:latin typeface="Calibri"/>
                <a:cs typeface="Calibri"/>
                <a:sym typeface="Calibri"/>
              </a:rPr>
              <a:t>Ayush Kumar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Madhuri </a:t>
            </a:r>
            <a:r>
              <a:rPr lang="en-US" sz="2400" b="0" i="0" u="none" strike="noStrike" cap="none" dirty="0" err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Koyilakonda</a:t>
            </a:r>
            <a:endParaRPr sz="2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Latisha Douglas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Xiang Yu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9"/>
          <p:cNvCxnSpPr/>
          <p:nvPr/>
        </p:nvCxnSpPr>
        <p:spPr>
          <a:xfrm>
            <a:off x="4723154" y="551793"/>
            <a:ext cx="308927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1" name="Google Shape;231;p9"/>
          <p:cNvCxnSpPr/>
          <p:nvPr/>
        </p:nvCxnSpPr>
        <p:spPr>
          <a:xfrm>
            <a:off x="4723154" y="1191873"/>
            <a:ext cx="308927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2" name="Google Shape;232;p9"/>
          <p:cNvSpPr txBox="1"/>
          <p:nvPr/>
        </p:nvSpPr>
        <p:spPr>
          <a:xfrm>
            <a:off x="4838381" y="565209"/>
            <a:ext cx="372062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9" descr="Loan and Hous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8597" y="1294927"/>
            <a:ext cx="6933700" cy="534429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p10"/>
          <p:cNvCxnSpPr/>
          <p:nvPr/>
        </p:nvCxnSpPr>
        <p:spPr>
          <a:xfrm>
            <a:off x="4723154" y="551793"/>
            <a:ext cx="308927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0" name="Google Shape;240;p10"/>
          <p:cNvCxnSpPr/>
          <p:nvPr/>
        </p:nvCxnSpPr>
        <p:spPr>
          <a:xfrm>
            <a:off x="4723154" y="1191873"/>
            <a:ext cx="308927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1" name="Google Shape;241;p10"/>
          <p:cNvSpPr txBox="1"/>
          <p:nvPr/>
        </p:nvSpPr>
        <p:spPr>
          <a:xfrm>
            <a:off x="4838381" y="565209"/>
            <a:ext cx="372062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10" descr="Marital Distribu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4950" y="1935375"/>
            <a:ext cx="9182100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11"/>
          <p:cNvCxnSpPr/>
          <p:nvPr/>
        </p:nvCxnSpPr>
        <p:spPr>
          <a:xfrm>
            <a:off x="4723154" y="551793"/>
            <a:ext cx="308927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9" name="Google Shape;249;p11"/>
          <p:cNvCxnSpPr/>
          <p:nvPr/>
        </p:nvCxnSpPr>
        <p:spPr>
          <a:xfrm>
            <a:off x="4723154" y="1191873"/>
            <a:ext cx="308927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0" name="Google Shape;250;p11"/>
          <p:cNvSpPr txBox="1"/>
          <p:nvPr/>
        </p:nvSpPr>
        <p:spPr>
          <a:xfrm>
            <a:off x="4838381" y="565209"/>
            <a:ext cx="372062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11" descr="Education Distribu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4950" y="1480787"/>
            <a:ext cx="9182100" cy="45434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2" name="Google Shape;25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7" name="Google Shape;257;p12"/>
          <p:cNvCxnSpPr/>
          <p:nvPr/>
        </p:nvCxnSpPr>
        <p:spPr>
          <a:xfrm>
            <a:off x="4723154" y="551793"/>
            <a:ext cx="308927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8" name="Google Shape;258;p12"/>
          <p:cNvCxnSpPr/>
          <p:nvPr/>
        </p:nvCxnSpPr>
        <p:spPr>
          <a:xfrm>
            <a:off x="4723154" y="1191873"/>
            <a:ext cx="308927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9" name="Google Shape;259;p12"/>
          <p:cNvSpPr txBox="1"/>
          <p:nvPr/>
        </p:nvSpPr>
        <p:spPr>
          <a:xfrm>
            <a:off x="4838381" y="565209"/>
            <a:ext cx="372062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12" descr="Population Distribu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4950" y="1635401"/>
            <a:ext cx="9182100" cy="39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"/>
          <p:cNvSpPr/>
          <p:nvPr/>
        </p:nvSpPr>
        <p:spPr>
          <a:xfrm>
            <a:off x="960120" y="1269548"/>
            <a:ext cx="2103730" cy="181356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3"/>
          <p:cNvSpPr/>
          <p:nvPr/>
        </p:nvSpPr>
        <p:spPr>
          <a:xfrm>
            <a:off x="1859584" y="1341120"/>
            <a:ext cx="3337255" cy="2876943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3"/>
          <p:cNvSpPr txBox="1"/>
          <p:nvPr/>
        </p:nvSpPr>
        <p:spPr>
          <a:xfrm>
            <a:off x="2690121" y="1269548"/>
            <a:ext cx="1624987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00"/>
              <a:buFont typeface="Arial"/>
              <a:buNone/>
            </a:pPr>
            <a:r>
              <a:rPr lang="en-US" sz="23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3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3"/>
          <p:cNvSpPr/>
          <p:nvPr/>
        </p:nvSpPr>
        <p:spPr>
          <a:xfrm>
            <a:off x="-230757" y="400182"/>
            <a:ext cx="1091489" cy="94093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3"/>
          <p:cNvSpPr/>
          <p:nvPr/>
        </p:nvSpPr>
        <p:spPr>
          <a:xfrm>
            <a:off x="1286575" y="-269014"/>
            <a:ext cx="624113" cy="53802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3"/>
          <p:cNvSpPr txBox="1"/>
          <p:nvPr/>
        </p:nvSpPr>
        <p:spPr>
          <a:xfrm>
            <a:off x="6448097" y="2494896"/>
            <a:ext cx="44774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Transformations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Google Shape;277;p14"/>
          <p:cNvCxnSpPr/>
          <p:nvPr/>
        </p:nvCxnSpPr>
        <p:spPr>
          <a:xfrm>
            <a:off x="4723154" y="551793"/>
            <a:ext cx="349214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8" name="Google Shape;278;p14"/>
          <p:cNvCxnSpPr/>
          <p:nvPr/>
        </p:nvCxnSpPr>
        <p:spPr>
          <a:xfrm>
            <a:off x="4723154" y="1191873"/>
            <a:ext cx="349214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" name="Google Shape;279;p14"/>
          <p:cNvSpPr txBox="1"/>
          <p:nvPr/>
        </p:nvSpPr>
        <p:spPr>
          <a:xfrm>
            <a:off x="4633982" y="583700"/>
            <a:ext cx="395916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Transformations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945" y="1593813"/>
            <a:ext cx="3907515" cy="494897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1" name="Google Shape;28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09591" y="1593813"/>
            <a:ext cx="4011425" cy="1638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2" name="Google Shape;282;p14"/>
          <p:cNvSpPr txBox="1"/>
          <p:nvPr/>
        </p:nvSpPr>
        <p:spPr>
          <a:xfrm>
            <a:off x="6548252" y="3949838"/>
            <a:ext cx="29127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oogle Shape;288;p15"/>
          <p:cNvCxnSpPr/>
          <p:nvPr/>
        </p:nvCxnSpPr>
        <p:spPr>
          <a:xfrm>
            <a:off x="4723154" y="574511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9" name="Google Shape;289;p15"/>
          <p:cNvCxnSpPr/>
          <p:nvPr/>
        </p:nvCxnSpPr>
        <p:spPr>
          <a:xfrm>
            <a:off x="2849067" y="1038527"/>
            <a:ext cx="7090063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0" name="Google Shape;290;p15"/>
          <p:cNvSpPr txBox="1"/>
          <p:nvPr/>
        </p:nvSpPr>
        <p:spPr>
          <a:xfrm>
            <a:off x="2788635" y="398053"/>
            <a:ext cx="76720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Transformations – Correlation matrix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1453018" y="1185725"/>
            <a:ext cx="5928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cons.price.idx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966" y="2946464"/>
            <a:ext cx="9695630" cy="35189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3" name="Google Shape;293;p15"/>
          <p:cNvSpPr txBox="1"/>
          <p:nvPr/>
        </p:nvSpPr>
        <p:spPr>
          <a:xfrm>
            <a:off x="1453032" y="1653595"/>
            <a:ext cx="29127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eurobinr1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nr.employed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15"/>
          <p:cNvCxnSpPr/>
          <p:nvPr/>
        </p:nvCxnSpPr>
        <p:spPr>
          <a:xfrm>
            <a:off x="2838263" y="441233"/>
            <a:ext cx="7090063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5" name="Google Shape;29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Google Shape;300;p16"/>
          <p:cNvCxnSpPr/>
          <p:nvPr/>
        </p:nvCxnSpPr>
        <p:spPr>
          <a:xfrm>
            <a:off x="2721278" y="472280"/>
            <a:ext cx="6749443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1" name="Google Shape;301;p16"/>
          <p:cNvCxnSpPr/>
          <p:nvPr/>
        </p:nvCxnSpPr>
        <p:spPr>
          <a:xfrm>
            <a:off x="2721277" y="1178200"/>
            <a:ext cx="6749443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2" name="Google Shape;302;p16"/>
          <p:cNvSpPr txBox="1"/>
          <p:nvPr/>
        </p:nvSpPr>
        <p:spPr>
          <a:xfrm>
            <a:off x="2561456" y="515242"/>
            <a:ext cx="786611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Transformations – Dummy Variables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9275" y="2826043"/>
            <a:ext cx="8553450" cy="381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4" name="Google Shape;304;p16"/>
          <p:cNvSpPr txBox="1"/>
          <p:nvPr/>
        </p:nvSpPr>
        <p:spPr>
          <a:xfrm>
            <a:off x="1493444" y="1217292"/>
            <a:ext cx="444190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housing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6"/>
          <p:cNvSpPr txBox="1"/>
          <p:nvPr/>
        </p:nvSpPr>
        <p:spPr>
          <a:xfrm>
            <a:off x="8477605" y="1085521"/>
            <a:ext cx="444190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poutcome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target y_yes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1" name="Google Shape;311;p17"/>
          <p:cNvCxnSpPr/>
          <p:nvPr/>
        </p:nvCxnSpPr>
        <p:spPr>
          <a:xfrm>
            <a:off x="4723154" y="551793"/>
            <a:ext cx="349214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2" name="Google Shape;312;p17"/>
          <p:cNvCxnSpPr/>
          <p:nvPr/>
        </p:nvCxnSpPr>
        <p:spPr>
          <a:xfrm>
            <a:off x="4723154" y="1191873"/>
            <a:ext cx="349214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3" name="Google Shape;313;p17"/>
          <p:cNvSpPr txBox="1"/>
          <p:nvPr/>
        </p:nvSpPr>
        <p:spPr>
          <a:xfrm>
            <a:off x="4633982" y="583700"/>
            <a:ext cx="395916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Transformations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7"/>
          <p:cNvSpPr txBox="1"/>
          <p:nvPr/>
        </p:nvSpPr>
        <p:spPr>
          <a:xfrm>
            <a:off x="681375" y="1805875"/>
            <a:ext cx="5144700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Categorical variables to corresponding numbers ：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job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marital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education(basic =basic.9y, basic.6y, basic.4y)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month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day_of_week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9828" y="1805872"/>
            <a:ext cx="5035732" cy="4182218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6" name="Google Shape;3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/>
          <p:nvPr/>
        </p:nvSpPr>
        <p:spPr>
          <a:xfrm rot="2762313">
            <a:off x="2410156" y="2067608"/>
            <a:ext cx="2472335" cy="2131323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8"/>
          <p:cNvSpPr/>
          <p:nvPr/>
        </p:nvSpPr>
        <p:spPr>
          <a:xfrm rot="2762313">
            <a:off x="2296487" y="3948996"/>
            <a:ext cx="1370864" cy="1181779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2690122" y="1269548"/>
            <a:ext cx="1685936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00"/>
              <a:buFont typeface="Arial"/>
              <a:buNone/>
            </a:pPr>
            <a:r>
              <a:rPr lang="en-US" sz="23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3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8"/>
          <p:cNvSpPr/>
          <p:nvPr/>
        </p:nvSpPr>
        <p:spPr>
          <a:xfrm rot="2762313">
            <a:off x="3690541" y="6060728"/>
            <a:ext cx="1019764" cy="879107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8"/>
          <p:cNvSpPr/>
          <p:nvPr/>
        </p:nvSpPr>
        <p:spPr>
          <a:xfrm rot="2762313">
            <a:off x="2243488" y="5591097"/>
            <a:ext cx="647363" cy="558072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6448097" y="2494896"/>
            <a:ext cx="44774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Predictive Modeling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2"/>
          <p:cNvCxnSpPr/>
          <p:nvPr/>
        </p:nvCxnSpPr>
        <p:spPr>
          <a:xfrm>
            <a:off x="7010400" y="905614"/>
            <a:ext cx="342111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" name="Google Shape;103;p2"/>
          <p:cNvCxnSpPr/>
          <p:nvPr/>
        </p:nvCxnSpPr>
        <p:spPr>
          <a:xfrm>
            <a:off x="7010400" y="1893587"/>
            <a:ext cx="342111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" name="Google Shape;104;p2"/>
          <p:cNvSpPr/>
          <p:nvPr/>
        </p:nvSpPr>
        <p:spPr>
          <a:xfrm>
            <a:off x="8720958" y="1031380"/>
            <a:ext cx="1710559" cy="5087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8709301" y="966650"/>
            <a:ext cx="1989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3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 b="31600"/>
          <a:stretch/>
        </p:blipFill>
        <p:spPr>
          <a:xfrm>
            <a:off x="0" y="7025641"/>
            <a:ext cx="12192000" cy="3870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2"/>
          <p:cNvCxnSpPr/>
          <p:nvPr/>
        </p:nvCxnSpPr>
        <p:spPr>
          <a:xfrm>
            <a:off x="10431517" y="1893587"/>
            <a:ext cx="0" cy="406525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08;p2"/>
          <p:cNvCxnSpPr/>
          <p:nvPr/>
        </p:nvCxnSpPr>
        <p:spPr>
          <a:xfrm rot="10800000">
            <a:off x="1874521" y="5998597"/>
            <a:ext cx="855699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2"/>
          <p:cNvCxnSpPr/>
          <p:nvPr/>
        </p:nvCxnSpPr>
        <p:spPr>
          <a:xfrm rot="10800000">
            <a:off x="1874520" y="4223351"/>
            <a:ext cx="0" cy="47244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2"/>
          <p:cNvSpPr/>
          <p:nvPr/>
        </p:nvSpPr>
        <p:spPr>
          <a:xfrm>
            <a:off x="1558290" y="4415143"/>
            <a:ext cx="632460" cy="63246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2"/>
          <p:cNvCxnSpPr/>
          <p:nvPr/>
        </p:nvCxnSpPr>
        <p:spPr>
          <a:xfrm rot="10800000">
            <a:off x="1874520" y="4446270"/>
            <a:ext cx="0" cy="47244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2"/>
          <p:cNvSpPr/>
          <p:nvPr/>
        </p:nvSpPr>
        <p:spPr>
          <a:xfrm>
            <a:off x="1558290" y="3590891"/>
            <a:ext cx="632460" cy="63246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2"/>
          <p:cNvCxnSpPr>
            <a:stCxn id="112" idx="0"/>
          </p:cNvCxnSpPr>
          <p:nvPr/>
        </p:nvCxnSpPr>
        <p:spPr>
          <a:xfrm rot="10800000">
            <a:off x="1874520" y="2981291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"/>
          <p:cNvSpPr/>
          <p:nvPr/>
        </p:nvSpPr>
        <p:spPr>
          <a:xfrm>
            <a:off x="1558290" y="2734167"/>
            <a:ext cx="632460" cy="63246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2"/>
          <p:cNvCxnSpPr/>
          <p:nvPr/>
        </p:nvCxnSpPr>
        <p:spPr>
          <a:xfrm rot="10800000">
            <a:off x="1874520" y="2488851"/>
            <a:ext cx="0" cy="26002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" name="Google Shape;116;p2"/>
          <p:cNvSpPr/>
          <p:nvPr/>
        </p:nvSpPr>
        <p:spPr>
          <a:xfrm>
            <a:off x="1558290" y="1915446"/>
            <a:ext cx="632460" cy="63246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1691640" y="1936267"/>
            <a:ext cx="129145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1691636" y="2769349"/>
            <a:ext cx="129145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1691636" y="3642965"/>
            <a:ext cx="129145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1691635" y="4397992"/>
            <a:ext cx="129145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2573589" y="2055785"/>
            <a:ext cx="32955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2573605" y="2845700"/>
            <a:ext cx="574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Description &amp; Data Visualization </a:t>
            </a:r>
            <a:endParaRPr sz="2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2573588" y="3728150"/>
            <a:ext cx="32955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Transformations</a:t>
            </a:r>
            <a:endParaRPr sz="2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2573588" y="4474624"/>
            <a:ext cx="32955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Predictive Modeling</a:t>
            </a:r>
            <a:endParaRPr sz="2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1558290" y="5240372"/>
            <a:ext cx="632460" cy="63246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1691635" y="5270522"/>
            <a:ext cx="129145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2"/>
          <p:cNvCxnSpPr/>
          <p:nvPr/>
        </p:nvCxnSpPr>
        <p:spPr>
          <a:xfrm rot="10800000">
            <a:off x="1874520" y="4918710"/>
            <a:ext cx="0" cy="47244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" name="Google Shape;128;p2"/>
          <p:cNvSpPr txBox="1"/>
          <p:nvPr/>
        </p:nvSpPr>
        <p:spPr>
          <a:xfrm>
            <a:off x="2573609" y="5353000"/>
            <a:ext cx="574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Findings &amp; Recommendations</a:t>
            </a:r>
            <a:endParaRPr sz="2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2" name="Google Shape;332;p21"/>
          <p:cNvCxnSpPr/>
          <p:nvPr/>
        </p:nvCxnSpPr>
        <p:spPr>
          <a:xfrm>
            <a:off x="4033726" y="377623"/>
            <a:ext cx="4936103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3" name="Google Shape;333;p21"/>
          <p:cNvCxnSpPr/>
          <p:nvPr/>
        </p:nvCxnSpPr>
        <p:spPr>
          <a:xfrm>
            <a:off x="4033726" y="1104787"/>
            <a:ext cx="494336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4" name="Google Shape;334;p21"/>
          <p:cNvSpPr txBox="1"/>
          <p:nvPr/>
        </p:nvSpPr>
        <p:spPr>
          <a:xfrm>
            <a:off x="4033726" y="506973"/>
            <a:ext cx="613561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Modeling – Variable Selection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6342" y="3622718"/>
            <a:ext cx="5555342" cy="207413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36" name="Google Shape;33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6392" y="1855406"/>
            <a:ext cx="4118675" cy="384145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7" name="Google Shape;337;p21"/>
          <p:cNvSpPr txBox="1"/>
          <p:nvPr/>
        </p:nvSpPr>
        <p:spPr>
          <a:xfrm>
            <a:off x="5969209" y="2249223"/>
            <a:ext cx="548960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 contribution using Random forest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3" name="Google Shape;343;p22"/>
          <p:cNvCxnSpPr/>
          <p:nvPr/>
        </p:nvCxnSpPr>
        <p:spPr>
          <a:xfrm>
            <a:off x="4033726" y="377623"/>
            <a:ext cx="542233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4" name="Google Shape;344;p22"/>
          <p:cNvCxnSpPr/>
          <p:nvPr/>
        </p:nvCxnSpPr>
        <p:spPr>
          <a:xfrm>
            <a:off x="4033726" y="1104787"/>
            <a:ext cx="542233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5" name="Google Shape;345;p22"/>
          <p:cNvSpPr txBox="1"/>
          <p:nvPr/>
        </p:nvSpPr>
        <p:spPr>
          <a:xfrm>
            <a:off x="3946640" y="393482"/>
            <a:ext cx="613561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Modeling – Eliminating Variables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2"/>
          <p:cNvSpPr txBox="1"/>
          <p:nvPr/>
        </p:nvSpPr>
        <p:spPr>
          <a:xfrm>
            <a:off x="6900996" y="932091"/>
            <a:ext cx="789011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VIF &gt; 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 Iterations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340" y="2846074"/>
            <a:ext cx="4210050" cy="36290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48" name="Google Shape;34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00996" y="2859113"/>
            <a:ext cx="3629025" cy="36290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9" name="Google Shape;3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"/>
          <p:cNvSpPr/>
          <p:nvPr/>
        </p:nvSpPr>
        <p:spPr>
          <a:xfrm>
            <a:off x="1718441" y="2225839"/>
            <a:ext cx="2333297" cy="2333297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0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0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0"/>
          <p:cNvSpPr txBox="1"/>
          <p:nvPr/>
        </p:nvSpPr>
        <p:spPr>
          <a:xfrm>
            <a:off x="2043215" y="3130878"/>
            <a:ext cx="259866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Split Data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0"/>
          <p:cNvSpPr/>
          <p:nvPr/>
        </p:nvSpPr>
        <p:spPr>
          <a:xfrm>
            <a:off x="5071241" y="2225838"/>
            <a:ext cx="2333297" cy="2333297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0"/>
          <p:cNvSpPr/>
          <p:nvPr/>
        </p:nvSpPr>
        <p:spPr>
          <a:xfrm>
            <a:off x="8424041" y="2225837"/>
            <a:ext cx="2333297" cy="2333297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5587569" y="3130875"/>
            <a:ext cx="259866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Baseline 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8578608" y="3167390"/>
            <a:ext cx="25986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Standardization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0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0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1330100" y="4784400"/>
            <a:ext cx="32235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: Test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70 : 30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5209300" y="4784393"/>
            <a:ext cx="28374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Baseline Accuracy for test Partition = 11.35 %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8777737" y="4784410"/>
            <a:ext cx="288086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Numerical columns are standardized before Modeling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p20"/>
          <p:cNvCxnSpPr/>
          <p:nvPr/>
        </p:nvCxnSpPr>
        <p:spPr>
          <a:xfrm>
            <a:off x="3701143" y="551793"/>
            <a:ext cx="495729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0" name="Google Shape;370;p20"/>
          <p:cNvCxnSpPr/>
          <p:nvPr/>
        </p:nvCxnSpPr>
        <p:spPr>
          <a:xfrm>
            <a:off x="3759200" y="1191873"/>
            <a:ext cx="501853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1" name="Google Shape;371;p20"/>
          <p:cNvSpPr txBox="1"/>
          <p:nvPr/>
        </p:nvSpPr>
        <p:spPr>
          <a:xfrm>
            <a:off x="3672023" y="579446"/>
            <a:ext cx="590162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Split and Standardization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9"/>
          <p:cNvSpPr/>
          <p:nvPr/>
        </p:nvSpPr>
        <p:spPr>
          <a:xfrm rot="10800000">
            <a:off x="4823460" y="2331984"/>
            <a:ext cx="2545080" cy="2194034"/>
          </a:xfrm>
          <a:prstGeom prst="hexagon">
            <a:avLst>
              <a:gd name="adj" fmla="val 25000"/>
              <a:gd name="vf" fmla="val 115470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Google Shape;378;p19"/>
          <p:cNvCxnSpPr>
            <a:stCxn id="377" idx="2"/>
            <a:endCxn id="377" idx="4"/>
          </p:cNvCxnSpPr>
          <p:nvPr/>
        </p:nvCxnSpPr>
        <p:spPr>
          <a:xfrm>
            <a:off x="6820031" y="2331985"/>
            <a:ext cx="0" cy="2193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9" name="Google Shape;379;p19"/>
          <p:cNvCxnSpPr>
            <a:stCxn id="377" idx="2"/>
            <a:endCxn id="377" idx="5"/>
          </p:cNvCxnSpPr>
          <p:nvPr/>
        </p:nvCxnSpPr>
        <p:spPr>
          <a:xfrm flipH="1">
            <a:off x="5371931" y="2331985"/>
            <a:ext cx="1448100" cy="2193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0" name="Google Shape;380;p19"/>
          <p:cNvCxnSpPr>
            <a:stCxn id="377" idx="2"/>
            <a:endCxn id="377" idx="0"/>
          </p:cNvCxnSpPr>
          <p:nvPr/>
        </p:nvCxnSpPr>
        <p:spPr>
          <a:xfrm flipH="1">
            <a:off x="4823531" y="2331985"/>
            <a:ext cx="1996500" cy="1097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1" name="Google Shape;381;p19"/>
          <p:cNvCxnSpPr>
            <a:stCxn id="377" idx="1"/>
            <a:endCxn id="377" idx="3"/>
          </p:cNvCxnSpPr>
          <p:nvPr/>
        </p:nvCxnSpPr>
        <p:spPr>
          <a:xfrm>
            <a:off x="5371968" y="2331985"/>
            <a:ext cx="1996500" cy="1097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2" name="Google Shape;382;p19"/>
          <p:cNvCxnSpPr>
            <a:stCxn id="377" idx="1"/>
            <a:endCxn id="377" idx="4"/>
          </p:cNvCxnSpPr>
          <p:nvPr/>
        </p:nvCxnSpPr>
        <p:spPr>
          <a:xfrm>
            <a:off x="5371968" y="2331985"/>
            <a:ext cx="1448100" cy="2193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3" name="Google Shape;383;p19"/>
          <p:cNvCxnSpPr>
            <a:endCxn id="377" idx="5"/>
          </p:cNvCxnSpPr>
          <p:nvPr/>
        </p:nvCxnSpPr>
        <p:spPr>
          <a:xfrm>
            <a:off x="5371968" y="2332117"/>
            <a:ext cx="0" cy="2193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4" name="Google Shape;384;p19"/>
          <p:cNvCxnSpPr>
            <a:stCxn id="377" idx="3"/>
            <a:endCxn id="377" idx="5"/>
          </p:cNvCxnSpPr>
          <p:nvPr/>
        </p:nvCxnSpPr>
        <p:spPr>
          <a:xfrm flipH="1">
            <a:off x="5372040" y="3429001"/>
            <a:ext cx="1996500" cy="1097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5" name="Google Shape;385;p19"/>
          <p:cNvCxnSpPr>
            <a:stCxn id="377" idx="3"/>
            <a:endCxn id="377" idx="0"/>
          </p:cNvCxnSpPr>
          <p:nvPr/>
        </p:nvCxnSpPr>
        <p:spPr>
          <a:xfrm rot="10800000">
            <a:off x="4823340" y="3429001"/>
            <a:ext cx="2545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6" name="Google Shape;386;p19"/>
          <p:cNvSpPr/>
          <p:nvPr/>
        </p:nvSpPr>
        <p:spPr>
          <a:xfrm rot="5400000">
            <a:off x="5230958" y="2563958"/>
            <a:ext cx="1730085" cy="1730085"/>
          </a:xfrm>
          <a:prstGeom prst="ellipse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9"/>
          <p:cNvSpPr/>
          <p:nvPr/>
        </p:nvSpPr>
        <p:spPr>
          <a:xfrm rot="5400000">
            <a:off x="5371968" y="2704969"/>
            <a:ext cx="1448064" cy="1448064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9"/>
          <p:cNvSpPr txBox="1"/>
          <p:nvPr/>
        </p:nvSpPr>
        <p:spPr>
          <a:xfrm>
            <a:off x="5453331" y="3120409"/>
            <a:ext cx="148782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 sz="32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9"/>
          <p:cNvSpPr/>
          <p:nvPr/>
        </p:nvSpPr>
        <p:spPr>
          <a:xfrm>
            <a:off x="7210446" y="3200400"/>
            <a:ext cx="426720" cy="426720"/>
          </a:xfrm>
          <a:prstGeom prst="ellipse">
            <a:avLst/>
          </a:prstGeom>
          <a:solidFill>
            <a:srgbClr val="FFD966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9"/>
          <p:cNvSpPr/>
          <p:nvPr/>
        </p:nvSpPr>
        <p:spPr>
          <a:xfrm>
            <a:off x="6667565" y="4327898"/>
            <a:ext cx="426720" cy="426720"/>
          </a:xfrm>
          <a:prstGeom prst="ellipse">
            <a:avLst/>
          </a:prstGeom>
          <a:solidFill>
            <a:srgbClr val="FFD966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9"/>
          <p:cNvSpPr/>
          <p:nvPr/>
        </p:nvSpPr>
        <p:spPr>
          <a:xfrm>
            <a:off x="5158606" y="4327898"/>
            <a:ext cx="426720" cy="426720"/>
          </a:xfrm>
          <a:prstGeom prst="ellipse">
            <a:avLst/>
          </a:prstGeom>
          <a:solidFill>
            <a:srgbClr val="FFD966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9"/>
          <p:cNvSpPr/>
          <p:nvPr/>
        </p:nvSpPr>
        <p:spPr>
          <a:xfrm>
            <a:off x="4639456" y="3200400"/>
            <a:ext cx="426720" cy="426720"/>
          </a:xfrm>
          <a:prstGeom prst="ellipse">
            <a:avLst/>
          </a:prstGeom>
          <a:solidFill>
            <a:srgbClr val="FFD966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7258288" y="3213705"/>
            <a:ext cx="140208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9"/>
          <p:cNvSpPr txBox="1"/>
          <p:nvPr/>
        </p:nvSpPr>
        <p:spPr>
          <a:xfrm>
            <a:off x="6731846" y="4381634"/>
            <a:ext cx="140208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9"/>
          <p:cNvSpPr txBox="1"/>
          <p:nvPr/>
        </p:nvSpPr>
        <p:spPr>
          <a:xfrm>
            <a:off x="5191344" y="4339328"/>
            <a:ext cx="140208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9"/>
          <p:cNvSpPr txBox="1"/>
          <p:nvPr/>
        </p:nvSpPr>
        <p:spPr>
          <a:xfrm>
            <a:off x="4681592" y="3226625"/>
            <a:ext cx="140208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7" name="Google Shape;397;p19"/>
          <p:cNvCxnSpPr/>
          <p:nvPr/>
        </p:nvCxnSpPr>
        <p:spPr>
          <a:xfrm rot="10800000" flipH="1">
            <a:off x="3985723" y="624840"/>
            <a:ext cx="1047115" cy="1524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8" name="Google Shape;398;p19"/>
          <p:cNvCxnSpPr/>
          <p:nvPr/>
        </p:nvCxnSpPr>
        <p:spPr>
          <a:xfrm rot="10800000" flipH="1">
            <a:off x="7401409" y="609600"/>
            <a:ext cx="1047115" cy="1524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9" name="Google Shape;399;p19"/>
          <p:cNvSpPr txBox="1"/>
          <p:nvPr/>
        </p:nvSpPr>
        <p:spPr>
          <a:xfrm>
            <a:off x="5326297" y="296851"/>
            <a:ext cx="259866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Modeling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9"/>
          <p:cNvSpPr/>
          <p:nvPr/>
        </p:nvSpPr>
        <p:spPr>
          <a:xfrm>
            <a:off x="6610203" y="2091193"/>
            <a:ext cx="426720" cy="426720"/>
          </a:xfrm>
          <a:prstGeom prst="ellipse">
            <a:avLst/>
          </a:prstGeom>
          <a:solidFill>
            <a:srgbClr val="FFD966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9"/>
          <p:cNvSpPr/>
          <p:nvPr/>
        </p:nvSpPr>
        <p:spPr>
          <a:xfrm>
            <a:off x="5191344" y="2097045"/>
            <a:ext cx="426720" cy="426720"/>
          </a:xfrm>
          <a:prstGeom prst="ellipse">
            <a:avLst/>
          </a:prstGeom>
          <a:solidFill>
            <a:srgbClr val="FFD966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9"/>
          <p:cNvSpPr txBox="1"/>
          <p:nvPr/>
        </p:nvSpPr>
        <p:spPr>
          <a:xfrm>
            <a:off x="6667501" y="2118379"/>
            <a:ext cx="140208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9"/>
          <p:cNvSpPr txBox="1"/>
          <p:nvPr/>
        </p:nvSpPr>
        <p:spPr>
          <a:xfrm>
            <a:off x="5242430" y="2104498"/>
            <a:ext cx="140208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9"/>
          <p:cNvSpPr txBox="1"/>
          <p:nvPr/>
        </p:nvSpPr>
        <p:spPr>
          <a:xfrm>
            <a:off x="7637166" y="1488135"/>
            <a:ext cx="322683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9"/>
          <p:cNvSpPr txBox="1"/>
          <p:nvPr/>
        </p:nvSpPr>
        <p:spPr>
          <a:xfrm>
            <a:off x="3210124" y="4936450"/>
            <a:ext cx="322683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Naïve Bayes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9"/>
          <p:cNvSpPr txBox="1"/>
          <p:nvPr/>
        </p:nvSpPr>
        <p:spPr>
          <a:xfrm>
            <a:off x="7503364" y="5007741"/>
            <a:ext cx="3226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9"/>
          <p:cNvSpPr txBox="1"/>
          <p:nvPr/>
        </p:nvSpPr>
        <p:spPr>
          <a:xfrm>
            <a:off x="8039296" y="3174448"/>
            <a:ext cx="322683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Perceptron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9"/>
          <p:cNvSpPr txBox="1"/>
          <p:nvPr/>
        </p:nvSpPr>
        <p:spPr>
          <a:xfrm>
            <a:off x="1317870" y="3134281"/>
            <a:ext cx="3226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Random Forests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9"/>
          <p:cNvSpPr txBox="1"/>
          <p:nvPr/>
        </p:nvSpPr>
        <p:spPr>
          <a:xfrm>
            <a:off x="3026040" y="1458493"/>
            <a:ext cx="322683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Neural Networks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3"/>
          <p:cNvSpPr/>
          <p:nvPr/>
        </p:nvSpPr>
        <p:spPr>
          <a:xfrm>
            <a:off x="2682240" y="2225040"/>
            <a:ext cx="609600" cy="609600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2758440" y="2301240"/>
            <a:ext cx="457200" cy="4572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3"/>
          <p:cNvSpPr txBox="1"/>
          <p:nvPr/>
        </p:nvSpPr>
        <p:spPr>
          <a:xfrm>
            <a:off x="2773680" y="2234625"/>
            <a:ext cx="12192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8" name="Google Shape;418;p23"/>
          <p:cNvCxnSpPr/>
          <p:nvPr/>
        </p:nvCxnSpPr>
        <p:spPr>
          <a:xfrm>
            <a:off x="1197391" y="1807647"/>
            <a:ext cx="1323714" cy="1150093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9" name="Google Shape;419;p23"/>
          <p:cNvCxnSpPr/>
          <p:nvPr/>
        </p:nvCxnSpPr>
        <p:spPr>
          <a:xfrm>
            <a:off x="3747527" y="5388409"/>
            <a:ext cx="1323714" cy="1150093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0" name="Google Shape;420;p23"/>
          <p:cNvCxnSpPr/>
          <p:nvPr/>
        </p:nvCxnSpPr>
        <p:spPr>
          <a:xfrm>
            <a:off x="8352741" y="509063"/>
            <a:ext cx="308927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1" name="Google Shape;421;p23"/>
          <p:cNvCxnSpPr/>
          <p:nvPr/>
        </p:nvCxnSpPr>
        <p:spPr>
          <a:xfrm>
            <a:off x="8352741" y="1121491"/>
            <a:ext cx="308927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2" name="Google Shape;422;p23"/>
          <p:cNvSpPr txBox="1"/>
          <p:nvPr/>
        </p:nvSpPr>
        <p:spPr>
          <a:xfrm>
            <a:off x="8287657" y="529147"/>
            <a:ext cx="452845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3" name="Google Shape;42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9570" y="1620807"/>
            <a:ext cx="4937500" cy="152377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4" name="Google Shape;42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9570" y="3688957"/>
            <a:ext cx="4937500" cy="26845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5" name="Google Shape;425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96505" y="3110220"/>
            <a:ext cx="312420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4"/>
          <p:cNvSpPr/>
          <p:nvPr/>
        </p:nvSpPr>
        <p:spPr>
          <a:xfrm>
            <a:off x="2682240" y="2225040"/>
            <a:ext cx="609600" cy="609600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4"/>
          <p:cNvSpPr/>
          <p:nvPr/>
        </p:nvSpPr>
        <p:spPr>
          <a:xfrm>
            <a:off x="2758440" y="2301240"/>
            <a:ext cx="457200" cy="4572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4"/>
          <p:cNvSpPr txBox="1"/>
          <p:nvPr/>
        </p:nvSpPr>
        <p:spPr>
          <a:xfrm>
            <a:off x="2773680" y="2234625"/>
            <a:ext cx="12192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4" name="Google Shape;434;p24"/>
          <p:cNvCxnSpPr/>
          <p:nvPr/>
        </p:nvCxnSpPr>
        <p:spPr>
          <a:xfrm>
            <a:off x="1197391" y="1807647"/>
            <a:ext cx="1323714" cy="1150093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5" name="Google Shape;435;p24"/>
          <p:cNvCxnSpPr/>
          <p:nvPr/>
        </p:nvCxnSpPr>
        <p:spPr>
          <a:xfrm>
            <a:off x="3747527" y="5388409"/>
            <a:ext cx="1323714" cy="1150093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6" name="Google Shape;436;p24"/>
          <p:cNvCxnSpPr/>
          <p:nvPr/>
        </p:nvCxnSpPr>
        <p:spPr>
          <a:xfrm>
            <a:off x="8352741" y="509063"/>
            <a:ext cx="308927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7" name="Google Shape;437;p24"/>
          <p:cNvCxnSpPr/>
          <p:nvPr/>
        </p:nvCxnSpPr>
        <p:spPr>
          <a:xfrm>
            <a:off x="8352741" y="1121491"/>
            <a:ext cx="308927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8" name="Google Shape;438;p24"/>
          <p:cNvSpPr txBox="1"/>
          <p:nvPr/>
        </p:nvSpPr>
        <p:spPr>
          <a:xfrm>
            <a:off x="8897257" y="491656"/>
            <a:ext cx="452845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Perceptron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9" name="Google Shape;43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5830" y="1559431"/>
            <a:ext cx="4576450" cy="14104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40" name="Google Shape;44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5830" y="3452906"/>
            <a:ext cx="4576450" cy="246769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41" name="Google Shape;44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9252" y="3018054"/>
            <a:ext cx="3152775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5"/>
          <p:cNvSpPr/>
          <p:nvPr/>
        </p:nvSpPr>
        <p:spPr>
          <a:xfrm>
            <a:off x="2682240" y="2225040"/>
            <a:ext cx="609600" cy="609600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5"/>
          <p:cNvSpPr/>
          <p:nvPr/>
        </p:nvSpPr>
        <p:spPr>
          <a:xfrm>
            <a:off x="2758440" y="2301240"/>
            <a:ext cx="457200" cy="4572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5"/>
          <p:cNvSpPr txBox="1"/>
          <p:nvPr/>
        </p:nvSpPr>
        <p:spPr>
          <a:xfrm>
            <a:off x="2773680" y="2234625"/>
            <a:ext cx="12192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0" name="Google Shape;450;p25"/>
          <p:cNvCxnSpPr/>
          <p:nvPr/>
        </p:nvCxnSpPr>
        <p:spPr>
          <a:xfrm>
            <a:off x="1197391" y="1807647"/>
            <a:ext cx="1323714" cy="1150093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1" name="Google Shape;451;p25"/>
          <p:cNvCxnSpPr/>
          <p:nvPr/>
        </p:nvCxnSpPr>
        <p:spPr>
          <a:xfrm>
            <a:off x="3747527" y="5388409"/>
            <a:ext cx="1323714" cy="1150093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2" name="Google Shape;452;p25"/>
          <p:cNvCxnSpPr/>
          <p:nvPr/>
        </p:nvCxnSpPr>
        <p:spPr>
          <a:xfrm>
            <a:off x="8352741" y="509063"/>
            <a:ext cx="133554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3" name="Google Shape;453;p25"/>
          <p:cNvCxnSpPr/>
          <p:nvPr/>
        </p:nvCxnSpPr>
        <p:spPr>
          <a:xfrm>
            <a:off x="8352741" y="1121491"/>
            <a:ext cx="133554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4" name="Google Shape;454;p25"/>
          <p:cNvSpPr txBox="1"/>
          <p:nvPr/>
        </p:nvSpPr>
        <p:spPr>
          <a:xfrm>
            <a:off x="8476112" y="522890"/>
            <a:ext cx="452845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SVM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5" name="Google Shape;45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1297" y="1487000"/>
            <a:ext cx="3895725" cy="179138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56" name="Google Shape;456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1297" y="3764834"/>
            <a:ext cx="3895725" cy="19716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57" name="Google Shape;457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29740" y="2998955"/>
            <a:ext cx="3124200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6"/>
          <p:cNvSpPr/>
          <p:nvPr/>
        </p:nvSpPr>
        <p:spPr>
          <a:xfrm>
            <a:off x="2682240" y="2225040"/>
            <a:ext cx="609600" cy="609600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6"/>
          <p:cNvSpPr/>
          <p:nvPr/>
        </p:nvSpPr>
        <p:spPr>
          <a:xfrm>
            <a:off x="2758440" y="2301240"/>
            <a:ext cx="457200" cy="4572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6"/>
          <p:cNvSpPr txBox="1"/>
          <p:nvPr/>
        </p:nvSpPr>
        <p:spPr>
          <a:xfrm>
            <a:off x="2773680" y="2234625"/>
            <a:ext cx="12192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6" name="Google Shape;466;p26"/>
          <p:cNvCxnSpPr/>
          <p:nvPr/>
        </p:nvCxnSpPr>
        <p:spPr>
          <a:xfrm>
            <a:off x="1197391" y="1807647"/>
            <a:ext cx="1323714" cy="1150093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7" name="Google Shape;467;p26"/>
          <p:cNvCxnSpPr/>
          <p:nvPr/>
        </p:nvCxnSpPr>
        <p:spPr>
          <a:xfrm>
            <a:off x="3747527" y="5388409"/>
            <a:ext cx="1323714" cy="1150093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8" name="Google Shape;468;p26"/>
          <p:cNvCxnSpPr/>
          <p:nvPr/>
        </p:nvCxnSpPr>
        <p:spPr>
          <a:xfrm>
            <a:off x="8352741" y="509063"/>
            <a:ext cx="308927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9" name="Google Shape;469;p26"/>
          <p:cNvCxnSpPr/>
          <p:nvPr/>
        </p:nvCxnSpPr>
        <p:spPr>
          <a:xfrm>
            <a:off x="8352741" y="1121491"/>
            <a:ext cx="308927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0" name="Google Shape;470;p26"/>
          <p:cNvSpPr txBox="1"/>
          <p:nvPr/>
        </p:nvSpPr>
        <p:spPr>
          <a:xfrm>
            <a:off x="8773886" y="509063"/>
            <a:ext cx="452845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Naïve Bayes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1" name="Google Shape;47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7135" y="1726559"/>
            <a:ext cx="3905250" cy="160090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2" name="Google Shape;47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2526" y="3887005"/>
            <a:ext cx="3905250" cy="20764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3" name="Google Shape;473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86252" y="3033294"/>
            <a:ext cx="310515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/>
          <p:nvPr/>
        </p:nvSpPr>
        <p:spPr>
          <a:xfrm>
            <a:off x="2682240" y="2225040"/>
            <a:ext cx="609600" cy="609600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2758440" y="2301240"/>
            <a:ext cx="457200" cy="4572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7"/>
          <p:cNvSpPr txBox="1"/>
          <p:nvPr/>
        </p:nvSpPr>
        <p:spPr>
          <a:xfrm>
            <a:off x="2773680" y="2234625"/>
            <a:ext cx="12192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2" name="Google Shape;482;p27"/>
          <p:cNvCxnSpPr/>
          <p:nvPr/>
        </p:nvCxnSpPr>
        <p:spPr>
          <a:xfrm>
            <a:off x="1197391" y="1807647"/>
            <a:ext cx="1323714" cy="1150093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3" name="Google Shape;483;p27"/>
          <p:cNvCxnSpPr/>
          <p:nvPr/>
        </p:nvCxnSpPr>
        <p:spPr>
          <a:xfrm>
            <a:off x="3747527" y="5388409"/>
            <a:ext cx="1323714" cy="1150093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4" name="Google Shape;484;p27"/>
          <p:cNvCxnSpPr/>
          <p:nvPr/>
        </p:nvCxnSpPr>
        <p:spPr>
          <a:xfrm>
            <a:off x="8352741" y="509063"/>
            <a:ext cx="308927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5" name="Google Shape;485;p27"/>
          <p:cNvCxnSpPr/>
          <p:nvPr/>
        </p:nvCxnSpPr>
        <p:spPr>
          <a:xfrm>
            <a:off x="8352741" y="1121491"/>
            <a:ext cx="308927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6" name="Google Shape;486;p27"/>
          <p:cNvSpPr txBox="1"/>
          <p:nvPr/>
        </p:nvSpPr>
        <p:spPr>
          <a:xfrm>
            <a:off x="8287657" y="529147"/>
            <a:ext cx="452845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Forests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7" name="Google Shape;48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0645" y="1419417"/>
            <a:ext cx="4848225" cy="15430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88" name="Google Shape;48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5258" y="3369127"/>
            <a:ext cx="4848225" cy="2594328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89" name="Google Shape;489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43235" y="3033940"/>
            <a:ext cx="3114675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8"/>
          <p:cNvSpPr/>
          <p:nvPr/>
        </p:nvSpPr>
        <p:spPr>
          <a:xfrm>
            <a:off x="2682240" y="2225040"/>
            <a:ext cx="609600" cy="609600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>
            <a:off x="2758440" y="2301240"/>
            <a:ext cx="457200" cy="4572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 txBox="1"/>
          <p:nvPr/>
        </p:nvSpPr>
        <p:spPr>
          <a:xfrm>
            <a:off x="2773680" y="2234625"/>
            <a:ext cx="12192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8" name="Google Shape;498;p28"/>
          <p:cNvCxnSpPr/>
          <p:nvPr/>
        </p:nvCxnSpPr>
        <p:spPr>
          <a:xfrm>
            <a:off x="1197391" y="1807647"/>
            <a:ext cx="1323714" cy="1150093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9" name="Google Shape;499;p28"/>
          <p:cNvCxnSpPr/>
          <p:nvPr/>
        </p:nvCxnSpPr>
        <p:spPr>
          <a:xfrm>
            <a:off x="3747527" y="5388409"/>
            <a:ext cx="1323714" cy="1150093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0" name="Google Shape;500;p28"/>
          <p:cNvCxnSpPr/>
          <p:nvPr/>
        </p:nvCxnSpPr>
        <p:spPr>
          <a:xfrm>
            <a:off x="8352741" y="509063"/>
            <a:ext cx="308927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1" name="Google Shape;501;p28"/>
          <p:cNvCxnSpPr/>
          <p:nvPr/>
        </p:nvCxnSpPr>
        <p:spPr>
          <a:xfrm>
            <a:off x="8352741" y="1121491"/>
            <a:ext cx="308927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2" name="Google Shape;502;p28"/>
          <p:cNvSpPr txBox="1"/>
          <p:nvPr/>
        </p:nvSpPr>
        <p:spPr>
          <a:xfrm>
            <a:off x="8287657" y="529147"/>
            <a:ext cx="452845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Neural Networks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3" name="Google Shape;50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9252" y="3050146"/>
            <a:ext cx="3152775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0072" y="1471802"/>
            <a:ext cx="4986975" cy="16588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05" name="Google Shape;505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40071" y="3727324"/>
            <a:ext cx="4986975" cy="258318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06" name="Google Shape;50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 flipH="1">
            <a:off x="1103587" y="1024758"/>
            <a:ext cx="1072055" cy="1072055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 flipH="1">
            <a:off x="1056290" y="1713186"/>
            <a:ext cx="1119351" cy="1119351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/>
          <p:nvPr/>
        </p:nvSpPr>
        <p:spPr>
          <a:xfrm flipH="1">
            <a:off x="1639614" y="772509"/>
            <a:ext cx="3421117" cy="3421117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/>
          <p:nvPr/>
        </p:nvSpPr>
        <p:spPr>
          <a:xfrm flipH="1">
            <a:off x="2948151" y="3587967"/>
            <a:ext cx="1211318" cy="1211318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"/>
          <p:cNvSpPr/>
          <p:nvPr/>
        </p:nvSpPr>
        <p:spPr>
          <a:xfrm flipH="1">
            <a:off x="2948151" y="4432736"/>
            <a:ext cx="914401" cy="914401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3"/>
          <p:cNvSpPr/>
          <p:nvPr/>
        </p:nvSpPr>
        <p:spPr>
          <a:xfrm flipH="1">
            <a:off x="1182413" y="3855981"/>
            <a:ext cx="914401" cy="914401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/>
          <p:nvPr/>
        </p:nvSpPr>
        <p:spPr>
          <a:xfrm flipH="1">
            <a:off x="5657193" y="5090941"/>
            <a:ext cx="790904" cy="790904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/>
          <p:nvPr/>
        </p:nvSpPr>
        <p:spPr>
          <a:xfrm flipH="1">
            <a:off x="3862552" y="1317734"/>
            <a:ext cx="790904" cy="790904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2412124" y="597935"/>
            <a:ext cx="1747345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00"/>
              <a:buFont typeface="Arial"/>
              <a:buNone/>
            </a:pPr>
            <a:r>
              <a:rPr lang="en-US" sz="23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3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"/>
          <p:cNvSpPr/>
          <p:nvPr/>
        </p:nvSpPr>
        <p:spPr>
          <a:xfrm flipH="1">
            <a:off x="4866289" y="4514190"/>
            <a:ext cx="790904" cy="790904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"/>
          <p:cNvSpPr/>
          <p:nvPr/>
        </p:nvSpPr>
        <p:spPr>
          <a:xfrm flipH="1">
            <a:off x="3900652" y="5672955"/>
            <a:ext cx="790904" cy="790904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/>
          <p:nvPr/>
        </p:nvSpPr>
        <p:spPr>
          <a:xfrm flipH="1">
            <a:off x="4729656" y="5033138"/>
            <a:ext cx="790904" cy="790904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6584730" y="732370"/>
            <a:ext cx="44774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6584730" y="1515739"/>
            <a:ext cx="4824248" cy="384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9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Financial organizations often struggle with differentiating themselves from competitors, who often use similar tactics</a:t>
            </a:r>
            <a:r>
              <a:rPr lang="en-US" sz="19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, market to the same demographics </a:t>
            </a:r>
            <a:r>
              <a:rPr lang="en-US" sz="19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and offer similar or even the same rates and services. Because of increased competition, it becomes vital for the bank to</a:t>
            </a:r>
            <a:r>
              <a:rPr lang="en-US" sz="19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maximize their marketing and </a:t>
            </a:r>
            <a:r>
              <a:rPr lang="en-US" sz="19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determine those clients who would most likely subscribe to </a:t>
            </a:r>
            <a:r>
              <a:rPr lang="en-US" sz="19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9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term account deposit.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8be4be4b04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Model Comparison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13" name="Google Shape;513;g8be4be4b04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494" y="1868654"/>
            <a:ext cx="11392725" cy="1755104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g8be4be4b04_0_1"/>
          <p:cNvSpPr txBox="1"/>
          <p:nvPr/>
        </p:nvSpPr>
        <p:spPr>
          <a:xfrm>
            <a:off x="849000" y="3971425"/>
            <a:ext cx="7367400" cy="24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●"/>
            </a:pPr>
            <a:r>
              <a:rPr lang="en-US"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</a:t>
            </a: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Model: Naive Bayes</a:t>
            </a:r>
            <a:endParaRPr sz="1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●"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Low count of False Negatives and High Recall</a:t>
            </a:r>
            <a:endParaRPr sz="1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g8be4be4b04_0_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516" name="Google Shape;516;g8be4be4b04_0_1"/>
          <p:cNvSpPr txBox="1"/>
          <p:nvPr/>
        </p:nvSpPr>
        <p:spPr>
          <a:xfrm>
            <a:off x="556575" y="2896025"/>
            <a:ext cx="11310600" cy="235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9"/>
          <p:cNvSpPr/>
          <p:nvPr/>
        </p:nvSpPr>
        <p:spPr>
          <a:xfrm rot="2762313">
            <a:off x="2410156" y="2067608"/>
            <a:ext cx="2472335" cy="2131323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9"/>
          <p:cNvSpPr/>
          <p:nvPr/>
        </p:nvSpPr>
        <p:spPr>
          <a:xfrm rot="2762313">
            <a:off x="2296487" y="3948996"/>
            <a:ext cx="1370864" cy="1181779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9"/>
          <p:cNvSpPr txBox="1"/>
          <p:nvPr/>
        </p:nvSpPr>
        <p:spPr>
          <a:xfrm>
            <a:off x="2690122" y="1269548"/>
            <a:ext cx="1685936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00"/>
              <a:buFont typeface="Arial"/>
              <a:buNone/>
            </a:pPr>
            <a:r>
              <a:rPr lang="en-US" sz="23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3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9"/>
          <p:cNvSpPr/>
          <p:nvPr/>
        </p:nvSpPr>
        <p:spPr>
          <a:xfrm rot="2762313">
            <a:off x="3690541" y="6060728"/>
            <a:ext cx="1019764" cy="879107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29"/>
          <p:cNvSpPr/>
          <p:nvPr/>
        </p:nvSpPr>
        <p:spPr>
          <a:xfrm rot="2762313">
            <a:off x="2243488" y="5591097"/>
            <a:ext cx="647363" cy="558072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9"/>
          <p:cNvSpPr txBox="1"/>
          <p:nvPr/>
        </p:nvSpPr>
        <p:spPr>
          <a:xfrm>
            <a:off x="6448097" y="2494896"/>
            <a:ext cx="523590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Findings &amp; Recommendations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g8be4be4b04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3614" y="2161757"/>
            <a:ext cx="4853625" cy="293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g8be4be4b04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726" y="2161738"/>
            <a:ext cx="4853625" cy="2916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5" name="Google Shape;535;g8be4be4b04_0_17"/>
          <p:cNvCxnSpPr/>
          <p:nvPr/>
        </p:nvCxnSpPr>
        <p:spPr>
          <a:xfrm rot="10800000" flipH="1">
            <a:off x="2141548" y="609555"/>
            <a:ext cx="1047000" cy="15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6" name="Google Shape;536;g8be4be4b04_0_17"/>
          <p:cNvCxnSpPr/>
          <p:nvPr/>
        </p:nvCxnSpPr>
        <p:spPr>
          <a:xfrm rot="10800000" flipH="1">
            <a:off x="8745547" y="609540"/>
            <a:ext cx="1047000" cy="15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7" name="Google Shape;537;g8be4be4b04_0_17"/>
          <p:cNvSpPr txBox="1"/>
          <p:nvPr/>
        </p:nvSpPr>
        <p:spPr>
          <a:xfrm>
            <a:off x="3504899" y="318775"/>
            <a:ext cx="5487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Findings &amp; Recommendations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g8be4be4b04_0_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3" name="Google Shape;543;p31"/>
          <p:cNvCxnSpPr/>
          <p:nvPr/>
        </p:nvCxnSpPr>
        <p:spPr>
          <a:xfrm rot="10800000" flipH="1">
            <a:off x="0" y="2773680"/>
            <a:ext cx="4297680" cy="3048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4" name="Google Shape;544;p31"/>
          <p:cNvCxnSpPr/>
          <p:nvPr/>
        </p:nvCxnSpPr>
        <p:spPr>
          <a:xfrm>
            <a:off x="4282440" y="2773680"/>
            <a:ext cx="15240" cy="246888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5" name="Google Shape;545;p31"/>
          <p:cNvCxnSpPr/>
          <p:nvPr/>
        </p:nvCxnSpPr>
        <p:spPr>
          <a:xfrm rot="10800000" flipH="1">
            <a:off x="4297680" y="5257800"/>
            <a:ext cx="3438611" cy="1524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6" name="Google Shape;546;p31"/>
          <p:cNvCxnSpPr/>
          <p:nvPr/>
        </p:nvCxnSpPr>
        <p:spPr>
          <a:xfrm>
            <a:off x="7728671" y="2804160"/>
            <a:ext cx="15240" cy="246888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7" name="Google Shape;547;p31"/>
          <p:cNvCxnSpPr/>
          <p:nvPr/>
        </p:nvCxnSpPr>
        <p:spPr>
          <a:xfrm>
            <a:off x="7743911" y="2804160"/>
            <a:ext cx="444808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8" name="Google Shape;548;p31"/>
          <p:cNvSpPr/>
          <p:nvPr/>
        </p:nvSpPr>
        <p:spPr>
          <a:xfrm rot="10800000" flipH="1">
            <a:off x="533400" y="1935480"/>
            <a:ext cx="2034605" cy="701040"/>
          </a:xfrm>
          <a:custGeom>
            <a:avLst/>
            <a:gdLst/>
            <a:ahLst/>
            <a:cxnLst/>
            <a:rect l="l" t="t" r="r" b="b"/>
            <a:pathLst>
              <a:path w="1402080" h="822960" extrusionOk="0">
                <a:moveTo>
                  <a:pt x="327660" y="0"/>
                </a:moveTo>
                <a:lnTo>
                  <a:pt x="441960" y="228600"/>
                </a:lnTo>
                <a:lnTo>
                  <a:pt x="1402080" y="228600"/>
                </a:lnTo>
                <a:lnTo>
                  <a:pt x="1402080" y="822960"/>
                </a:lnTo>
                <a:lnTo>
                  <a:pt x="0" y="822960"/>
                </a:lnTo>
                <a:lnTo>
                  <a:pt x="0" y="228600"/>
                </a:lnTo>
                <a:lnTo>
                  <a:pt x="213360" y="228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1"/>
          <p:cNvSpPr txBox="1"/>
          <p:nvPr/>
        </p:nvSpPr>
        <p:spPr>
          <a:xfrm>
            <a:off x="563880" y="1996440"/>
            <a:ext cx="25986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Precision Marketing</a:t>
            </a:r>
            <a:endParaRPr sz="1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1"/>
          <p:cNvSpPr txBox="1"/>
          <p:nvPr/>
        </p:nvSpPr>
        <p:spPr>
          <a:xfrm>
            <a:off x="420316" y="2935195"/>
            <a:ext cx="264037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precise marketing strategy to main customer:admin, blue-collar and technician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1"/>
          <p:cNvSpPr/>
          <p:nvPr/>
        </p:nvSpPr>
        <p:spPr>
          <a:xfrm rot="10800000">
            <a:off x="3210011" y="3871853"/>
            <a:ext cx="1432560" cy="701040"/>
          </a:xfrm>
          <a:custGeom>
            <a:avLst/>
            <a:gdLst/>
            <a:ahLst/>
            <a:cxnLst/>
            <a:rect l="l" t="t" r="r" b="b"/>
            <a:pathLst>
              <a:path w="1402080" h="822960" extrusionOk="0">
                <a:moveTo>
                  <a:pt x="327660" y="0"/>
                </a:moveTo>
                <a:lnTo>
                  <a:pt x="441960" y="228600"/>
                </a:lnTo>
                <a:lnTo>
                  <a:pt x="1402080" y="228600"/>
                </a:lnTo>
                <a:lnTo>
                  <a:pt x="1402080" y="822960"/>
                </a:lnTo>
                <a:lnTo>
                  <a:pt x="0" y="822960"/>
                </a:lnTo>
                <a:lnTo>
                  <a:pt x="0" y="228600"/>
                </a:lnTo>
                <a:lnTo>
                  <a:pt x="213360" y="228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31"/>
          <p:cNvSpPr txBox="1"/>
          <p:nvPr/>
        </p:nvSpPr>
        <p:spPr>
          <a:xfrm>
            <a:off x="3210000" y="3871175"/>
            <a:ext cx="159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Time Tracking</a:t>
            </a:r>
            <a:endParaRPr sz="1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1"/>
          <p:cNvSpPr txBox="1"/>
          <p:nvPr/>
        </p:nvSpPr>
        <p:spPr>
          <a:xfrm>
            <a:off x="4707450" y="2985550"/>
            <a:ext cx="27771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Marketing calls th</a:t>
            </a:r>
            <a:r>
              <a:rPr lang="en-US" sz="2000">
                <a:solidFill>
                  <a:schemeClr val="lt1"/>
                </a:solidFill>
              </a:rPr>
              <a:t>at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 within 8 minutes a</a:t>
            </a:r>
            <a:r>
              <a:rPr lang="en-US" sz="2000">
                <a:solidFill>
                  <a:schemeClr val="lt1"/>
                </a:solidFill>
              </a:rPr>
              <a:t>re more likely to get customers to subscribe to a term deposit.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31"/>
          <p:cNvSpPr txBox="1"/>
          <p:nvPr/>
        </p:nvSpPr>
        <p:spPr>
          <a:xfrm>
            <a:off x="9318313" y="2935200"/>
            <a:ext cx="2777100" cy="10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Marketing Campaigns should be more targeted to Age group 24 to 38 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1"/>
          <p:cNvSpPr/>
          <p:nvPr/>
        </p:nvSpPr>
        <p:spPr>
          <a:xfrm rot="10800000" flipH="1">
            <a:off x="9318325" y="1828247"/>
            <a:ext cx="2033016" cy="701573"/>
          </a:xfrm>
          <a:custGeom>
            <a:avLst/>
            <a:gdLst/>
            <a:ahLst/>
            <a:cxnLst/>
            <a:rect l="l" t="t" r="r" b="b"/>
            <a:pathLst>
              <a:path w="1402080" h="822960" extrusionOk="0">
                <a:moveTo>
                  <a:pt x="327660" y="0"/>
                </a:moveTo>
                <a:lnTo>
                  <a:pt x="441960" y="228600"/>
                </a:lnTo>
                <a:lnTo>
                  <a:pt x="1402080" y="228600"/>
                </a:lnTo>
                <a:lnTo>
                  <a:pt x="1402080" y="822960"/>
                </a:lnTo>
                <a:lnTo>
                  <a:pt x="0" y="822960"/>
                </a:lnTo>
                <a:lnTo>
                  <a:pt x="0" y="228600"/>
                </a:lnTo>
                <a:lnTo>
                  <a:pt x="213360" y="228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TTT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1"/>
          <p:cNvSpPr txBox="1"/>
          <p:nvPr/>
        </p:nvSpPr>
        <p:spPr>
          <a:xfrm>
            <a:off x="9318317" y="1888065"/>
            <a:ext cx="259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Targeted Marketing</a:t>
            </a:r>
            <a:endParaRPr sz="1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cxnSp>
        <p:nvCxnSpPr>
          <p:cNvPr id="558" name="Google Shape;558;p31"/>
          <p:cNvCxnSpPr/>
          <p:nvPr/>
        </p:nvCxnSpPr>
        <p:spPr>
          <a:xfrm rot="10800000" flipH="1">
            <a:off x="2141548" y="609555"/>
            <a:ext cx="1047000" cy="15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9" name="Google Shape;559;p31"/>
          <p:cNvCxnSpPr/>
          <p:nvPr/>
        </p:nvCxnSpPr>
        <p:spPr>
          <a:xfrm rot="10800000" flipH="1">
            <a:off x="8745547" y="609540"/>
            <a:ext cx="1047000" cy="15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0" name="Google Shape;560;p31"/>
          <p:cNvSpPr txBox="1"/>
          <p:nvPr/>
        </p:nvSpPr>
        <p:spPr>
          <a:xfrm>
            <a:off x="3504899" y="318775"/>
            <a:ext cx="5487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Findings &amp; Recommendations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5" name="Google Shape;565;p32"/>
          <p:cNvCxnSpPr/>
          <p:nvPr/>
        </p:nvCxnSpPr>
        <p:spPr>
          <a:xfrm>
            <a:off x="0" y="0"/>
            <a:ext cx="4312920" cy="284988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6" name="Google Shape;566;p32"/>
          <p:cNvCxnSpPr/>
          <p:nvPr/>
        </p:nvCxnSpPr>
        <p:spPr>
          <a:xfrm>
            <a:off x="7940040" y="3992880"/>
            <a:ext cx="4130040" cy="271272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7" name="Google Shape;567;p32"/>
          <p:cNvSpPr txBox="1"/>
          <p:nvPr/>
        </p:nvSpPr>
        <p:spPr>
          <a:xfrm rot="2026159">
            <a:off x="5156778" y="3442649"/>
            <a:ext cx="549086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Questions</a:t>
            </a:r>
            <a:endParaRPr sz="44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68" name="Google Shape;568;p32"/>
          <p:cNvSpPr txBox="1"/>
          <p:nvPr/>
        </p:nvSpPr>
        <p:spPr>
          <a:xfrm rot="1982386">
            <a:off x="4738943" y="4165656"/>
            <a:ext cx="36423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7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Answers</a:t>
            </a:r>
            <a:endParaRPr sz="37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569" name="Google Shape;569;p32"/>
          <p:cNvCxnSpPr/>
          <p:nvPr/>
        </p:nvCxnSpPr>
        <p:spPr>
          <a:xfrm>
            <a:off x="2007140" y="3143160"/>
            <a:ext cx="2225040" cy="14702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0" name="Google Shape;570;p32"/>
          <p:cNvCxnSpPr/>
          <p:nvPr/>
        </p:nvCxnSpPr>
        <p:spPr>
          <a:xfrm>
            <a:off x="-277258" y="3143160"/>
            <a:ext cx="3016325" cy="199311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1" name="Google Shape;571;p32"/>
          <p:cNvCxnSpPr/>
          <p:nvPr/>
        </p:nvCxnSpPr>
        <p:spPr>
          <a:xfrm>
            <a:off x="9906000" y="1298721"/>
            <a:ext cx="3016325" cy="199311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2" name="Google Shape;572;p32"/>
          <p:cNvCxnSpPr/>
          <p:nvPr/>
        </p:nvCxnSpPr>
        <p:spPr>
          <a:xfrm>
            <a:off x="5853357" y="242309"/>
            <a:ext cx="3016325" cy="199311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3" name="Google Shape;573;p32"/>
          <p:cNvCxnSpPr/>
          <p:nvPr/>
        </p:nvCxnSpPr>
        <p:spPr>
          <a:xfrm>
            <a:off x="6375119" y="5179332"/>
            <a:ext cx="3016325" cy="199311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4" name="Google Shape;57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4"/>
          <p:cNvCxnSpPr/>
          <p:nvPr/>
        </p:nvCxnSpPr>
        <p:spPr>
          <a:xfrm rot="10800000" flipH="1">
            <a:off x="3985723" y="624840"/>
            <a:ext cx="1047115" cy="1524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4" name="Google Shape;154;p4"/>
          <p:cNvCxnSpPr/>
          <p:nvPr/>
        </p:nvCxnSpPr>
        <p:spPr>
          <a:xfrm rot="10800000" flipH="1">
            <a:off x="7401409" y="609600"/>
            <a:ext cx="1047115" cy="1524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5" name="Google Shape;155;p4"/>
          <p:cNvSpPr txBox="1"/>
          <p:nvPr/>
        </p:nvSpPr>
        <p:spPr>
          <a:xfrm>
            <a:off x="5137622" y="332452"/>
            <a:ext cx="259866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4"/>
          <p:cNvCxnSpPr/>
          <p:nvPr/>
        </p:nvCxnSpPr>
        <p:spPr>
          <a:xfrm>
            <a:off x="6643828" y="2113034"/>
            <a:ext cx="0" cy="1498200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" name="Google Shape;157;p4"/>
          <p:cNvCxnSpPr/>
          <p:nvPr/>
        </p:nvCxnSpPr>
        <p:spPr>
          <a:xfrm>
            <a:off x="6643834" y="4024379"/>
            <a:ext cx="0" cy="803100"/>
          </a:xfrm>
          <a:prstGeom prst="straightConnector1">
            <a:avLst/>
          </a:prstGeom>
          <a:noFill/>
          <a:ln w="28575" cap="flat" cmpd="sng">
            <a:solidFill>
              <a:srgbClr val="0D8B4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" name="Google Shape;158;p4"/>
          <p:cNvSpPr txBox="1"/>
          <p:nvPr/>
        </p:nvSpPr>
        <p:spPr>
          <a:xfrm>
            <a:off x="6751401" y="2155350"/>
            <a:ext cx="53508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Purpose: This project is about predicting potential customers who would subscribe to a term deposit account from a Portuguese banking institution 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How: Analyze and model the data related to the bank’s past direct marketing campaign.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4" descr="Deposit Market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363" y="1818084"/>
            <a:ext cx="4906356" cy="3221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5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00"/>
              <a:buFont typeface="Arial"/>
              <a:buNone/>
            </a:pPr>
            <a:r>
              <a:rPr lang="en-US" sz="23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3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6420647" y="2337744"/>
            <a:ext cx="630992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Description &amp; Visualization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6"/>
          <p:cNvCxnSpPr/>
          <p:nvPr/>
        </p:nvCxnSpPr>
        <p:spPr>
          <a:xfrm>
            <a:off x="4723154" y="551793"/>
            <a:ext cx="308927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7" name="Google Shape;187;p6"/>
          <p:cNvCxnSpPr/>
          <p:nvPr/>
        </p:nvCxnSpPr>
        <p:spPr>
          <a:xfrm>
            <a:off x="4723154" y="1191873"/>
            <a:ext cx="308927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8" name="Google Shape;188;p6"/>
          <p:cNvSpPr txBox="1"/>
          <p:nvPr/>
        </p:nvSpPr>
        <p:spPr>
          <a:xfrm>
            <a:off x="4838382" y="565209"/>
            <a:ext cx="302773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6"/>
          <p:cNvCxnSpPr/>
          <p:nvPr/>
        </p:nvCxnSpPr>
        <p:spPr>
          <a:xfrm rot="10800000" flipH="1">
            <a:off x="371779" y="3376638"/>
            <a:ext cx="11521500" cy="5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6"/>
          <p:cNvCxnSpPr/>
          <p:nvPr/>
        </p:nvCxnSpPr>
        <p:spPr>
          <a:xfrm rot="10800000">
            <a:off x="2436601" y="2316412"/>
            <a:ext cx="0" cy="1076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1" name="Google Shape;191;p6"/>
          <p:cNvSpPr txBox="1"/>
          <p:nvPr/>
        </p:nvSpPr>
        <p:spPr>
          <a:xfrm>
            <a:off x="834152" y="1981750"/>
            <a:ext cx="3204900" cy="7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Number of Rows</a:t>
            </a:r>
            <a:r>
              <a:rPr lang="en-US"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 41,188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Number of Variables</a:t>
            </a:r>
            <a:r>
              <a:rPr lang="en-US"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 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6"/>
          <p:cNvCxnSpPr/>
          <p:nvPr/>
        </p:nvCxnSpPr>
        <p:spPr>
          <a:xfrm>
            <a:off x="7325251" y="2316395"/>
            <a:ext cx="0" cy="1076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6"/>
          <p:cNvSpPr txBox="1"/>
          <p:nvPr/>
        </p:nvSpPr>
        <p:spPr>
          <a:xfrm>
            <a:off x="4951050" y="1981750"/>
            <a:ext cx="6324900" cy="69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Data Source:</a:t>
            </a:r>
            <a:r>
              <a:rPr lang="en-US"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https://archive.ics.uci.edu/ml/datasets/bank+marketing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95" name="Google Shape;19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5" y="3534750"/>
            <a:ext cx="12057751" cy="13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25" y="5081775"/>
            <a:ext cx="8956270" cy="13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be7d93a50_0_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20040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Heat Map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3" name="Google Shape;203;g8be7d93a50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0088" y="1100500"/>
            <a:ext cx="6372225" cy="55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8be7d93a50_0_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p7"/>
          <p:cNvCxnSpPr/>
          <p:nvPr/>
        </p:nvCxnSpPr>
        <p:spPr>
          <a:xfrm>
            <a:off x="4723154" y="551793"/>
            <a:ext cx="308927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0" name="Google Shape;210;p7"/>
          <p:cNvCxnSpPr/>
          <p:nvPr/>
        </p:nvCxnSpPr>
        <p:spPr>
          <a:xfrm>
            <a:off x="4723154" y="1191873"/>
            <a:ext cx="308927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1" name="Google Shape;211;p7"/>
          <p:cNvSpPr txBox="1"/>
          <p:nvPr/>
        </p:nvSpPr>
        <p:spPr>
          <a:xfrm>
            <a:off x="4838381" y="565209"/>
            <a:ext cx="372062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7" descr="Job Distribu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4175" y="1604773"/>
            <a:ext cx="6467147" cy="494741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8"/>
          <p:cNvCxnSpPr/>
          <p:nvPr/>
        </p:nvCxnSpPr>
        <p:spPr>
          <a:xfrm>
            <a:off x="4723154" y="551793"/>
            <a:ext cx="308927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" name="Google Shape;219;p8"/>
          <p:cNvCxnSpPr/>
          <p:nvPr/>
        </p:nvCxnSpPr>
        <p:spPr>
          <a:xfrm>
            <a:off x="4723154" y="1191873"/>
            <a:ext cx="308927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0" name="Google Shape;220;p8"/>
          <p:cNvSpPr txBox="1"/>
          <p:nvPr/>
        </p:nvSpPr>
        <p:spPr>
          <a:xfrm>
            <a:off x="4838381" y="565209"/>
            <a:ext cx="372062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8" descr="Month"/>
          <p:cNvPicPr preferRelativeResize="0"/>
          <p:nvPr/>
        </p:nvPicPr>
        <p:blipFill rotWithShape="1">
          <a:blip r:embed="rId3">
            <a:alphaModFix/>
          </a:blip>
          <a:srcRect t="5749"/>
          <a:stretch/>
        </p:blipFill>
        <p:spPr>
          <a:xfrm>
            <a:off x="1152475" y="1831949"/>
            <a:ext cx="4368000" cy="4889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8" descr="Day of Week"/>
          <p:cNvPicPr preferRelativeResize="0"/>
          <p:nvPr/>
        </p:nvPicPr>
        <p:blipFill rotWithShape="1">
          <a:blip r:embed="rId4">
            <a:alphaModFix/>
          </a:blip>
          <a:srcRect t="5598"/>
          <a:stretch/>
        </p:blipFill>
        <p:spPr>
          <a:xfrm>
            <a:off x="6953700" y="1831951"/>
            <a:ext cx="4166201" cy="46159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24" name="Google Shape;224;p8"/>
          <p:cNvSpPr txBox="1"/>
          <p:nvPr/>
        </p:nvSpPr>
        <p:spPr>
          <a:xfrm>
            <a:off x="1680700" y="1429550"/>
            <a:ext cx="326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Customers Contacted by Month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8"/>
          <p:cNvSpPr txBox="1"/>
          <p:nvPr/>
        </p:nvSpPr>
        <p:spPr>
          <a:xfrm>
            <a:off x="6953700" y="1329363"/>
            <a:ext cx="390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Customers</a:t>
            </a: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Customers Contacted by Day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Office PowerPoint</Application>
  <PresentationFormat>Widescreen</PresentationFormat>
  <Paragraphs>166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Microsoft Yahei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Heat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Comparison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yeshaojun5056@163.com</dc:creator>
  <cp:lastModifiedBy>Kumar, Ayush</cp:lastModifiedBy>
  <cp:revision>1</cp:revision>
  <dcterms:created xsi:type="dcterms:W3CDTF">2015-07-27T07:00:00Z</dcterms:created>
  <dcterms:modified xsi:type="dcterms:W3CDTF">2020-08-24T21:12:37Z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