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4"/>
  </p:notesMasterIdLst>
  <p:sldIdLst>
    <p:sldId id="296" r:id="rId2"/>
    <p:sldId id="257" r:id="rId3"/>
    <p:sldId id="258" r:id="rId4"/>
    <p:sldId id="295" r:id="rId5"/>
    <p:sldId id="311" r:id="rId6"/>
    <p:sldId id="260" r:id="rId7"/>
    <p:sldId id="334" r:id="rId8"/>
    <p:sldId id="262" r:id="rId9"/>
    <p:sldId id="297" r:id="rId10"/>
    <p:sldId id="298" r:id="rId11"/>
    <p:sldId id="299" r:id="rId12"/>
    <p:sldId id="265" r:id="rId13"/>
    <p:sldId id="266" r:id="rId14"/>
    <p:sldId id="319" r:id="rId15"/>
    <p:sldId id="335" r:id="rId16"/>
    <p:sldId id="301" r:id="rId17"/>
    <p:sldId id="270" r:id="rId18"/>
    <p:sldId id="302" r:id="rId19"/>
    <p:sldId id="303" r:id="rId20"/>
    <p:sldId id="304" r:id="rId21"/>
    <p:sldId id="305" r:id="rId22"/>
    <p:sldId id="336" r:id="rId23"/>
    <p:sldId id="318" r:id="rId24"/>
    <p:sldId id="338" r:id="rId25"/>
    <p:sldId id="314" r:id="rId26"/>
    <p:sldId id="339" r:id="rId27"/>
    <p:sldId id="284" r:id="rId28"/>
    <p:sldId id="288" r:id="rId29"/>
    <p:sldId id="290" r:id="rId30"/>
    <p:sldId id="323" r:id="rId31"/>
    <p:sldId id="340" r:id="rId32"/>
    <p:sldId id="315" r:id="rId33"/>
    <p:sldId id="341" r:id="rId34"/>
    <p:sldId id="325" r:id="rId35"/>
    <p:sldId id="326" r:id="rId36"/>
    <p:sldId id="327" r:id="rId37"/>
    <p:sldId id="328" r:id="rId38"/>
    <p:sldId id="342" r:id="rId39"/>
    <p:sldId id="330" r:id="rId40"/>
    <p:sldId id="331" r:id="rId41"/>
    <p:sldId id="332" r:id="rId42"/>
    <p:sldId id="33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Ayush Oturkar" initials="AO" lastIdx="1" clrIdx="1">
    <p:extLst>
      <p:ext uri="{19B8F6BF-5375-455C-9EA6-DF929625EA0E}">
        <p15:presenceInfo xmlns:p15="http://schemas.microsoft.com/office/powerpoint/2012/main" userId="Ayush Otur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5298"/>
  </p:normalViewPr>
  <p:slideViewPr>
    <p:cSldViewPr snapToGrid="0" snapToObjects="1">
      <p:cViewPr varScale="1">
        <p:scale>
          <a:sx n="68" d="100"/>
          <a:sy n="68"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5EC2B-2C21-1645-90B7-8976E8D7C9DE}"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C6719-D320-9F43-8A5D-CCFFFB653485}" type="slidenum">
              <a:rPr lang="en-US" smtClean="0"/>
              <a:t>‹#›</a:t>
            </a:fld>
            <a:endParaRPr lang="en-US"/>
          </a:p>
        </p:txBody>
      </p:sp>
    </p:spTree>
    <p:extLst>
      <p:ext uri="{BB962C8B-B14F-4D97-AF65-F5344CB8AC3E}">
        <p14:creationId xmlns:p14="http://schemas.microsoft.com/office/powerpoint/2010/main" val="55787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1C6719-D320-9F43-8A5D-CCFFFB653485}" type="slidenum">
              <a:rPr lang="en-US" smtClean="0"/>
              <a:t>9</a:t>
            </a:fld>
            <a:endParaRPr lang="en-US"/>
          </a:p>
        </p:txBody>
      </p:sp>
    </p:spTree>
    <p:extLst>
      <p:ext uri="{BB962C8B-B14F-4D97-AF65-F5344CB8AC3E}">
        <p14:creationId xmlns:p14="http://schemas.microsoft.com/office/powerpoint/2010/main" val="108435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C6719-D320-9F43-8A5D-CCFFFB653485}" type="slidenum">
              <a:rPr lang="en-US" smtClean="0"/>
              <a:t>13</a:t>
            </a:fld>
            <a:endParaRPr lang="en-US"/>
          </a:p>
        </p:txBody>
      </p:sp>
    </p:spTree>
    <p:extLst>
      <p:ext uri="{BB962C8B-B14F-4D97-AF65-F5344CB8AC3E}">
        <p14:creationId xmlns:p14="http://schemas.microsoft.com/office/powerpoint/2010/main" val="71763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C6719-D320-9F43-8A5D-CCFFFB653485}" type="slidenum">
              <a:rPr lang="en-US" smtClean="0"/>
              <a:t>17</a:t>
            </a:fld>
            <a:endParaRPr lang="en-US"/>
          </a:p>
        </p:txBody>
      </p:sp>
    </p:spTree>
    <p:extLst>
      <p:ext uri="{BB962C8B-B14F-4D97-AF65-F5344CB8AC3E}">
        <p14:creationId xmlns:p14="http://schemas.microsoft.com/office/powerpoint/2010/main" val="107768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4CA765-2AC4-1541-9C03-F8F813A5E0C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6541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CA765-2AC4-1541-9C03-F8F813A5E0C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68673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CA765-2AC4-1541-9C03-F8F813A5E0C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1091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CA765-2AC4-1541-9C03-F8F813A5E0C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38169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4CA765-2AC4-1541-9C03-F8F813A5E0C0}"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96285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CA765-2AC4-1541-9C03-F8F813A5E0C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4126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CA765-2AC4-1541-9C03-F8F813A5E0C0}"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27619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4CA765-2AC4-1541-9C03-F8F813A5E0C0}"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21160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CA765-2AC4-1541-9C03-F8F813A5E0C0}"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61575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CA765-2AC4-1541-9C03-F8F813A5E0C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50988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CA765-2AC4-1541-9C03-F8F813A5E0C0}"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C9873-73D2-7142-B1E7-26F53563F1A0}" type="slidenum">
              <a:rPr lang="en-US" smtClean="0"/>
              <a:t>‹#›</a:t>
            </a:fld>
            <a:endParaRPr lang="en-US"/>
          </a:p>
        </p:txBody>
      </p:sp>
    </p:spTree>
    <p:extLst>
      <p:ext uri="{BB962C8B-B14F-4D97-AF65-F5344CB8AC3E}">
        <p14:creationId xmlns:p14="http://schemas.microsoft.com/office/powerpoint/2010/main" val="1197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CA765-2AC4-1541-9C03-F8F813A5E0C0}"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C9873-73D2-7142-B1E7-26F53563F1A0}" type="slidenum">
              <a:rPr lang="en-US" smtClean="0"/>
              <a:t>‹#›</a:t>
            </a:fld>
            <a:endParaRPr lang="en-US"/>
          </a:p>
        </p:txBody>
      </p:sp>
    </p:spTree>
    <p:extLst>
      <p:ext uri="{BB962C8B-B14F-4D97-AF65-F5344CB8AC3E}">
        <p14:creationId xmlns:p14="http://schemas.microsoft.com/office/powerpoint/2010/main" val="5166773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beautiful peg dog golden retriever">
            <a:extLst>
              <a:ext uri="{FF2B5EF4-FFF2-40B4-BE49-F238E27FC236}">
                <a16:creationId xmlns:a16="http://schemas.microsoft.com/office/drawing/2014/main" id="{775894F7-C46C-4D23-8481-5546B280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2894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565118-794B-43B6-BD41-4F9A7D2A20D5}"/>
              </a:ext>
            </a:extLst>
          </p:cNvPr>
          <p:cNvSpPr txBox="1"/>
          <p:nvPr/>
        </p:nvSpPr>
        <p:spPr>
          <a:xfrm>
            <a:off x="362857" y="275886"/>
            <a:ext cx="6350000" cy="2585323"/>
          </a:xfrm>
          <a:prstGeom prst="rect">
            <a:avLst/>
          </a:prstGeom>
          <a:noFill/>
        </p:spPr>
        <p:txBody>
          <a:bodyPr wrap="square" rtlCol="0">
            <a:spAutoFit/>
          </a:bodyPr>
          <a:lstStyle/>
          <a:p>
            <a:r>
              <a:rPr lang="en-IN" sz="5400" b="1" dirty="0">
                <a:solidFill>
                  <a:schemeClr val="bg1"/>
                </a:solidFill>
                <a:latin typeface="+mj-lt"/>
              </a:rPr>
              <a:t>Animal State Prediction</a:t>
            </a:r>
          </a:p>
          <a:p>
            <a:endParaRPr lang="en-IN" sz="5400" b="1" dirty="0">
              <a:solidFill>
                <a:schemeClr val="bg1"/>
              </a:solidFill>
              <a:latin typeface="+mj-lt"/>
            </a:endParaRPr>
          </a:p>
        </p:txBody>
      </p:sp>
      <p:sp>
        <p:nvSpPr>
          <p:cNvPr id="4" name="TextBox 3">
            <a:extLst>
              <a:ext uri="{FF2B5EF4-FFF2-40B4-BE49-F238E27FC236}">
                <a16:creationId xmlns:a16="http://schemas.microsoft.com/office/drawing/2014/main" id="{3DAE9894-35F8-463C-A8B5-A63E8B8F9D0C}"/>
              </a:ext>
            </a:extLst>
          </p:cNvPr>
          <p:cNvSpPr txBox="1"/>
          <p:nvPr/>
        </p:nvSpPr>
        <p:spPr>
          <a:xfrm>
            <a:off x="8665030" y="5464086"/>
            <a:ext cx="3265714" cy="1846659"/>
          </a:xfrm>
          <a:prstGeom prst="rect">
            <a:avLst/>
          </a:prstGeom>
          <a:noFill/>
        </p:spPr>
        <p:txBody>
          <a:bodyPr wrap="square" rtlCol="0">
            <a:spAutoFit/>
          </a:bodyPr>
          <a:lstStyle/>
          <a:p>
            <a:r>
              <a:rPr lang="en-IN" sz="3200" b="1" dirty="0">
                <a:solidFill>
                  <a:schemeClr val="accent2"/>
                </a:solidFill>
              </a:rPr>
              <a:t>Prepared by:</a:t>
            </a:r>
          </a:p>
          <a:p>
            <a:r>
              <a:rPr lang="en-IN" sz="3200" b="1" dirty="0">
                <a:solidFill>
                  <a:schemeClr val="accent2"/>
                </a:solidFill>
              </a:rPr>
              <a:t>Ayush Oturkar</a:t>
            </a:r>
          </a:p>
          <a:p>
            <a:endParaRPr lang="en-IN" sz="3200" b="1" dirty="0">
              <a:solidFill>
                <a:schemeClr val="accent2"/>
              </a:solidFill>
            </a:endParaRPr>
          </a:p>
          <a:p>
            <a:endParaRPr lang="en-IN" dirty="0"/>
          </a:p>
        </p:txBody>
      </p:sp>
    </p:spTree>
    <p:extLst>
      <p:ext uri="{BB962C8B-B14F-4D97-AF65-F5344CB8AC3E}">
        <p14:creationId xmlns:p14="http://schemas.microsoft.com/office/powerpoint/2010/main" val="3018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0669-D6D9-4D5D-9D02-436647188747}"/>
              </a:ext>
            </a:extLst>
          </p:cNvPr>
          <p:cNvSpPr>
            <a:spLocks noGrp="1"/>
          </p:cNvSpPr>
          <p:nvPr>
            <p:ph type="title"/>
          </p:nvPr>
        </p:nvSpPr>
        <p:spPr>
          <a:xfrm>
            <a:off x="838200" y="379639"/>
            <a:ext cx="10515600" cy="1325563"/>
          </a:xfrm>
        </p:spPr>
        <p:txBody>
          <a:bodyPr>
            <a:normAutofit/>
          </a:bodyPr>
          <a:lstStyle/>
          <a:p>
            <a:r>
              <a:rPr lang="en-US" sz="2600" b="1" u="sng" dirty="0">
                <a:latin typeface="Calibri Light (Headings)"/>
                <a:ea typeface="Arial" charset="0"/>
                <a:cs typeface="Arial" charset="0"/>
              </a:rPr>
              <a:t>Description of numeric variables</a:t>
            </a:r>
            <a:endParaRPr lang="en-IN" sz="2600" u="sng" dirty="0">
              <a:latin typeface="Calibri Light (Headings)"/>
            </a:endParaRPr>
          </a:p>
        </p:txBody>
      </p:sp>
      <p:pic>
        <p:nvPicPr>
          <p:cNvPr id="6" name="Picture 5">
            <a:extLst>
              <a:ext uri="{FF2B5EF4-FFF2-40B4-BE49-F238E27FC236}">
                <a16:creationId xmlns:a16="http://schemas.microsoft.com/office/drawing/2014/main" id="{259672D4-84EC-490E-A7F0-1C1C838AA90F}"/>
              </a:ext>
            </a:extLst>
          </p:cNvPr>
          <p:cNvPicPr>
            <a:picLocks noChangeAspect="1"/>
          </p:cNvPicPr>
          <p:nvPr/>
        </p:nvPicPr>
        <p:blipFill>
          <a:blip r:embed="rId2"/>
          <a:stretch>
            <a:fillRect/>
          </a:stretch>
        </p:blipFill>
        <p:spPr>
          <a:xfrm>
            <a:off x="838200" y="1419971"/>
            <a:ext cx="10515600" cy="2009029"/>
          </a:xfrm>
          <a:prstGeom prst="rect">
            <a:avLst/>
          </a:prstGeom>
        </p:spPr>
      </p:pic>
      <p:sp>
        <p:nvSpPr>
          <p:cNvPr id="7" name="Rounded Rectangular Callout 4">
            <a:extLst>
              <a:ext uri="{FF2B5EF4-FFF2-40B4-BE49-F238E27FC236}">
                <a16:creationId xmlns:a16="http://schemas.microsoft.com/office/drawing/2014/main" id="{16B2F2D0-DABA-4399-A22C-6DFE66AE9C9F}"/>
              </a:ext>
            </a:extLst>
          </p:cNvPr>
          <p:cNvSpPr/>
          <p:nvPr/>
        </p:nvSpPr>
        <p:spPr bwMode="auto">
          <a:xfrm>
            <a:off x="838200" y="3627514"/>
            <a:ext cx="1552086" cy="1063756"/>
          </a:xfrm>
          <a:prstGeom prst="wedgeRoundRectCallout">
            <a:avLst>
              <a:gd name="adj1" fmla="val 137649"/>
              <a:gd name="adj2" fmla="val -84383"/>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endParaRPr lang="en-US" sz="1200" b="1" dirty="0">
              <a:latin typeface="+mn-lt"/>
            </a:endParaRPr>
          </a:p>
          <a:p>
            <a:pPr algn="ctr"/>
            <a:r>
              <a:rPr lang="en-US" sz="1200" b="1" dirty="0">
                <a:latin typeface="+mn-lt"/>
              </a:rPr>
              <a:t>Count has std 0, mean, max =1 hence a constant column that we can drop</a:t>
            </a:r>
          </a:p>
          <a:p>
            <a:pPr algn="ctr"/>
            <a:endParaRPr lang="en-US" sz="1200" b="1" dirty="0"/>
          </a:p>
        </p:txBody>
      </p:sp>
      <p:pic>
        <p:nvPicPr>
          <p:cNvPr id="9" name="Picture 8">
            <a:extLst>
              <a:ext uri="{FF2B5EF4-FFF2-40B4-BE49-F238E27FC236}">
                <a16:creationId xmlns:a16="http://schemas.microsoft.com/office/drawing/2014/main" id="{F0495CF8-95CA-4900-969D-5877F92A4736}"/>
              </a:ext>
            </a:extLst>
          </p:cNvPr>
          <p:cNvPicPr>
            <a:picLocks noChangeAspect="1"/>
          </p:cNvPicPr>
          <p:nvPr/>
        </p:nvPicPr>
        <p:blipFill>
          <a:blip r:embed="rId3"/>
          <a:stretch>
            <a:fillRect/>
          </a:stretch>
        </p:blipFill>
        <p:spPr>
          <a:xfrm>
            <a:off x="2578100" y="3957050"/>
            <a:ext cx="8928100" cy="2314898"/>
          </a:xfrm>
          <a:prstGeom prst="rect">
            <a:avLst/>
          </a:prstGeom>
        </p:spPr>
      </p:pic>
      <p:sp>
        <p:nvSpPr>
          <p:cNvPr id="10" name="TextBox 9">
            <a:extLst>
              <a:ext uri="{FF2B5EF4-FFF2-40B4-BE49-F238E27FC236}">
                <a16:creationId xmlns:a16="http://schemas.microsoft.com/office/drawing/2014/main" id="{25E2E615-3CD2-4BED-9ED3-45FB3DECB30B}"/>
              </a:ext>
            </a:extLst>
          </p:cNvPr>
          <p:cNvSpPr txBox="1"/>
          <p:nvPr/>
        </p:nvSpPr>
        <p:spPr>
          <a:xfrm>
            <a:off x="4034971" y="3470121"/>
            <a:ext cx="5704115" cy="369332"/>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130099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2CD1-3982-4ABB-91E6-F4BE2DFBED88}"/>
              </a:ext>
            </a:extLst>
          </p:cNvPr>
          <p:cNvSpPr>
            <a:spLocks noGrp="1"/>
          </p:cNvSpPr>
          <p:nvPr>
            <p:ph type="title"/>
          </p:nvPr>
        </p:nvSpPr>
        <p:spPr/>
        <p:txBody>
          <a:bodyPr>
            <a:normAutofit/>
          </a:bodyPr>
          <a:lstStyle/>
          <a:p>
            <a:r>
              <a:rPr lang="en-IN" sz="2400" dirty="0">
                <a:latin typeface="+mn-lt"/>
              </a:rPr>
              <a:t>The statistics of </a:t>
            </a:r>
            <a:r>
              <a:rPr lang="en-IN" sz="2400" b="1" dirty="0">
                <a:latin typeface="+mn-lt"/>
              </a:rPr>
              <a:t>"</a:t>
            </a:r>
            <a:r>
              <a:rPr lang="en-IN" sz="2400" b="1" dirty="0" err="1">
                <a:latin typeface="+mn-lt"/>
              </a:rPr>
              <a:t>intake_number</a:t>
            </a:r>
            <a:r>
              <a:rPr lang="en-IN" sz="2400" b="1" dirty="0">
                <a:latin typeface="+mn-lt"/>
              </a:rPr>
              <a:t>"</a:t>
            </a:r>
            <a:r>
              <a:rPr lang="en-IN" sz="2400" dirty="0">
                <a:latin typeface="+mn-lt"/>
              </a:rPr>
              <a:t> and </a:t>
            </a:r>
            <a:r>
              <a:rPr lang="en-IN" sz="2400" b="1" dirty="0">
                <a:latin typeface="+mn-lt"/>
              </a:rPr>
              <a:t>"</a:t>
            </a:r>
            <a:r>
              <a:rPr lang="en-IN" sz="2400" b="1" dirty="0" err="1">
                <a:latin typeface="+mn-lt"/>
              </a:rPr>
              <a:t>outcome_number</a:t>
            </a:r>
            <a:r>
              <a:rPr lang="en-IN" sz="2400" b="1" dirty="0">
                <a:latin typeface="+mn-lt"/>
              </a:rPr>
              <a:t>"</a:t>
            </a:r>
            <a:r>
              <a:rPr lang="en-IN" sz="2400" dirty="0">
                <a:latin typeface="+mn-lt"/>
              </a:rPr>
              <a:t> looks similar hence lets quickly check and take a call.</a:t>
            </a:r>
          </a:p>
        </p:txBody>
      </p:sp>
      <p:pic>
        <p:nvPicPr>
          <p:cNvPr id="4" name="Picture 3">
            <a:extLst>
              <a:ext uri="{FF2B5EF4-FFF2-40B4-BE49-F238E27FC236}">
                <a16:creationId xmlns:a16="http://schemas.microsoft.com/office/drawing/2014/main" id="{BF2C56BF-E1C3-4D7B-B4C7-37EE657F4CAA}"/>
              </a:ext>
            </a:extLst>
          </p:cNvPr>
          <p:cNvPicPr>
            <a:picLocks noChangeAspect="1"/>
          </p:cNvPicPr>
          <p:nvPr/>
        </p:nvPicPr>
        <p:blipFill>
          <a:blip r:embed="rId2"/>
          <a:stretch>
            <a:fillRect/>
          </a:stretch>
        </p:blipFill>
        <p:spPr>
          <a:xfrm>
            <a:off x="1209279" y="1690444"/>
            <a:ext cx="2825692" cy="3247245"/>
          </a:xfrm>
          <a:prstGeom prst="rect">
            <a:avLst/>
          </a:prstGeom>
        </p:spPr>
      </p:pic>
      <p:sp>
        <p:nvSpPr>
          <p:cNvPr id="5" name="Isosceles Triangle 21">
            <a:extLst>
              <a:ext uri="{FF2B5EF4-FFF2-40B4-BE49-F238E27FC236}">
                <a16:creationId xmlns:a16="http://schemas.microsoft.com/office/drawing/2014/main" id="{3F8AEB15-8955-4F83-B93C-A7364BBFE78B}"/>
              </a:ext>
            </a:extLst>
          </p:cNvPr>
          <p:cNvSpPr/>
          <p:nvPr/>
        </p:nvSpPr>
        <p:spPr bwMode="auto">
          <a:xfrm rot="5400000">
            <a:off x="2828869" y="3296161"/>
            <a:ext cx="2963748" cy="319314"/>
          </a:xfrm>
          <a:prstGeom prst="triangle">
            <a:avLst>
              <a:gd name="adj" fmla="val 48589"/>
            </a:avLst>
          </a:prstGeom>
          <a:solidFill>
            <a:schemeClr val="accent1">
              <a:alpha val="53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Rounded Corners 5">
            <a:extLst>
              <a:ext uri="{FF2B5EF4-FFF2-40B4-BE49-F238E27FC236}">
                <a16:creationId xmlns:a16="http://schemas.microsoft.com/office/drawing/2014/main" id="{FF6CB392-B0A5-4A56-B7BA-52FE0E6E6337}"/>
              </a:ext>
            </a:extLst>
          </p:cNvPr>
          <p:cNvSpPr/>
          <p:nvPr/>
        </p:nvSpPr>
        <p:spPr>
          <a:xfrm>
            <a:off x="4470400" y="2613857"/>
            <a:ext cx="7137400" cy="16712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9D491FE-B28E-4D6A-A3DF-2DFB97B1CFE5}"/>
              </a:ext>
            </a:extLst>
          </p:cNvPr>
          <p:cNvSpPr txBox="1"/>
          <p:nvPr/>
        </p:nvSpPr>
        <p:spPr>
          <a:xfrm>
            <a:off x="4470400" y="2683095"/>
            <a:ext cx="7137400"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This is the table showing distinct outcome number corresponding to each unique value of intake number.</a:t>
            </a:r>
          </a:p>
          <a:p>
            <a:pPr marL="285750" indent="-285750">
              <a:buFont typeface="Arial" panose="020B0604020202020204" pitchFamily="34" charset="0"/>
              <a:buChar char="•"/>
            </a:pPr>
            <a:r>
              <a:rPr lang="en-IN" sz="2400" dirty="0"/>
              <a:t>This clearly shows both tables are identical</a:t>
            </a:r>
            <a:r>
              <a:rPr lang="en-IN" dirty="0"/>
              <a:t>.</a:t>
            </a:r>
          </a:p>
        </p:txBody>
      </p:sp>
      <p:sp>
        <p:nvSpPr>
          <p:cNvPr id="8" name="TextBox 7">
            <a:extLst>
              <a:ext uri="{FF2B5EF4-FFF2-40B4-BE49-F238E27FC236}">
                <a16:creationId xmlns:a16="http://schemas.microsoft.com/office/drawing/2014/main" id="{05731D30-CB3D-47B1-90FA-6CCC2DFB0CFA}"/>
              </a:ext>
            </a:extLst>
          </p:cNvPr>
          <p:cNvSpPr txBox="1"/>
          <p:nvPr/>
        </p:nvSpPr>
        <p:spPr>
          <a:xfrm>
            <a:off x="1209279" y="5457371"/>
            <a:ext cx="10144521" cy="461665"/>
          </a:xfrm>
          <a:prstGeom prst="rect">
            <a:avLst/>
          </a:prstGeom>
          <a:noFill/>
        </p:spPr>
        <p:txBody>
          <a:bodyPr wrap="square" rtlCol="0">
            <a:spAutoFit/>
          </a:bodyPr>
          <a:lstStyle/>
          <a:p>
            <a:pPr algn="ctr"/>
            <a:r>
              <a:rPr lang="en-IN" sz="2400" dirty="0"/>
              <a:t>Hence dropping outcome number and count.</a:t>
            </a:r>
          </a:p>
        </p:txBody>
      </p:sp>
      <p:sp>
        <p:nvSpPr>
          <p:cNvPr id="9" name="Rectangle: Rounded Corners 8">
            <a:extLst>
              <a:ext uri="{FF2B5EF4-FFF2-40B4-BE49-F238E27FC236}">
                <a16:creationId xmlns:a16="http://schemas.microsoft.com/office/drawing/2014/main" id="{B8955634-CB43-4278-B313-3096FE4FB7FA}"/>
              </a:ext>
            </a:extLst>
          </p:cNvPr>
          <p:cNvSpPr/>
          <p:nvPr/>
        </p:nvSpPr>
        <p:spPr>
          <a:xfrm>
            <a:off x="1209278" y="5312229"/>
            <a:ext cx="10398522" cy="707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00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639"/>
            <a:ext cx="10515600" cy="1325563"/>
          </a:xfrm>
        </p:spPr>
        <p:txBody>
          <a:bodyPr>
            <a:normAutofit/>
          </a:bodyPr>
          <a:lstStyle/>
          <a:p>
            <a:r>
              <a:rPr lang="en-US" sz="2600" b="1" u="sng" dirty="0">
                <a:latin typeface="+mn-lt"/>
                <a:ea typeface="Arial" charset="0"/>
                <a:cs typeface="Arial" charset="0"/>
              </a:rPr>
              <a:t>Description of Categorical/ordinal variables</a:t>
            </a:r>
          </a:p>
        </p:txBody>
      </p:sp>
      <p:pic>
        <p:nvPicPr>
          <p:cNvPr id="9" name="Content Placeholder 8">
            <a:extLst>
              <a:ext uri="{FF2B5EF4-FFF2-40B4-BE49-F238E27FC236}">
                <a16:creationId xmlns:a16="http://schemas.microsoft.com/office/drawing/2014/main" id="{67EB0D7F-2195-4DF3-8EDF-3C8C1BE4A7EE}"/>
              </a:ext>
            </a:extLst>
          </p:cNvPr>
          <p:cNvPicPr>
            <a:picLocks noGrp="1" noChangeAspect="1"/>
          </p:cNvPicPr>
          <p:nvPr>
            <p:ph idx="1"/>
          </p:nvPr>
        </p:nvPicPr>
        <p:blipFill>
          <a:blip r:embed="rId2"/>
          <a:stretch>
            <a:fillRect/>
          </a:stretch>
        </p:blipFill>
        <p:spPr>
          <a:xfrm>
            <a:off x="1002421" y="1417699"/>
            <a:ext cx="10351379" cy="2181843"/>
          </a:xfrm>
        </p:spPr>
      </p:pic>
      <p:sp>
        <p:nvSpPr>
          <p:cNvPr id="10" name="TextBox 9">
            <a:extLst>
              <a:ext uri="{FF2B5EF4-FFF2-40B4-BE49-F238E27FC236}">
                <a16:creationId xmlns:a16="http://schemas.microsoft.com/office/drawing/2014/main" id="{5BC7ED1B-BA58-4470-BDED-7B126E2168C1}"/>
              </a:ext>
            </a:extLst>
          </p:cNvPr>
          <p:cNvSpPr txBox="1"/>
          <p:nvPr/>
        </p:nvSpPr>
        <p:spPr>
          <a:xfrm>
            <a:off x="3971938" y="3711519"/>
            <a:ext cx="4412343" cy="377372"/>
          </a:xfrm>
          <a:prstGeom prst="rect">
            <a:avLst/>
          </a:prstGeom>
          <a:noFill/>
        </p:spPr>
        <p:txBody>
          <a:bodyPr wrap="square" rtlCol="0">
            <a:spAutoFit/>
          </a:bodyPr>
          <a:lstStyle/>
          <a:p>
            <a:pPr algn="ctr"/>
            <a:r>
              <a:rPr lang="en-IN" dirty="0"/>
              <a:t>=====================================</a:t>
            </a:r>
          </a:p>
        </p:txBody>
      </p:sp>
      <p:pic>
        <p:nvPicPr>
          <p:cNvPr id="12" name="Picture 11">
            <a:extLst>
              <a:ext uri="{FF2B5EF4-FFF2-40B4-BE49-F238E27FC236}">
                <a16:creationId xmlns:a16="http://schemas.microsoft.com/office/drawing/2014/main" id="{C2B0492D-1ED0-4A95-BCA8-5A7CE2AA48D0}"/>
              </a:ext>
            </a:extLst>
          </p:cNvPr>
          <p:cNvPicPr>
            <a:picLocks noChangeAspect="1"/>
          </p:cNvPicPr>
          <p:nvPr/>
        </p:nvPicPr>
        <p:blipFill>
          <a:blip r:embed="rId3"/>
          <a:stretch>
            <a:fillRect/>
          </a:stretch>
        </p:blipFill>
        <p:spPr>
          <a:xfrm>
            <a:off x="1002421" y="4088891"/>
            <a:ext cx="10351379" cy="2011245"/>
          </a:xfrm>
          <a:prstGeom prst="rect">
            <a:avLst/>
          </a:prstGeom>
        </p:spPr>
      </p:pic>
    </p:spTree>
    <p:extLst>
      <p:ext uri="{BB962C8B-B14F-4D97-AF65-F5344CB8AC3E}">
        <p14:creationId xmlns:p14="http://schemas.microsoft.com/office/powerpoint/2010/main" val="159071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519"/>
            <a:ext cx="10515600" cy="1325563"/>
          </a:xfrm>
        </p:spPr>
        <p:txBody>
          <a:bodyPr>
            <a:normAutofit/>
          </a:bodyPr>
          <a:lstStyle/>
          <a:p>
            <a:r>
              <a:rPr lang="en-US" sz="2600" b="1" u="sng" dirty="0">
                <a:latin typeface="Calibri Light (Headings)"/>
                <a:ea typeface="Arial" charset="0"/>
                <a:cs typeface="Arial" charset="0"/>
              </a:rPr>
              <a:t>VARIABLE ELIMINATION</a:t>
            </a:r>
            <a:endParaRPr lang="en-US" sz="1800" u="sng" dirty="0">
              <a:latin typeface="Calibri Light (Headings)"/>
              <a:ea typeface="Arial" charset="0"/>
              <a:cs typeface="Arial" charset="0"/>
            </a:endParaRPr>
          </a:p>
        </p:txBody>
      </p:sp>
      <p:sp>
        <p:nvSpPr>
          <p:cNvPr id="3" name="Content Placeholder 2"/>
          <p:cNvSpPr>
            <a:spLocks noGrp="1"/>
          </p:cNvSpPr>
          <p:nvPr>
            <p:ph idx="1"/>
          </p:nvPr>
        </p:nvSpPr>
        <p:spPr>
          <a:xfrm>
            <a:off x="940159" y="1272152"/>
            <a:ext cx="11061702" cy="4911341"/>
          </a:xfrm>
        </p:spPr>
        <p:txBody>
          <a:bodyPr>
            <a:normAutofit fontScale="40000" lnSpcReduction="20000"/>
          </a:bodyPr>
          <a:lstStyle/>
          <a:p>
            <a:pPr marL="0" indent="0">
              <a:buNone/>
            </a:pPr>
            <a:endParaRPr lang="en-US" sz="9600" dirty="0">
              <a:ea typeface="Arial" charset="0"/>
              <a:cs typeface="Arial" charset="0"/>
            </a:endParaRPr>
          </a:p>
          <a:p>
            <a:pPr marL="0" indent="0">
              <a:buNone/>
            </a:pPr>
            <a:endParaRPr lang="en-US" sz="9600" dirty="0">
              <a:ea typeface="Arial" charset="0"/>
              <a:cs typeface="Arial" charset="0"/>
            </a:endParaRPr>
          </a:p>
          <a:p>
            <a:pPr marL="0" indent="0">
              <a:buNone/>
            </a:pPr>
            <a:endParaRPr lang="en-US" sz="9600" dirty="0">
              <a:ea typeface="Arial" charset="0"/>
              <a:cs typeface="Arial" charset="0"/>
            </a:endParaRPr>
          </a:p>
          <a:p>
            <a:pPr marL="0" indent="0">
              <a:buNone/>
            </a:pPr>
            <a:endParaRPr lang="en-US" sz="9600" dirty="0">
              <a:ea typeface="Arial" charset="0"/>
              <a:cs typeface="Arial" charset="0"/>
            </a:endParaRPr>
          </a:p>
          <a:p>
            <a:pPr marL="0" indent="0">
              <a:buNone/>
            </a:pPr>
            <a:endParaRPr lang="en-US" sz="9600" dirty="0">
              <a:ea typeface="Arial" charset="0"/>
              <a:cs typeface="Arial" charset="0"/>
            </a:endParaRPr>
          </a:p>
          <a:p>
            <a:pPr marL="0" indent="0">
              <a:buNone/>
            </a:pPr>
            <a:endParaRPr lang="en-US" sz="9600" dirty="0">
              <a:ea typeface="Arial" charset="0"/>
              <a:cs typeface="Arial" charset="0"/>
            </a:endParaRPr>
          </a:p>
          <a:p>
            <a:pPr marL="0" indent="0">
              <a:buNone/>
            </a:pPr>
            <a:r>
              <a:rPr lang="en-US" sz="6200" dirty="0">
                <a:ea typeface="Arial" charset="0"/>
                <a:cs typeface="Arial" charset="0"/>
              </a:rPr>
              <a:t> </a:t>
            </a:r>
          </a:p>
          <a:p>
            <a:pPr marL="0" indent="0">
              <a:buNone/>
            </a:pPr>
            <a:br>
              <a:rPr lang="en-US" sz="1800" dirty="0">
                <a:latin typeface="Arial" charset="0"/>
                <a:ea typeface="Arial" charset="0"/>
                <a:cs typeface="Arial" charset="0"/>
              </a:rPr>
            </a:br>
            <a:endParaRPr lang="en-US" sz="1800" dirty="0">
              <a:latin typeface="Arial" charset="0"/>
              <a:ea typeface="Arial" charset="0"/>
              <a:cs typeface="Arial" charset="0"/>
            </a:endParaRPr>
          </a:p>
          <a:p>
            <a:pPr marL="0" indent="0">
              <a:buNone/>
            </a:pPr>
            <a:r>
              <a:rPr lang="en-US" sz="1800" dirty="0">
                <a:latin typeface="Arial" charset="0"/>
                <a:ea typeface="Arial" charset="0"/>
                <a:cs typeface="Arial" charset="0"/>
              </a:rPr>
              <a:t>    </a:t>
            </a:r>
          </a:p>
          <a:p>
            <a:pPr marL="0" indent="0">
              <a:buNone/>
            </a:pPr>
            <a:r>
              <a:rPr lang="en-US" sz="1800" dirty="0">
                <a:latin typeface="Arial" charset="0"/>
                <a:ea typeface="Arial" charset="0"/>
                <a:cs typeface="Arial" charset="0"/>
              </a:rPr>
              <a:t> </a:t>
            </a:r>
          </a:p>
          <a:p>
            <a:pPr marL="0" indent="0">
              <a:buNone/>
            </a:pPr>
            <a:endParaRPr lang="en-US" sz="1800" dirty="0">
              <a:latin typeface="Arial" charset="0"/>
              <a:ea typeface="Arial" charset="0"/>
              <a:cs typeface="Arial" charset="0"/>
            </a:endParaRPr>
          </a:p>
          <a:p>
            <a:pPr marL="0" indent="0">
              <a:buNone/>
            </a:pPr>
            <a:endParaRPr lang="en-US" sz="1800" dirty="0">
              <a:solidFill>
                <a:schemeClr val="accent2"/>
              </a:solidFill>
              <a:latin typeface="Arial" charset="0"/>
              <a:ea typeface="Arial" charset="0"/>
              <a:cs typeface="Arial" charset="0"/>
            </a:endParaRPr>
          </a:p>
          <a:p>
            <a:pPr marL="0" indent="0">
              <a:buNone/>
            </a:pPr>
            <a:r>
              <a:rPr lang="en-US" sz="1800" dirty="0">
                <a:solidFill>
                  <a:schemeClr val="accent2"/>
                </a:solidFill>
                <a:latin typeface="Arial" charset="0"/>
                <a:ea typeface="Arial" charset="0"/>
                <a:cs typeface="Arial" charset="0"/>
              </a:rPr>
              <a:t>  </a:t>
            </a:r>
          </a:p>
        </p:txBody>
      </p:sp>
      <p:graphicFrame>
        <p:nvGraphicFramePr>
          <p:cNvPr id="7" name="Table 6">
            <a:extLst>
              <a:ext uri="{FF2B5EF4-FFF2-40B4-BE49-F238E27FC236}">
                <a16:creationId xmlns:a16="http://schemas.microsoft.com/office/drawing/2014/main" id="{51F0CCD1-1723-4BD0-81F4-DE3E4A284C55}"/>
              </a:ext>
            </a:extLst>
          </p:cNvPr>
          <p:cNvGraphicFramePr>
            <a:graphicFrameLocks noGrp="1"/>
          </p:cNvGraphicFramePr>
          <p:nvPr>
            <p:extLst>
              <p:ext uri="{D42A27DB-BD31-4B8C-83A1-F6EECF244321}">
                <p14:modId xmlns:p14="http://schemas.microsoft.com/office/powerpoint/2010/main" val="2377462806"/>
              </p:ext>
            </p:extLst>
          </p:nvPr>
        </p:nvGraphicFramePr>
        <p:xfrm>
          <a:off x="1042117" y="1755759"/>
          <a:ext cx="10016408" cy="4434387"/>
        </p:xfrm>
        <a:graphic>
          <a:graphicData uri="http://schemas.openxmlformats.org/drawingml/2006/table">
            <a:tbl>
              <a:tblPr/>
              <a:tblGrid>
                <a:gridCol w="2901233">
                  <a:extLst>
                    <a:ext uri="{9D8B030D-6E8A-4147-A177-3AD203B41FA5}">
                      <a16:colId xmlns:a16="http://schemas.microsoft.com/office/drawing/2014/main" val="544030458"/>
                    </a:ext>
                  </a:extLst>
                </a:gridCol>
                <a:gridCol w="7115175">
                  <a:extLst>
                    <a:ext uri="{9D8B030D-6E8A-4147-A177-3AD203B41FA5}">
                      <a16:colId xmlns:a16="http://schemas.microsoft.com/office/drawing/2014/main" val="513267759"/>
                    </a:ext>
                  </a:extLst>
                </a:gridCol>
              </a:tblGrid>
              <a:tr h="608623">
                <a:tc>
                  <a:txBody>
                    <a:bodyPr/>
                    <a:lstStyle/>
                    <a:p>
                      <a:pPr algn="l" fontAlgn="ctr"/>
                      <a:r>
                        <a:rPr lang="en-IN" sz="1800" b="1" i="0" u="none" strike="noStrike" dirty="0">
                          <a:solidFill>
                            <a:schemeClr val="tx2">
                              <a:lumMod val="75000"/>
                            </a:schemeClr>
                          </a:solidFill>
                          <a:effectLst/>
                          <a:latin typeface="Calibri" panose="020F0502020204030204" pitchFamily="34" charset="0"/>
                        </a:rPr>
                        <a:t>Variable 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60000"/>
                        <a:lumOff val="40000"/>
                      </a:schemeClr>
                    </a:solidFill>
                  </a:tcPr>
                </a:tc>
                <a:tc>
                  <a:txBody>
                    <a:bodyPr/>
                    <a:lstStyle/>
                    <a:p>
                      <a:pPr algn="ctr" fontAlgn="ctr"/>
                      <a:r>
                        <a:rPr lang="en-IN" sz="1800" b="1" i="0" u="none" strike="noStrike" dirty="0">
                          <a:solidFill>
                            <a:schemeClr val="tx2">
                              <a:lumMod val="75000"/>
                            </a:schemeClr>
                          </a:solidFill>
                          <a:effectLst/>
                          <a:latin typeface="Calibri" panose="020F0502020204030204" pitchFamily="34" charset="0"/>
                        </a:rPr>
                        <a:t>Reason for dropping</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21802078"/>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age_upon_intake</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rowSpan="3">
                  <a:txBody>
                    <a:bodyPr/>
                    <a:lstStyle/>
                    <a:p>
                      <a:pPr lvl="1" algn="l" fontAlgn="ctr"/>
                      <a:r>
                        <a:rPr lang="en-IN" sz="1500" b="0" i="0" u="none" strike="noStrike" dirty="0">
                          <a:solidFill>
                            <a:srgbClr val="000000"/>
                          </a:solidFill>
                          <a:effectLst/>
                          <a:latin typeface="Calibri" panose="020F0502020204030204" pitchFamily="34" charset="0"/>
                        </a:rPr>
                        <a:t>Extracted from </a:t>
                      </a:r>
                      <a:r>
                        <a:rPr lang="en-IN" sz="1500" b="0" i="0" u="none" strike="noStrike" dirty="0" err="1">
                          <a:solidFill>
                            <a:srgbClr val="000000"/>
                          </a:solidFill>
                          <a:effectLst/>
                          <a:latin typeface="Calibri" panose="020F0502020204030204" pitchFamily="34" charset="0"/>
                        </a:rPr>
                        <a:t>age_upon_intake</a:t>
                      </a:r>
                      <a:r>
                        <a:rPr lang="en-IN" sz="1500" b="0" i="0" u="none" strike="noStrike" dirty="0">
                          <a:solidFill>
                            <a:srgbClr val="000000"/>
                          </a:solidFill>
                          <a:effectLst/>
                          <a:latin typeface="Calibri" panose="020F0502020204030204" pitchFamily="34" charset="0"/>
                        </a:rPr>
                        <a:t> hence are correlated with each other. Using </a:t>
                      </a:r>
                      <a:r>
                        <a:rPr lang="en-IN" sz="1500" b="0" i="0" u="none" strike="noStrike" dirty="0" err="1">
                          <a:solidFill>
                            <a:srgbClr val="000000"/>
                          </a:solidFill>
                          <a:effectLst/>
                          <a:latin typeface="Calibri" panose="020F0502020204030204" pitchFamily="34" charset="0"/>
                        </a:rPr>
                        <a:t>age_upon_intake</a:t>
                      </a:r>
                      <a:r>
                        <a:rPr lang="en-IN" sz="1500" b="0" i="0" u="none" strike="noStrike" dirty="0">
                          <a:solidFill>
                            <a:srgbClr val="000000"/>
                          </a:solidFill>
                          <a:effectLst/>
                          <a:latin typeface="Calibri" panose="020F0502020204030204" pitchFamily="34" charset="0"/>
                        </a:rPr>
                        <a:t>_(years)_days to be more specific.</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536121016"/>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age_upon_intake</a:t>
                      </a:r>
                      <a:r>
                        <a:rPr lang="en-IN" sz="1500" b="0" i="0" u="none" strike="noStrike" dirty="0">
                          <a:solidFill>
                            <a:schemeClr val="accent1">
                              <a:lumMod val="75000"/>
                            </a:schemeClr>
                          </a:solidFill>
                          <a:effectLst/>
                          <a:latin typeface="Calibri" panose="020F0502020204030204" pitchFamily="34" charset="0"/>
                        </a:rPr>
                        <a:t>_(years)”,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50028229"/>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age_upon_intake_age_group</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873005667"/>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age_upon_outcome</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rowSpan="3">
                  <a:txBody>
                    <a:bodyPr/>
                    <a:lstStyle/>
                    <a:p>
                      <a:pPr lvl="1" algn="l" fontAlgn="ctr"/>
                      <a:r>
                        <a:rPr lang="en-IN" sz="1500" b="0" i="0" u="none" strike="noStrike" dirty="0">
                          <a:solidFill>
                            <a:srgbClr val="000000"/>
                          </a:solidFill>
                          <a:effectLst/>
                          <a:latin typeface="Calibri" panose="020F0502020204030204" pitchFamily="34" charset="0"/>
                        </a:rPr>
                        <a:t>Extracted from </a:t>
                      </a:r>
                      <a:r>
                        <a:rPr lang="en-IN" sz="1500" b="0" i="0" u="none" strike="noStrike" dirty="0" err="1">
                          <a:solidFill>
                            <a:srgbClr val="000000"/>
                          </a:solidFill>
                          <a:effectLst/>
                          <a:latin typeface="Calibri" panose="020F0502020204030204" pitchFamily="34" charset="0"/>
                        </a:rPr>
                        <a:t>age_upon_outcome</a:t>
                      </a:r>
                      <a:r>
                        <a:rPr lang="en-IN" sz="1500" b="0" i="0" u="none" strike="noStrike" dirty="0">
                          <a:solidFill>
                            <a:srgbClr val="000000"/>
                          </a:solidFill>
                          <a:effectLst/>
                          <a:latin typeface="Calibri" panose="020F0502020204030204" pitchFamily="34" charset="0"/>
                        </a:rPr>
                        <a:t> hence are correlated with each other. Using </a:t>
                      </a:r>
                      <a:r>
                        <a:rPr lang="en-IN" sz="1500" b="0" i="0" u="none" strike="noStrike" dirty="0" err="1">
                          <a:solidFill>
                            <a:srgbClr val="000000"/>
                          </a:solidFill>
                          <a:effectLst/>
                          <a:latin typeface="Calibri" panose="020F0502020204030204" pitchFamily="34" charset="0"/>
                        </a:rPr>
                        <a:t>age_upon_outcome</a:t>
                      </a:r>
                      <a:r>
                        <a:rPr lang="en-IN" sz="1500" b="0" i="0" u="none" strike="noStrike" dirty="0">
                          <a:solidFill>
                            <a:srgbClr val="000000"/>
                          </a:solidFill>
                          <a:effectLst/>
                          <a:latin typeface="Calibri" panose="020F0502020204030204" pitchFamily="34" charset="0"/>
                        </a:rPr>
                        <a:t>_(years)_days to be more specific.</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39053131"/>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age_upon_outcome</a:t>
                      </a:r>
                      <a:r>
                        <a:rPr lang="en-IN" sz="1500" b="0" i="0" u="none" strike="noStrike" dirty="0">
                          <a:solidFill>
                            <a:schemeClr val="accent1">
                              <a:lumMod val="75000"/>
                            </a:schemeClr>
                          </a:solidFill>
                          <a:effectLst/>
                          <a:latin typeface="Calibri" panose="020F0502020204030204" pitchFamily="34" charset="0"/>
                        </a:rPr>
                        <a:t>_(years)”,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968756428"/>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age_upon_outcome_age_group</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15081116"/>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date_of_birth</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rowSpan="2">
                  <a:txBody>
                    <a:bodyPr/>
                    <a:lstStyle/>
                    <a:p>
                      <a:pPr lvl="1" algn="l" fontAlgn="ctr"/>
                      <a:r>
                        <a:rPr lang="en-IN" sz="1500" b="0" i="0" u="none" strike="noStrike" dirty="0" err="1">
                          <a:solidFill>
                            <a:srgbClr val="000000"/>
                          </a:solidFill>
                          <a:effectLst/>
                          <a:latin typeface="Calibri" panose="020F0502020204030204" pitchFamily="34" charset="0"/>
                        </a:rPr>
                        <a:t>dob_year</a:t>
                      </a:r>
                      <a:r>
                        <a:rPr lang="en-IN" sz="1500" b="0" i="0" u="none" strike="noStrike" dirty="0">
                          <a:solidFill>
                            <a:srgbClr val="000000"/>
                          </a:solidFill>
                          <a:effectLst/>
                          <a:latin typeface="Calibri" panose="020F0502020204030204" pitchFamily="34" charset="0"/>
                        </a:rPr>
                        <a:t>, </a:t>
                      </a:r>
                      <a:r>
                        <a:rPr lang="en-IN" sz="1500" b="0" i="0" u="none" strike="noStrike" dirty="0" err="1">
                          <a:solidFill>
                            <a:srgbClr val="000000"/>
                          </a:solidFill>
                          <a:effectLst/>
                          <a:latin typeface="Calibri" panose="020F0502020204030204" pitchFamily="34" charset="0"/>
                        </a:rPr>
                        <a:t>dob_month</a:t>
                      </a:r>
                      <a:r>
                        <a:rPr lang="en-IN" sz="1500" b="0" i="0" u="none" strike="noStrike" dirty="0">
                          <a:solidFill>
                            <a:srgbClr val="000000"/>
                          </a:solidFill>
                          <a:effectLst/>
                          <a:latin typeface="Calibri" panose="020F0502020204030204" pitchFamily="34" charset="0"/>
                        </a:rPr>
                        <a:t> is extracted from </a:t>
                      </a:r>
                      <a:r>
                        <a:rPr lang="en-IN" sz="1500" b="0" i="0" u="none" strike="noStrike" dirty="0" err="1">
                          <a:solidFill>
                            <a:srgbClr val="000000"/>
                          </a:solidFill>
                          <a:effectLst/>
                          <a:latin typeface="Calibri" panose="020F0502020204030204" pitchFamily="34" charset="0"/>
                        </a:rPr>
                        <a:t>date_of_birth</a:t>
                      </a:r>
                      <a:r>
                        <a:rPr lang="en-IN" sz="1500" b="0" i="0" u="none" strike="noStrike" dirty="0">
                          <a:solidFill>
                            <a:srgbClr val="000000"/>
                          </a:solidFill>
                          <a:effectLst/>
                          <a:latin typeface="Calibri" panose="020F0502020204030204" pitchFamily="34" charset="0"/>
                        </a:rPr>
                        <a:t> hence will be using </a:t>
                      </a:r>
                      <a:r>
                        <a:rPr lang="en-IN" sz="1500" b="0" i="0" u="none" strike="noStrike" dirty="0" err="1">
                          <a:solidFill>
                            <a:srgbClr val="000000"/>
                          </a:solidFill>
                          <a:effectLst/>
                          <a:latin typeface="Calibri" panose="020F0502020204030204" pitchFamily="34" charset="0"/>
                        </a:rPr>
                        <a:t>dob_year</a:t>
                      </a:r>
                      <a:r>
                        <a:rPr lang="en-IN" sz="1500" b="0" i="0" u="none" strike="noStrike" dirty="0">
                          <a:solidFill>
                            <a:srgbClr val="000000"/>
                          </a:solidFill>
                          <a:effectLst/>
                          <a:latin typeface="Calibri" panose="020F0502020204030204" pitchFamily="34" charset="0"/>
                        </a:rPr>
                        <a:t> and dropping dob and </a:t>
                      </a:r>
                      <a:r>
                        <a:rPr lang="en-IN" sz="1500" b="0" i="0" u="none" strike="noStrike" dirty="0" err="1">
                          <a:solidFill>
                            <a:srgbClr val="000000"/>
                          </a:solidFill>
                          <a:effectLst/>
                          <a:latin typeface="Calibri" panose="020F0502020204030204" pitchFamily="34" charset="0"/>
                        </a:rPr>
                        <a:t>dob_month</a:t>
                      </a:r>
                      <a:r>
                        <a:rPr lang="en-IN" sz="1500" b="0" i="0" u="none" strike="noStrike" dirty="0">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05000972"/>
                  </a:ext>
                </a:extLst>
              </a:tr>
              <a:tr h="419741">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dob_month</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708031914"/>
                  </a:ext>
                </a:extLst>
              </a:tr>
              <a:tr h="467836">
                <a:tc>
                  <a:txBody>
                    <a:bodyPr/>
                    <a:lstStyle/>
                    <a:p>
                      <a:pPr algn="l" fontAlgn="b"/>
                      <a:r>
                        <a:rPr lang="en-IN" sz="1500" b="0" i="0" u="none" strike="noStrike" dirty="0" err="1">
                          <a:solidFill>
                            <a:schemeClr val="accent1">
                              <a:lumMod val="75000"/>
                            </a:schemeClr>
                          </a:solidFill>
                          <a:effectLst/>
                          <a:latin typeface="Calibri" panose="020F0502020204030204" pitchFamily="34" charset="0"/>
                        </a:rPr>
                        <a:t>time_in_shelter</a:t>
                      </a:r>
                      <a:endParaRPr lang="en-IN" sz="1500" b="0" i="0" u="none" strike="noStrike" dirty="0">
                        <a:solidFill>
                          <a:schemeClr val="accent1">
                            <a:lumMod val="7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IN" sz="1500" b="0" i="0" u="none" strike="noStrike" dirty="0" err="1">
                          <a:solidFill>
                            <a:srgbClr val="000000"/>
                          </a:solidFill>
                          <a:effectLst/>
                          <a:latin typeface="Calibri" panose="020F0502020204030204" pitchFamily="34" charset="0"/>
                        </a:rPr>
                        <a:t>time_in_shelter</a:t>
                      </a:r>
                      <a:r>
                        <a:rPr lang="en-IN" sz="1500" b="0" i="0" u="none" strike="noStrike" dirty="0">
                          <a:solidFill>
                            <a:srgbClr val="000000"/>
                          </a:solidFill>
                          <a:effectLst/>
                          <a:latin typeface="Calibri" panose="020F0502020204030204" pitchFamily="34" charset="0"/>
                        </a:rPr>
                        <a:t>_(days) is derived from </a:t>
                      </a:r>
                      <a:r>
                        <a:rPr lang="en-IN" sz="1500" b="0" i="0" u="none" strike="noStrike" dirty="0" err="1">
                          <a:solidFill>
                            <a:srgbClr val="000000"/>
                          </a:solidFill>
                          <a:effectLst/>
                          <a:latin typeface="Calibri" panose="020F0502020204030204" pitchFamily="34" charset="0"/>
                        </a:rPr>
                        <a:t>time_in_shelter</a:t>
                      </a:r>
                      <a:r>
                        <a:rPr lang="en-IN" sz="1500" b="0" i="0" u="none" strike="noStrike" dirty="0">
                          <a:solidFill>
                            <a:srgbClr val="000000"/>
                          </a:solidFill>
                          <a:effectLst/>
                          <a:latin typeface="Calibri" panose="020F0502020204030204" pitchFamily="34" charset="0"/>
                        </a:rPr>
                        <a:t> hence will be dropping </a:t>
                      </a:r>
                      <a:r>
                        <a:rPr lang="en-IN" sz="1500" b="0" i="0" u="none" strike="noStrike" dirty="0" err="1">
                          <a:solidFill>
                            <a:srgbClr val="000000"/>
                          </a:solidFill>
                          <a:effectLst/>
                          <a:latin typeface="Calibri" panose="020F0502020204030204" pitchFamily="34" charset="0"/>
                        </a:rPr>
                        <a:t>time_in_shelter</a:t>
                      </a:r>
                      <a:r>
                        <a:rPr lang="en-IN" sz="1500" b="0" i="0" u="none" strike="noStrike" dirty="0">
                          <a:solidFill>
                            <a:srgbClr val="000000"/>
                          </a:solidFill>
                          <a:effectLst/>
                          <a:latin typeface="Calibri" panose="020F0502020204030204" pitchFamily="34" charset="0"/>
                        </a:rPr>
                        <a:t> and keeping </a:t>
                      </a:r>
                      <a:r>
                        <a:rPr lang="en-IN" sz="1500" b="0" i="0" u="none" strike="noStrike" dirty="0" err="1">
                          <a:solidFill>
                            <a:srgbClr val="000000"/>
                          </a:solidFill>
                          <a:effectLst/>
                          <a:latin typeface="Calibri" panose="020F0502020204030204" pitchFamily="34" charset="0"/>
                        </a:rPr>
                        <a:t>time_in_shelter</a:t>
                      </a:r>
                      <a:r>
                        <a:rPr lang="en-IN" sz="1500" b="0" i="0" u="none" strike="noStrike" dirty="0">
                          <a:solidFill>
                            <a:srgbClr val="000000"/>
                          </a:solidFill>
                          <a:effectLst/>
                          <a:latin typeface="Calibri" panose="020F0502020204030204" pitchFamily="34" charset="0"/>
                        </a:rPr>
                        <a:t>_(days).</a:t>
                      </a:r>
                    </a:p>
                  </a:txBody>
                  <a:tcPr marL="9525" marR="9525" marT="9525" marB="0" anchor="b">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387590"/>
                  </a:ext>
                </a:extLst>
              </a:tr>
            </a:tbl>
          </a:graphicData>
        </a:graphic>
      </p:graphicFrame>
    </p:spTree>
    <p:extLst>
      <p:ext uri="{BB962C8B-B14F-4D97-AF65-F5344CB8AC3E}">
        <p14:creationId xmlns:p14="http://schemas.microsoft.com/office/powerpoint/2010/main" val="27794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EA3A-299E-447B-AC1F-0EA0079F8F61}"/>
              </a:ext>
            </a:extLst>
          </p:cNvPr>
          <p:cNvSpPr>
            <a:spLocks noGrp="1"/>
          </p:cNvSpPr>
          <p:nvPr>
            <p:ph type="title"/>
          </p:nvPr>
        </p:nvSpPr>
        <p:spPr>
          <a:xfrm>
            <a:off x="825395" y="960335"/>
            <a:ext cx="10515600" cy="1325563"/>
          </a:xfrm>
        </p:spPr>
        <p:txBody>
          <a:bodyPr>
            <a:normAutofit fontScale="90000"/>
          </a:bodyPr>
          <a:lstStyle/>
          <a:p>
            <a:r>
              <a:rPr lang="en-US" sz="2900" b="1" dirty="0">
                <a:latin typeface="+mn-lt"/>
                <a:ea typeface="Arial" charset="0"/>
                <a:cs typeface="Arial" charset="0"/>
              </a:rPr>
              <a:t>Data cleaning (Missing value imputing, removal of inconsistencies)</a:t>
            </a:r>
            <a:r>
              <a:rPr lang="en-US" sz="2900" dirty="0">
                <a:latin typeface="+mn-lt"/>
                <a:ea typeface="Arial" charset="0"/>
                <a:cs typeface="Arial" charset="0"/>
              </a:rPr>
              <a:t>:</a:t>
            </a:r>
            <a:br>
              <a:rPr lang="en-US" sz="2900" dirty="0">
                <a:latin typeface="+mn-lt"/>
                <a:ea typeface="Arial" charset="0"/>
                <a:cs typeface="Arial" charset="0"/>
              </a:rPr>
            </a:br>
            <a:r>
              <a:rPr lang="en-US" sz="2700" dirty="0">
                <a:latin typeface="+mn-lt"/>
                <a:ea typeface="Arial" charset="0"/>
                <a:cs typeface="Arial" charset="0"/>
              </a:rPr>
              <a:t>Categorical Missing values are imputed using Mode and Numeric using mean.</a:t>
            </a:r>
            <a:br>
              <a:rPr lang="en-US" dirty="0">
                <a:ea typeface="Arial" charset="0"/>
                <a:cs typeface="Arial" charset="0"/>
              </a:rPr>
            </a:br>
            <a:endParaRPr lang="en-IN" dirty="0"/>
          </a:p>
        </p:txBody>
      </p:sp>
      <p:pic>
        <p:nvPicPr>
          <p:cNvPr id="4" name="Picture 2" descr="Image result for data cleaning">
            <a:extLst>
              <a:ext uri="{FF2B5EF4-FFF2-40B4-BE49-F238E27FC236}">
                <a16:creationId xmlns:a16="http://schemas.microsoft.com/office/drawing/2014/main" id="{42B7FE62-A00F-470C-BF67-2DDB53FB4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89" y="1927274"/>
            <a:ext cx="4340905" cy="26573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missing value impute">
            <a:extLst>
              <a:ext uri="{FF2B5EF4-FFF2-40B4-BE49-F238E27FC236}">
                <a16:creationId xmlns:a16="http://schemas.microsoft.com/office/drawing/2014/main" id="{09A25C93-AA87-4CB2-9C81-D0533EE0D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66" y="2291841"/>
            <a:ext cx="2791774" cy="201980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08BA9CD-CB4D-492F-BEF6-1AF6864645AD}"/>
              </a:ext>
            </a:extLst>
          </p:cNvPr>
          <p:cNvSpPr txBox="1"/>
          <p:nvPr/>
        </p:nvSpPr>
        <p:spPr>
          <a:xfrm>
            <a:off x="1313146" y="4644546"/>
            <a:ext cx="1513552" cy="369332"/>
          </a:xfrm>
          <a:prstGeom prst="rect">
            <a:avLst/>
          </a:prstGeom>
          <a:noFill/>
          <a:ln>
            <a:solidFill>
              <a:schemeClr val="accent2">
                <a:lumMod val="50000"/>
              </a:schemeClr>
            </a:solidFill>
            <a:prstDash val="sysDash"/>
          </a:ln>
        </p:spPr>
        <p:txBody>
          <a:bodyPr wrap="square" rtlCol="0">
            <a:spAutoFit/>
          </a:bodyPr>
          <a:lstStyle/>
          <a:p>
            <a:r>
              <a:rPr lang="en-IN" dirty="0"/>
              <a:t>Data Cleaning</a:t>
            </a:r>
          </a:p>
        </p:txBody>
      </p:sp>
      <p:sp>
        <p:nvSpPr>
          <p:cNvPr id="23" name="TextBox 22">
            <a:extLst>
              <a:ext uri="{FF2B5EF4-FFF2-40B4-BE49-F238E27FC236}">
                <a16:creationId xmlns:a16="http://schemas.microsoft.com/office/drawing/2014/main" id="{8D8870EC-DEAE-41AA-9188-C024491BA819}"/>
              </a:ext>
            </a:extLst>
          </p:cNvPr>
          <p:cNvSpPr txBox="1"/>
          <p:nvPr/>
        </p:nvSpPr>
        <p:spPr>
          <a:xfrm>
            <a:off x="5311801" y="4610745"/>
            <a:ext cx="2592303" cy="401321"/>
          </a:xfrm>
          <a:prstGeom prst="rect">
            <a:avLst/>
          </a:prstGeom>
          <a:noFill/>
          <a:ln>
            <a:solidFill>
              <a:schemeClr val="accent2">
                <a:lumMod val="50000"/>
              </a:schemeClr>
            </a:solidFill>
            <a:prstDash val="sysDash"/>
          </a:ln>
        </p:spPr>
        <p:txBody>
          <a:bodyPr wrap="square" rtlCol="0">
            <a:spAutoFit/>
          </a:bodyPr>
          <a:lstStyle/>
          <a:p>
            <a:r>
              <a:rPr lang="en-IN" dirty="0"/>
              <a:t>Missing Value imputation</a:t>
            </a:r>
          </a:p>
          <a:p>
            <a:endParaRPr lang="en-IN" dirty="0"/>
          </a:p>
        </p:txBody>
      </p:sp>
      <p:sp>
        <p:nvSpPr>
          <p:cNvPr id="3" name="Arrow: Right 2">
            <a:extLst>
              <a:ext uri="{FF2B5EF4-FFF2-40B4-BE49-F238E27FC236}">
                <a16:creationId xmlns:a16="http://schemas.microsoft.com/office/drawing/2014/main" id="{68BB5054-5AE5-496E-BE29-870744EE9547}"/>
              </a:ext>
            </a:extLst>
          </p:cNvPr>
          <p:cNvSpPr/>
          <p:nvPr/>
        </p:nvSpPr>
        <p:spPr>
          <a:xfrm>
            <a:off x="8472464" y="3034058"/>
            <a:ext cx="799704" cy="646331"/>
          </a:xfrm>
          <a:prstGeom prst="rightArrow">
            <a:avLst/>
          </a:prstGeom>
          <a:solidFill>
            <a:schemeClr val="accent6">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DB290028-60EA-4196-B550-0F84A9B8B85C}"/>
              </a:ext>
            </a:extLst>
          </p:cNvPr>
          <p:cNvSpPr/>
          <p:nvPr/>
        </p:nvSpPr>
        <p:spPr>
          <a:xfrm>
            <a:off x="4079631" y="3034057"/>
            <a:ext cx="975637" cy="646331"/>
          </a:xfrm>
          <a:prstGeom prst="rightArrow">
            <a:avLst/>
          </a:prstGeom>
          <a:solidFill>
            <a:schemeClr val="accent6">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Database">
            <a:extLst>
              <a:ext uri="{FF2B5EF4-FFF2-40B4-BE49-F238E27FC236}">
                <a16:creationId xmlns:a16="http://schemas.microsoft.com/office/drawing/2014/main" id="{50C8F7DC-D0DF-4B61-ADEA-6FA64DB5D1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5194" y="1949073"/>
            <a:ext cx="2635578" cy="2635578"/>
          </a:xfrm>
          <a:prstGeom prst="rect">
            <a:avLst/>
          </a:prstGeom>
        </p:spPr>
      </p:pic>
      <p:sp>
        <p:nvSpPr>
          <p:cNvPr id="21" name="TextBox 20">
            <a:extLst>
              <a:ext uri="{FF2B5EF4-FFF2-40B4-BE49-F238E27FC236}">
                <a16:creationId xmlns:a16="http://schemas.microsoft.com/office/drawing/2014/main" id="{F1CEC567-35EA-4F78-911B-5B145C08844B}"/>
              </a:ext>
            </a:extLst>
          </p:cNvPr>
          <p:cNvSpPr txBox="1"/>
          <p:nvPr/>
        </p:nvSpPr>
        <p:spPr>
          <a:xfrm>
            <a:off x="9443258" y="4626739"/>
            <a:ext cx="1463286" cy="369332"/>
          </a:xfrm>
          <a:prstGeom prst="rect">
            <a:avLst/>
          </a:prstGeom>
          <a:noFill/>
          <a:ln>
            <a:solidFill>
              <a:schemeClr val="accent2">
                <a:lumMod val="50000"/>
              </a:schemeClr>
            </a:solidFill>
            <a:prstDash val="sysDash"/>
          </a:ln>
        </p:spPr>
        <p:txBody>
          <a:bodyPr wrap="square" rtlCol="0">
            <a:spAutoFit/>
          </a:bodyPr>
          <a:lstStyle/>
          <a:p>
            <a:r>
              <a:rPr lang="en-IN" dirty="0"/>
              <a:t>Cleaned Data</a:t>
            </a:r>
          </a:p>
        </p:txBody>
      </p:sp>
    </p:spTree>
    <p:extLst>
      <p:ext uri="{BB962C8B-B14F-4D97-AF65-F5344CB8AC3E}">
        <p14:creationId xmlns:p14="http://schemas.microsoft.com/office/powerpoint/2010/main" val="230012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6485055" y="-2128817"/>
            <a:ext cx="429584" cy="9557673"/>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59" y="-156306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5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3466370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F3A2-8B25-4B38-97E1-2E7A6D51D8FF}"/>
              </a:ext>
            </a:extLst>
          </p:cNvPr>
          <p:cNvSpPr>
            <a:spLocks noGrp="1"/>
          </p:cNvSpPr>
          <p:nvPr>
            <p:ph type="title"/>
          </p:nvPr>
        </p:nvSpPr>
        <p:spPr/>
        <p:txBody>
          <a:bodyPr>
            <a:normAutofit/>
          </a:bodyPr>
          <a:lstStyle/>
          <a:p>
            <a:r>
              <a:rPr lang="en-US" sz="2800" b="1" dirty="0">
                <a:solidFill>
                  <a:schemeClr val="accent2"/>
                </a:solidFill>
                <a:latin typeface="+mn-lt"/>
                <a:ea typeface="Arial" charset="0"/>
                <a:cs typeface="Arial" charset="0"/>
              </a:rPr>
              <a:t>Key Observations/ Trends/ Plots</a:t>
            </a:r>
            <a:endParaRPr lang="en-IN" sz="2800" b="1" dirty="0">
              <a:solidFill>
                <a:schemeClr val="accent2"/>
              </a:solidFill>
              <a:latin typeface="+mn-lt"/>
            </a:endParaRPr>
          </a:p>
        </p:txBody>
      </p:sp>
      <p:pic>
        <p:nvPicPr>
          <p:cNvPr id="4" name="Content Placeholder 9">
            <a:extLst>
              <a:ext uri="{FF2B5EF4-FFF2-40B4-BE49-F238E27FC236}">
                <a16:creationId xmlns:a16="http://schemas.microsoft.com/office/drawing/2014/main" id="{7B48AAC1-0101-437A-BA4D-C431DD527D7B}"/>
              </a:ext>
            </a:extLst>
          </p:cNvPr>
          <p:cNvPicPr>
            <a:picLocks noChangeAspect="1"/>
          </p:cNvPicPr>
          <p:nvPr/>
        </p:nvPicPr>
        <p:blipFill>
          <a:blip r:embed="rId2"/>
          <a:stretch>
            <a:fillRect/>
          </a:stretch>
        </p:blipFill>
        <p:spPr>
          <a:xfrm>
            <a:off x="575533" y="1933655"/>
            <a:ext cx="5232400" cy="4017668"/>
          </a:xfrm>
          <a:prstGeom prst="rect">
            <a:avLst/>
          </a:prstGeom>
        </p:spPr>
      </p:pic>
      <p:pic>
        <p:nvPicPr>
          <p:cNvPr id="10" name="Content Placeholder 9">
            <a:extLst>
              <a:ext uri="{FF2B5EF4-FFF2-40B4-BE49-F238E27FC236}">
                <a16:creationId xmlns:a16="http://schemas.microsoft.com/office/drawing/2014/main" id="{622DEB8A-FEAC-457A-896E-BC7E9E70677C}"/>
              </a:ext>
            </a:extLst>
          </p:cNvPr>
          <p:cNvPicPr>
            <a:picLocks noGrp="1" noChangeAspect="1"/>
          </p:cNvPicPr>
          <p:nvPr>
            <p:ph idx="1"/>
          </p:nvPr>
        </p:nvPicPr>
        <p:blipFill>
          <a:blip r:embed="rId3"/>
          <a:stretch>
            <a:fillRect/>
          </a:stretch>
        </p:blipFill>
        <p:spPr>
          <a:xfrm>
            <a:off x="7010987" y="1422399"/>
            <a:ext cx="3749779" cy="2878593"/>
          </a:xfrm>
          <a:ln>
            <a:solidFill>
              <a:schemeClr val="bg2">
                <a:lumMod val="50000"/>
              </a:schemeClr>
            </a:solidFill>
          </a:ln>
        </p:spPr>
      </p:pic>
      <p:pic>
        <p:nvPicPr>
          <p:cNvPr id="12" name="Picture 11">
            <a:extLst>
              <a:ext uri="{FF2B5EF4-FFF2-40B4-BE49-F238E27FC236}">
                <a16:creationId xmlns:a16="http://schemas.microsoft.com/office/drawing/2014/main" id="{776AD8C6-BBF7-496C-B7AD-FA1E07CF47CA}"/>
              </a:ext>
            </a:extLst>
          </p:cNvPr>
          <p:cNvPicPr>
            <a:picLocks noChangeAspect="1"/>
          </p:cNvPicPr>
          <p:nvPr/>
        </p:nvPicPr>
        <p:blipFill>
          <a:blip r:embed="rId4"/>
          <a:stretch>
            <a:fillRect/>
          </a:stretch>
        </p:blipFill>
        <p:spPr>
          <a:xfrm>
            <a:off x="7010986" y="4315570"/>
            <a:ext cx="3749780" cy="2287527"/>
          </a:xfrm>
          <a:prstGeom prst="rect">
            <a:avLst/>
          </a:prstGeom>
          <a:ln>
            <a:solidFill>
              <a:schemeClr val="bg2">
                <a:lumMod val="50000"/>
              </a:schemeClr>
            </a:solidFill>
          </a:ln>
        </p:spPr>
      </p:pic>
      <p:sp>
        <p:nvSpPr>
          <p:cNvPr id="3" name="TextBox 2">
            <a:extLst>
              <a:ext uri="{FF2B5EF4-FFF2-40B4-BE49-F238E27FC236}">
                <a16:creationId xmlns:a16="http://schemas.microsoft.com/office/drawing/2014/main" id="{BC643499-F36E-4266-8CE2-3E36374C49A4}"/>
              </a:ext>
            </a:extLst>
          </p:cNvPr>
          <p:cNvSpPr txBox="1"/>
          <p:nvPr/>
        </p:nvSpPr>
        <p:spPr>
          <a:xfrm>
            <a:off x="790441" y="1455237"/>
            <a:ext cx="5017492" cy="492443"/>
          </a:xfrm>
          <a:prstGeom prst="rect">
            <a:avLst/>
          </a:prstGeom>
          <a:noFill/>
        </p:spPr>
        <p:txBody>
          <a:bodyPr wrap="square" rtlCol="0">
            <a:spAutoFit/>
          </a:bodyPr>
          <a:lstStyle/>
          <a:p>
            <a:r>
              <a:rPr lang="en-IN" sz="2600" b="1" dirty="0"/>
              <a:t>a) </a:t>
            </a:r>
            <a:r>
              <a:rPr lang="en-IN" sz="2600" b="1" dirty="0" err="1"/>
              <a:t>Outcome_type</a:t>
            </a:r>
            <a:r>
              <a:rPr lang="en-IN" sz="2600" b="1" dirty="0"/>
              <a:t> vs </a:t>
            </a:r>
            <a:r>
              <a:rPr lang="en-IN" sz="2600" b="1" dirty="0" err="1"/>
              <a:t>animal_type</a:t>
            </a:r>
            <a:r>
              <a:rPr lang="en-IN" sz="2600" b="1" dirty="0"/>
              <a:t>:</a:t>
            </a:r>
          </a:p>
        </p:txBody>
      </p:sp>
      <p:sp>
        <p:nvSpPr>
          <p:cNvPr id="8" name="Rectangle 7">
            <a:extLst>
              <a:ext uri="{FF2B5EF4-FFF2-40B4-BE49-F238E27FC236}">
                <a16:creationId xmlns:a16="http://schemas.microsoft.com/office/drawing/2014/main" id="{4A199DA8-BA0F-43D4-AE9D-33124E6AB443}"/>
              </a:ext>
            </a:extLst>
          </p:cNvPr>
          <p:cNvSpPr/>
          <p:nvPr/>
        </p:nvSpPr>
        <p:spPr>
          <a:xfrm>
            <a:off x="805521" y="1334706"/>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160787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3FEFD335-A24D-4DD1-A7DB-7FBF65B7BA9A}"/>
              </a:ext>
            </a:extLst>
          </p:cNvPr>
          <p:cNvPicPr>
            <a:picLocks noGrp="1" noChangeAspect="1"/>
          </p:cNvPicPr>
          <p:nvPr>
            <p:ph idx="1"/>
          </p:nvPr>
        </p:nvPicPr>
        <p:blipFill rotWithShape="1">
          <a:blip r:embed="rId3"/>
          <a:srcRect t="4804"/>
          <a:stretch/>
        </p:blipFill>
        <p:spPr>
          <a:xfrm>
            <a:off x="836572" y="540327"/>
            <a:ext cx="4649828" cy="2874806"/>
          </a:xfrm>
        </p:spPr>
      </p:pic>
      <p:pic>
        <p:nvPicPr>
          <p:cNvPr id="3" name="Picture 2">
            <a:extLst>
              <a:ext uri="{FF2B5EF4-FFF2-40B4-BE49-F238E27FC236}">
                <a16:creationId xmlns:a16="http://schemas.microsoft.com/office/drawing/2014/main" id="{5FFD7319-C067-438E-BC2C-A8D9E482B122}"/>
              </a:ext>
            </a:extLst>
          </p:cNvPr>
          <p:cNvPicPr>
            <a:picLocks noChangeAspect="1"/>
          </p:cNvPicPr>
          <p:nvPr/>
        </p:nvPicPr>
        <p:blipFill>
          <a:blip r:embed="rId4"/>
          <a:stretch>
            <a:fillRect/>
          </a:stretch>
        </p:blipFill>
        <p:spPr>
          <a:xfrm>
            <a:off x="6520070" y="788944"/>
            <a:ext cx="4835360" cy="2681619"/>
          </a:xfrm>
          <a:prstGeom prst="rect">
            <a:avLst/>
          </a:prstGeom>
        </p:spPr>
      </p:pic>
      <p:graphicFrame>
        <p:nvGraphicFramePr>
          <p:cNvPr id="5" name="Table 4">
            <a:extLst>
              <a:ext uri="{FF2B5EF4-FFF2-40B4-BE49-F238E27FC236}">
                <a16:creationId xmlns:a16="http://schemas.microsoft.com/office/drawing/2014/main" id="{DF9AA805-0616-4304-9608-D4D17530CE9C}"/>
              </a:ext>
            </a:extLst>
          </p:cNvPr>
          <p:cNvGraphicFramePr>
            <a:graphicFrameLocks noGrp="1"/>
          </p:cNvGraphicFramePr>
          <p:nvPr>
            <p:extLst>
              <p:ext uri="{D42A27DB-BD31-4B8C-83A1-F6EECF244321}">
                <p14:modId xmlns:p14="http://schemas.microsoft.com/office/powerpoint/2010/main" val="631480049"/>
              </p:ext>
            </p:extLst>
          </p:nvPr>
        </p:nvGraphicFramePr>
        <p:xfrm>
          <a:off x="1051339" y="3564046"/>
          <a:ext cx="10385288" cy="2488980"/>
        </p:xfrm>
        <a:graphic>
          <a:graphicData uri="http://schemas.openxmlformats.org/drawingml/2006/table">
            <a:tbl>
              <a:tblPr firstRow="1" bandRow="1">
                <a:tableStyleId>{5C22544A-7EE6-4342-B048-85BDC9FD1C3A}</a:tableStyleId>
              </a:tblPr>
              <a:tblGrid>
                <a:gridCol w="1038529">
                  <a:extLst>
                    <a:ext uri="{9D8B030D-6E8A-4147-A177-3AD203B41FA5}">
                      <a16:colId xmlns:a16="http://schemas.microsoft.com/office/drawing/2014/main" val="3248647470"/>
                    </a:ext>
                  </a:extLst>
                </a:gridCol>
                <a:gridCol w="1064149">
                  <a:extLst>
                    <a:ext uri="{9D8B030D-6E8A-4147-A177-3AD203B41FA5}">
                      <a16:colId xmlns:a16="http://schemas.microsoft.com/office/drawing/2014/main" val="1205876950"/>
                    </a:ext>
                  </a:extLst>
                </a:gridCol>
                <a:gridCol w="1113183">
                  <a:extLst>
                    <a:ext uri="{9D8B030D-6E8A-4147-A177-3AD203B41FA5}">
                      <a16:colId xmlns:a16="http://schemas.microsoft.com/office/drawing/2014/main" val="2904964117"/>
                    </a:ext>
                  </a:extLst>
                </a:gridCol>
                <a:gridCol w="1060174">
                  <a:extLst>
                    <a:ext uri="{9D8B030D-6E8A-4147-A177-3AD203B41FA5}">
                      <a16:colId xmlns:a16="http://schemas.microsoft.com/office/drawing/2014/main" val="952710534"/>
                    </a:ext>
                  </a:extLst>
                </a:gridCol>
                <a:gridCol w="1139687">
                  <a:extLst>
                    <a:ext uri="{9D8B030D-6E8A-4147-A177-3AD203B41FA5}">
                      <a16:colId xmlns:a16="http://schemas.microsoft.com/office/drawing/2014/main" val="257345411"/>
                    </a:ext>
                  </a:extLst>
                </a:gridCol>
                <a:gridCol w="861391">
                  <a:extLst>
                    <a:ext uri="{9D8B030D-6E8A-4147-A177-3AD203B41FA5}">
                      <a16:colId xmlns:a16="http://schemas.microsoft.com/office/drawing/2014/main" val="3596004336"/>
                    </a:ext>
                  </a:extLst>
                </a:gridCol>
                <a:gridCol w="1020418">
                  <a:extLst>
                    <a:ext uri="{9D8B030D-6E8A-4147-A177-3AD203B41FA5}">
                      <a16:colId xmlns:a16="http://schemas.microsoft.com/office/drawing/2014/main" val="3280880589"/>
                    </a:ext>
                  </a:extLst>
                </a:gridCol>
                <a:gridCol w="1152939">
                  <a:extLst>
                    <a:ext uri="{9D8B030D-6E8A-4147-A177-3AD203B41FA5}">
                      <a16:colId xmlns:a16="http://schemas.microsoft.com/office/drawing/2014/main" val="3982770987"/>
                    </a:ext>
                  </a:extLst>
                </a:gridCol>
                <a:gridCol w="896289">
                  <a:extLst>
                    <a:ext uri="{9D8B030D-6E8A-4147-A177-3AD203B41FA5}">
                      <a16:colId xmlns:a16="http://schemas.microsoft.com/office/drawing/2014/main" val="1853784597"/>
                    </a:ext>
                  </a:extLst>
                </a:gridCol>
                <a:gridCol w="1038529">
                  <a:extLst>
                    <a:ext uri="{9D8B030D-6E8A-4147-A177-3AD203B41FA5}">
                      <a16:colId xmlns:a16="http://schemas.microsoft.com/office/drawing/2014/main" val="3137827283"/>
                    </a:ext>
                  </a:extLst>
                </a:gridCol>
              </a:tblGrid>
              <a:tr h="423260">
                <a:tc>
                  <a:txBody>
                    <a:bodyPr/>
                    <a:lstStyle/>
                    <a:p>
                      <a:endParaRPr lang="en-IN" dirty="0"/>
                    </a:p>
                  </a:txBody>
                  <a:tcPr/>
                </a:tc>
                <a:tc>
                  <a:txBody>
                    <a:bodyPr/>
                    <a:lstStyle/>
                    <a:p>
                      <a:r>
                        <a:rPr lang="en-IN" sz="1600" dirty="0">
                          <a:solidFill>
                            <a:schemeClr val="tx1"/>
                          </a:solidFill>
                        </a:rPr>
                        <a:t>Adoption</a:t>
                      </a:r>
                    </a:p>
                  </a:txBody>
                  <a:tcPr/>
                </a:tc>
                <a:tc>
                  <a:txBody>
                    <a:bodyPr/>
                    <a:lstStyle/>
                    <a:p>
                      <a:r>
                        <a:rPr lang="en-IN" sz="1600" dirty="0">
                          <a:solidFill>
                            <a:schemeClr val="tx1"/>
                          </a:solidFill>
                        </a:rPr>
                        <a:t>Transfer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Return to owner</a:t>
                      </a:r>
                    </a:p>
                  </a:txBody>
                  <a:tcPr/>
                </a:tc>
                <a:tc>
                  <a:txBody>
                    <a:bodyPr/>
                    <a:lstStyle/>
                    <a:p>
                      <a:r>
                        <a:rPr lang="en-IN" sz="1600" b="1" dirty="0">
                          <a:solidFill>
                            <a:schemeClr val="tx1"/>
                          </a:solidFill>
                        </a:rPr>
                        <a:t>Euthanasia</a:t>
                      </a:r>
                    </a:p>
                  </a:txBody>
                  <a:tcPr/>
                </a:tc>
                <a:tc>
                  <a:txBody>
                    <a:bodyPr/>
                    <a:lstStyle/>
                    <a:p>
                      <a:r>
                        <a:rPr lang="en-IN" sz="1600" dirty="0">
                          <a:solidFill>
                            <a:schemeClr val="tx1"/>
                          </a:solidFill>
                        </a:rPr>
                        <a:t>Died</a:t>
                      </a:r>
                    </a:p>
                  </a:txBody>
                  <a:tcPr/>
                </a:tc>
                <a:tc>
                  <a:txBody>
                    <a:bodyPr/>
                    <a:lstStyle/>
                    <a:p>
                      <a:r>
                        <a:rPr lang="en-IN" sz="1600" dirty="0">
                          <a:solidFill>
                            <a:schemeClr val="tx1"/>
                          </a:solidFill>
                        </a:rPr>
                        <a:t>Missing</a:t>
                      </a:r>
                    </a:p>
                  </a:txBody>
                  <a:tcPr/>
                </a:tc>
                <a:tc>
                  <a:txBody>
                    <a:bodyPr/>
                    <a:lstStyle/>
                    <a:p>
                      <a:r>
                        <a:rPr lang="en-IN" sz="1600" dirty="0">
                          <a:solidFill>
                            <a:schemeClr val="tx1"/>
                          </a:solidFill>
                        </a:rPr>
                        <a:t>Relocate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err="1">
                          <a:solidFill>
                            <a:schemeClr val="tx1"/>
                          </a:solidFill>
                        </a:rPr>
                        <a:t>Rto</a:t>
                      </a:r>
                      <a:r>
                        <a:rPr lang="en-IN" sz="1600" b="1" dirty="0">
                          <a:solidFill>
                            <a:schemeClr val="tx1"/>
                          </a:solidFill>
                        </a:rPr>
                        <a:t>-Adopt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Disposal</a:t>
                      </a:r>
                    </a:p>
                    <a:p>
                      <a:endParaRPr lang="en-IN" sz="1600" dirty="0">
                        <a:solidFill>
                          <a:schemeClr val="tx1"/>
                        </a:solidFill>
                      </a:endParaRPr>
                    </a:p>
                  </a:txBody>
                  <a:tcPr/>
                </a:tc>
                <a:extLst>
                  <a:ext uri="{0D108BD9-81ED-4DB2-BD59-A6C34878D82A}">
                    <a16:rowId xmlns:a16="http://schemas.microsoft.com/office/drawing/2014/main" val="3686017336"/>
                  </a:ext>
                </a:extLst>
              </a:tr>
              <a:tr h="423260">
                <a:tc>
                  <a:txBody>
                    <a:bodyPr/>
                    <a:lstStyle/>
                    <a:p>
                      <a:r>
                        <a:rPr lang="en-IN" b="1" i="0" dirty="0">
                          <a:solidFill>
                            <a:schemeClr val="tx1"/>
                          </a:solidFill>
                        </a:rPr>
                        <a:t>Dog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sym typeface="Wingdings 2" panose="05020102010507070707" pitchFamily="18" charset="2"/>
                        </a:rPr>
                        <a:t></a:t>
                      </a:r>
                      <a:endParaRPr lang="en-IN" b="1" dirty="0">
                        <a:solidFill>
                          <a:srgbClr val="FF0000"/>
                        </a:solidFill>
                      </a:endParaRPr>
                    </a:p>
                  </a:txBody>
                  <a:tcPr/>
                </a:tc>
                <a:extLst>
                  <a:ext uri="{0D108BD9-81ED-4DB2-BD59-A6C34878D82A}">
                    <a16:rowId xmlns:a16="http://schemas.microsoft.com/office/drawing/2014/main" val="678088743"/>
                  </a:ext>
                </a:extLst>
              </a:tr>
              <a:tr h="423260">
                <a:tc>
                  <a:txBody>
                    <a:bodyPr/>
                    <a:lstStyle/>
                    <a:p>
                      <a:r>
                        <a:rPr lang="en-IN" b="1" i="0" dirty="0">
                          <a:solidFill>
                            <a:schemeClr val="tx1"/>
                          </a:solidFill>
                        </a:rPr>
                        <a:t>Cat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sym typeface="Wingdings 2" panose="05020102010507070707" pitchFamily="18" charset="2"/>
                        </a:rPr>
                        <a:t></a:t>
                      </a:r>
                      <a:endParaRPr lang="en-IN"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sym typeface="Wingdings 2" panose="05020102010507070707" pitchFamily="18" charset="2"/>
                        </a:rPr>
                        <a:t></a:t>
                      </a:r>
                      <a:endParaRPr lang="en-IN" b="1" dirty="0">
                        <a:solidFill>
                          <a:srgbClr val="FF0000"/>
                        </a:solidFill>
                      </a:endParaRPr>
                    </a:p>
                  </a:txBody>
                  <a:tcPr/>
                </a:tc>
                <a:extLst>
                  <a:ext uri="{0D108BD9-81ED-4DB2-BD59-A6C34878D82A}">
                    <a16:rowId xmlns:a16="http://schemas.microsoft.com/office/drawing/2014/main" val="1275861300"/>
                  </a:ext>
                </a:extLst>
              </a:tr>
              <a:tr h="423260">
                <a:tc>
                  <a:txBody>
                    <a:bodyPr/>
                    <a:lstStyle/>
                    <a:p>
                      <a:r>
                        <a:rPr lang="en-IN" b="1" i="0" dirty="0">
                          <a:solidFill>
                            <a:schemeClr val="tx1"/>
                          </a:solidFill>
                        </a:rPr>
                        <a:t>Bird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sym typeface="Wingdings 2" panose="05020102010507070707" pitchFamily="18" charset="2"/>
                        </a:rPr>
                        <a:t></a:t>
                      </a:r>
                      <a:endParaRPr lang="en-IN"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sym typeface="Wingdings 2" panose="05020102010507070707" pitchFamily="18" charset="2"/>
                        </a:rPr>
                        <a:t></a:t>
                      </a:r>
                      <a:endParaRPr lang="en-IN"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sym typeface="Wingdings 2" panose="05020102010507070707" pitchFamily="18" charset="2"/>
                        </a:rPr>
                        <a:t></a:t>
                      </a:r>
                      <a:endParaRPr lang="en-IN"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sym typeface="Wingdings 2" panose="05020102010507070707" pitchFamily="18" charset="2"/>
                        </a:rPr>
                        <a:t></a:t>
                      </a:r>
                      <a:endParaRPr lang="en-IN"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sym typeface="Wingdings 2" panose="05020102010507070707" pitchFamily="18" charset="2"/>
                        </a:rPr>
                        <a:t></a:t>
                      </a:r>
                      <a:endParaRPr lang="en-IN"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sym typeface="Wingdings 2" panose="05020102010507070707" pitchFamily="18" charset="2"/>
                        </a:rPr>
                        <a:t></a:t>
                      </a:r>
                      <a:endParaRPr lang="en-IN"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txBody>
                  <a:tcPr/>
                </a:tc>
                <a:extLst>
                  <a:ext uri="{0D108BD9-81ED-4DB2-BD59-A6C34878D82A}">
                    <a16:rowId xmlns:a16="http://schemas.microsoft.com/office/drawing/2014/main" val="2444081651"/>
                  </a:ext>
                </a:extLst>
              </a:tr>
              <a:tr h="423260">
                <a:tc>
                  <a:txBody>
                    <a:bodyPr/>
                    <a:lstStyle/>
                    <a:p>
                      <a:r>
                        <a:rPr lang="en-IN" b="1" i="0" dirty="0">
                          <a:solidFill>
                            <a:schemeClr val="tx1"/>
                          </a:solidFill>
                        </a:rPr>
                        <a:t>Other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FF0000"/>
                          </a:solidFill>
                          <a:sym typeface="Wingdings 2" panose="05020102010507070707" pitchFamily="18" charset="2"/>
                        </a:rPr>
                        <a:t></a:t>
                      </a:r>
                      <a:endParaRPr lang="en-IN" b="1"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olidFill>
                            <a:srgbClr val="00B050"/>
                          </a:solidFill>
                          <a:sym typeface="Wingdings 2" panose="05020102010507070707" pitchFamily="18" charset="2"/>
                        </a:rPr>
                        <a:t></a:t>
                      </a:r>
                      <a:endParaRPr lang="en-IN"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ym typeface="Wingdings 2" panose="05020102010507070707" pitchFamily="18" charset="2"/>
                        </a:rPr>
                        <a:t></a:t>
                      </a:r>
                      <a:endParaRPr lang="en-IN" dirty="0"/>
                    </a:p>
                  </a:txBody>
                  <a:tcPr/>
                </a:tc>
                <a:extLst>
                  <a:ext uri="{0D108BD9-81ED-4DB2-BD59-A6C34878D82A}">
                    <a16:rowId xmlns:a16="http://schemas.microsoft.com/office/drawing/2014/main" val="3771279760"/>
                  </a:ext>
                </a:extLst>
              </a:tr>
            </a:tbl>
          </a:graphicData>
        </a:graphic>
      </p:graphicFrame>
      <p:sp>
        <p:nvSpPr>
          <p:cNvPr id="2" name="Oval 1">
            <a:extLst>
              <a:ext uri="{FF2B5EF4-FFF2-40B4-BE49-F238E27FC236}">
                <a16:creationId xmlns:a16="http://schemas.microsoft.com/office/drawing/2014/main" id="{B90A45F5-954E-4A24-9A8B-F22731F7F52A}"/>
              </a:ext>
            </a:extLst>
          </p:cNvPr>
          <p:cNvSpPr/>
          <p:nvPr/>
        </p:nvSpPr>
        <p:spPr>
          <a:xfrm>
            <a:off x="2054087" y="4134678"/>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C672E720-9456-474B-A3F4-CBE8F59CA870}"/>
              </a:ext>
            </a:extLst>
          </p:cNvPr>
          <p:cNvSpPr/>
          <p:nvPr/>
        </p:nvSpPr>
        <p:spPr>
          <a:xfrm>
            <a:off x="3121729" y="4802304"/>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DFE2FFF5-C997-434E-8C3E-8EA960301C5C}"/>
              </a:ext>
            </a:extLst>
          </p:cNvPr>
          <p:cNvSpPr/>
          <p:nvPr/>
        </p:nvSpPr>
        <p:spPr>
          <a:xfrm>
            <a:off x="2035051" y="5228898"/>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0609A4A3-7D12-4CE6-A164-ACCC7D6A865C}"/>
              </a:ext>
            </a:extLst>
          </p:cNvPr>
          <p:cNvSpPr/>
          <p:nvPr/>
        </p:nvSpPr>
        <p:spPr>
          <a:xfrm>
            <a:off x="5307496" y="5625547"/>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E2123160-0E46-4D58-895A-4E8C7EAAAB4C}"/>
              </a:ext>
            </a:extLst>
          </p:cNvPr>
          <p:cNvSpPr/>
          <p:nvPr/>
        </p:nvSpPr>
        <p:spPr>
          <a:xfrm>
            <a:off x="3121729" y="5649948"/>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BDCCC8C6-D103-4884-8AA9-CDEF5A5C8183}"/>
              </a:ext>
            </a:extLst>
          </p:cNvPr>
          <p:cNvSpPr/>
          <p:nvPr/>
        </p:nvSpPr>
        <p:spPr>
          <a:xfrm>
            <a:off x="10223212" y="5228898"/>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CCD0528A-BC50-41CA-B42E-990EB7889EDD}"/>
              </a:ext>
            </a:extLst>
          </p:cNvPr>
          <p:cNvSpPr/>
          <p:nvPr/>
        </p:nvSpPr>
        <p:spPr>
          <a:xfrm>
            <a:off x="4220818" y="4157475"/>
            <a:ext cx="1086678" cy="291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605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0C41-8D7E-466B-94B4-4A2F990FABF2}"/>
              </a:ext>
            </a:extLst>
          </p:cNvPr>
          <p:cNvSpPr>
            <a:spLocks noGrp="1"/>
          </p:cNvSpPr>
          <p:nvPr>
            <p:ph type="title"/>
          </p:nvPr>
        </p:nvSpPr>
        <p:spPr/>
        <p:txBody>
          <a:bodyPr>
            <a:normAutofit/>
          </a:bodyPr>
          <a:lstStyle/>
          <a:p>
            <a:r>
              <a:rPr lang="en-IN" sz="2600" b="1" dirty="0">
                <a:latin typeface="+mn-lt"/>
              </a:rPr>
              <a:t>b) </a:t>
            </a:r>
            <a:r>
              <a:rPr lang="en-IN" sz="2600" b="1" dirty="0" err="1">
                <a:latin typeface="+mn-lt"/>
              </a:rPr>
              <a:t>Outcome_type</a:t>
            </a:r>
            <a:r>
              <a:rPr lang="en-IN" sz="2600" b="1" dirty="0">
                <a:latin typeface="+mn-lt"/>
              </a:rPr>
              <a:t> vs </a:t>
            </a:r>
            <a:r>
              <a:rPr lang="en-IN" sz="2600" b="1" dirty="0" err="1">
                <a:latin typeface="+mn-lt"/>
              </a:rPr>
              <a:t>intake_conditions</a:t>
            </a:r>
            <a:r>
              <a:rPr lang="en-IN" sz="2600" b="1" dirty="0">
                <a:latin typeface="+mn-lt"/>
              </a:rPr>
              <a:t>/</a:t>
            </a:r>
            <a:r>
              <a:rPr lang="en-IN" sz="2600" b="1" dirty="0" err="1">
                <a:latin typeface="+mn-lt"/>
              </a:rPr>
              <a:t>intake_type</a:t>
            </a:r>
            <a:r>
              <a:rPr lang="en-IN" sz="2600" b="1" dirty="0">
                <a:latin typeface="+mn-lt"/>
              </a:rPr>
              <a:t>:</a:t>
            </a:r>
            <a:endParaRPr lang="en-IN" sz="2600" dirty="0">
              <a:latin typeface="+mn-lt"/>
            </a:endParaRPr>
          </a:p>
        </p:txBody>
      </p:sp>
      <p:pic>
        <p:nvPicPr>
          <p:cNvPr id="9" name="Content Placeholder 8">
            <a:extLst>
              <a:ext uri="{FF2B5EF4-FFF2-40B4-BE49-F238E27FC236}">
                <a16:creationId xmlns:a16="http://schemas.microsoft.com/office/drawing/2014/main" id="{C897A40F-F83E-4DB8-BBCB-E04EFF7E6DDE}"/>
              </a:ext>
            </a:extLst>
          </p:cNvPr>
          <p:cNvPicPr>
            <a:picLocks noGrp="1" noChangeAspect="1"/>
          </p:cNvPicPr>
          <p:nvPr>
            <p:ph idx="1"/>
          </p:nvPr>
        </p:nvPicPr>
        <p:blipFill>
          <a:blip r:embed="rId2"/>
          <a:stretch>
            <a:fillRect/>
          </a:stretch>
        </p:blipFill>
        <p:spPr>
          <a:xfrm>
            <a:off x="838199" y="1431235"/>
            <a:ext cx="10515600" cy="3393615"/>
          </a:xfrm>
        </p:spPr>
      </p:pic>
      <p:sp>
        <p:nvSpPr>
          <p:cNvPr id="12" name="Rounded Rectangular Callout 4">
            <a:extLst>
              <a:ext uri="{FF2B5EF4-FFF2-40B4-BE49-F238E27FC236}">
                <a16:creationId xmlns:a16="http://schemas.microsoft.com/office/drawing/2014/main" id="{582DFA28-2EA5-4652-AC2F-95135D0CC48D}"/>
              </a:ext>
            </a:extLst>
          </p:cNvPr>
          <p:cNvSpPr/>
          <p:nvPr/>
        </p:nvSpPr>
        <p:spPr bwMode="auto">
          <a:xfrm>
            <a:off x="1964635" y="4983648"/>
            <a:ext cx="1825488" cy="1032839"/>
          </a:xfrm>
          <a:prstGeom prst="wedgeRoundRectCallout">
            <a:avLst>
              <a:gd name="adj1" fmla="val 21528"/>
              <a:gd name="adj2" fmla="val -46071"/>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r>
              <a:rPr lang="en-US" sz="1200" b="1" dirty="0">
                <a:latin typeface="+mn-lt"/>
              </a:rPr>
              <a:t>Sick and Injured animals are more prone to euthanasia and transfer</a:t>
            </a:r>
          </a:p>
          <a:p>
            <a:pPr algn="ctr"/>
            <a:endParaRPr lang="en-US" sz="1200" b="1" dirty="0">
              <a:latin typeface="+mn-lt"/>
            </a:endParaRPr>
          </a:p>
          <a:p>
            <a:pPr algn="ctr"/>
            <a:endParaRPr lang="en-US" sz="1200" b="1" dirty="0"/>
          </a:p>
        </p:txBody>
      </p:sp>
      <p:cxnSp>
        <p:nvCxnSpPr>
          <p:cNvPr id="14" name="Straight Arrow Connector 13">
            <a:extLst>
              <a:ext uri="{FF2B5EF4-FFF2-40B4-BE49-F238E27FC236}">
                <a16:creationId xmlns:a16="http://schemas.microsoft.com/office/drawing/2014/main" id="{2E2D9C6C-58EB-44DB-A434-5D3550B942F5}"/>
              </a:ext>
            </a:extLst>
          </p:cNvPr>
          <p:cNvCxnSpPr>
            <a:cxnSpLocks/>
          </p:cNvCxnSpPr>
          <p:nvPr/>
        </p:nvCxnSpPr>
        <p:spPr>
          <a:xfrm>
            <a:off x="2299099" y="4121426"/>
            <a:ext cx="550118" cy="862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9A875A-E61B-4643-A126-2191FA46F9F8}"/>
              </a:ext>
            </a:extLst>
          </p:cNvPr>
          <p:cNvCxnSpPr>
            <a:cxnSpLocks/>
          </p:cNvCxnSpPr>
          <p:nvPr/>
        </p:nvCxnSpPr>
        <p:spPr>
          <a:xfrm flipH="1">
            <a:off x="2849217" y="4121426"/>
            <a:ext cx="530087" cy="874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ular Callout 4">
            <a:extLst>
              <a:ext uri="{FF2B5EF4-FFF2-40B4-BE49-F238E27FC236}">
                <a16:creationId xmlns:a16="http://schemas.microsoft.com/office/drawing/2014/main" id="{7809CE00-C300-4093-A76D-DC50CFD95820}"/>
              </a:ext>
            </a:extLst>
          </p:cNvPr>
          <p:cNvSpPr/>
          <p:nvPr/>
        </p:nvSpPr>
        <p:spPr bwMode="auto">
          <a:xfrm>
            <a:off x="4189342" y="5050394"/>
            <a:ext cx="1552086" cy="899346"/>
          </a:xfrm>
          <a:prstGeom prst="wedgeRoundRectCallout">
            <a:avLst>
              <a:gd name="adj1" fmla="val 41166"/>
              <a:gd name="adj2" fmla="val -137430"/>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endParaRPr lang="en-US" sz="1200" b="1" dirty="0">
              <a:latin typeface="+mn-lt"/>
            </a:endParaRPr>
          </a:p>
          <a:p>
            <a:pPr algn="ctr"/>
            <a:r>
              <a:rPr lang="en-US" sz="1200" b="1" dirty="0">
                <a:latin typeface="+mn-lt"/>
              </a:rPr>
              <a:t>Nursing intake animals are transferred mostly.</a:t>
            </a:r>
          </a:p>
          <a:p>
            <a:pPr algn="ctr"/>
            <a:endParaRPr lang="en-US" sz="1200" b="1" dirty="0"/>
          </a:p>
        </p:txBody>
      </p:sp>
      <p:sp>
        <p:nvSpPr>
          <p:cNvPr id="24" name="Rounded Rectangular Callout 4">
            <a:extLst>
              <a:ext uri="{FF2B5EF4-FFF2-40B4-BE49-F238E27FC236}">
                <a16:creationId xmlns:a16="http://schemas.microsoft.com/office/drawing/2014/main" id="{AA77F109-2F49-4CD0-97D4-953BD7FF7B55}"/>
              </a:ext>
            </a:extLst>
          </p:cNvPr>
          <p:cNvSpPr/>
          <p:nvPr/>
        </p:nvSpPr>
        <p:spPr bwMode="auto">
          <a:xfrm>
            <a:off x="6493567" y="5117141"/>
            <a:ext cx="1552086" cy="832599"/>
          </a:xfrm>
          <a:prstGeom prst="wedgeRoundRectCallout">
            <a:avLst>
              <a:gd name="adj1" fmla="val 31774"/>
              <a:gd name="adj2" fmla="val -138019"/>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r>
              <a:rPr lang="en-US" sz="1200" b="1" dirty="0">
                <a:latin typeface="+mn-lt"/>
              </a:rPr>
              <a:t>Public Assist intakes are mostly returned to owner</a:t>
            </a:r>
          </a:p>
          <a:p>
            <a:pPr algn="ctr"/>
            <a:endParaRPr lang="en-US" sz="1200" b="1" dirty="0"/>
          </a:p>
        </p:txBody>
      </p:sp>
      <p:sp>
        <p:nvSpPr>
          <p:cNvPr id="25" name="Rounded Rectangular Callout 4">
            <a:extLst>
              <a:ext uri="{FF2B5EF4-FFF2-40B4-BE49-F238E27FC236}">
                <a16:creationId xmlns:a16="http://schemas.microsoft.com/office/drawing/2014/main" id="{35AB3837-8337-4429-80B0-8A616B3C5940}"/>
              </a:ext>
            </a:extLst>
          </p:cNvPr>
          <p:cNvSpPr/>
          <p:nvPr/>
        </p:nvSpPr>
        <p:spPr bwMode="auto">
          <a:xfrm>
            <a:off x="9451321" y="5115362"/>
            <a:ext cx="2051565" cy="832599"/>
          </a:xfrm>
          <a:prstGeom prst="wedgeRoundRectCallout">
            <a:avLst>
              <a:gd name="adj1" fmla="val 10294"/>
              <a:gd name="adj2" fmla="val -161894"/>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r>
              <a:rPr lang="en-US" sz="1200" b="1" dirty="0">
                <a:latin typeface="+mn-lt"/>
              </a:rPr>
              <a:t>Wildlife intakes are mostly given euthanasia or are disposed as outcome</a:t>
            </a:r>
          </a:p>
          <a:p>
            <a:pPr algn="ctr"/>
            <a:endParaRPr lang="en-US" sz="1200" b="1" dirty="0"/>
          </a:p>
        </p:txBody>
      </p:sp>
    </p:spTree>
    <p:extLst>
      <p:ext uri="{BB962C8B-B14F-4D97-AF65-F5344CB8AC3E}">
        <p14:creationId xmlns:p14="http://schemas.microsoft.com/office/powerpoint/2010/main" val="187249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A336-A74C-49CB-9D34-3AB7E86127C0}"/>
              </a:ext>
            </a:extLst>
          </p:cNvPr>
          <p:cNvSpPr>
            <a:spLocks noGrp="1"/>
          </p:cNvSpPr>
          <p:nvPr>
            <p:ph type="title"/>
          </p:nvPr>
        </p:nvSpPr>
        <p:spPr/>
        <p:txBody>
          <a:bodyPr>
            <a:normAutofit/>
          </a:bodyPr>
          <a:lstStyle/>
          <a:p>
            <a:r>
              <a:rPr lang="en-IN" sz="2600" b="1" dirty="0">
                <a:latin typeface="+mn-lt"/>
              </a:rPr>
              <a:t>c) </a:t>
            </a:r>
            <a:r>
              <a:rPr lang="en-IN" sz="2600" b="1" dirty="0" err="1">
                <a:latin typeface="+mn-lt"/>
              </a:rPr>
              <a:t>Outcome_type</a:t>
            </a:r>
            <a:r>
              <a:rPr lang="en-IN" sz="2600" b="1" dirty="0">
                <a:latin typeface="+mn-lt"/>
              </a:rPr>
              <a:t> vs </a:t>
            </a:r>
            <a:r>
              <a:rPr lang="en-IN" sz="2600" b="1" dirty="0" err="1">
                <a:latin typeface="+mn-lt"/>
              </a:rPr>
              <a:t>sex_upon_intake</a:t>
            </a:r>
            <a:r>
              <a:rPr lang="en-IN" sz="2600" b="1" dirty="0">
                <a:latin typeface="+mn-lt"/>
              </a:rPr>
              <a:t>/outcome:</a:t>
            </a:r>
            <a:endParaRPr lang="en-IN" sz="2600" dirty="0">
              <a:latin typeface="+mn-lt"/>
            </a:endParaRPr>
          </a:p>
        </p:txBody>
      </p:sp>
      <p:pic>
        <p:nvPicPr>
          <p:cNvPr id="5" name="Content Placeholder 4">
            <a:extLst>
              <a:ext uri="{FF2B5EF4-FFF2-40B4-BE49-F238E27FC236}">
                <a16:creationId xmlns:a16="http://schemas.microsoft.com/office/drawing/2014/main" id="{6391EBBD-C01D-47B6-8143-A09182108BC5}"/>
              </a:ext>
            </a:extLst>
          </p:cNvPr>
          <p:cNvPicPr>
            <a:picLocks noGrp="1" noChangeAspect="1"/>
          </p:cNvPicPr>
          <p:nvPr>
            <p:ph idx="1"/>
          </p:nvPr>
        </p:nvPicPr>
        <p:blipFill>
          <a:blip r:embed="rId2"/>
          <a:stretch>
            <a:fillRect/>
          </a:stretch>
        </p:blipFill>
        <p:spPr>
          <a:xfrm>
            <a:off x="673100" y="1416762"/>
            <a:ext cx="7372066" cy="2838673"/>
          </a:xfrm>
        </p:spPr>
      </p:pic>
      <p:sp>
        <p:nvSpPr>
          <p:cNvPr id="6" name="TextBox 5">
            <a:extLst>
              <a:ext uri="{FF2B5EF4-FFF2-40B4-BE49-F238E27FC236}">
                <a16:creationId xmlns:a16="http://schemas.microsoft.com/office/drawing/2014/main" id="{27D24B32-9930-4A70-B778-A4884D084011}"/>
              </a:ext>
            </a:extLst>
          </p:cNvPr>
          <p:cNvSpPr txBox="1"/>
          <p:nvPr/>
        </p:nvSpPr>
        <p:spPr>
          <a:xfrm>
            <a:off x="985157" y="4522242"/>
            <a:ext cx="9913257" cy="1569660"/>
          </a:xfrm>
          <a:prstGeom prst="rect">
            <a:avLst/>
          </a:prstGeom>
          <a:noFill/>
        </p:spPr>
        <p:txBody>
          <a:bodyPr wrap="square" rtlCol="0">
            <a:spAutoFit/>
          </a:bodyPr>
          <a:lstStyle/>
          <a:p>
            <a:r>
              <a:rPr lang="en-IN" sz="2400" b="1" dirty="0"/>
              <a:t>Observations:</a:t>
            </a:r>
          </a:p>
          <a:p>
            <a:pPr marL="285750" indent="-285750">
              <a:buFont typeface="Arial" panose="020B0604020202020204" pitchFamily="34" charset="0"/>
              <a:buChar char="•"/>
            </a:pPr>
            <a:r>
              <a:rPr lang="en-IN" sz="2400" dirty="0"/>
              <a:t>Intact male/female who were first intact and later neutered/spayed have   more chances of adoption. </a:t>
            </a:r>
          </a:p>
          <a:p>
            <a:pPr marL="285750" indent="-285750">
              <a:buFont typeface="Arial" panose="020B0604020202020204" pitchFamily="34" charset="0"/>
              <a:buChar char="•"/>
            </a:pPr>
            <a:r>
              <a:rPr lang="en-IN" sz="2400" dirty="0"/>
              <a:t>Hence an important variable</a:t>
            </a:r>
          </a:p>
        </p:txBody>
      </p:sp>
      <p:pic>
        <p:nvPicPr>
          <p:cNvPr id="8" name="Picture 7">
            <a:extLst>
              <a:ext uri="{FF2B5EF4-FFF2-40B4-BE49-F238E27FC236}">
                <a16:creationId xmlns:a16="http://schemas.microsoft.com/office/drawing/2014/main" id="{A9CD4A04-34C2-4F78-A76B-F12C46BF32B6}"/>
              </a:ext>
            </a:extLst>
          </p:cNvPr>
          <p:cNvPicPr>
            <a:picLocks noChangeAspect="1"/>
          </p:cNvPicPr>
          <p:nvPr/>
        </p:nvPicPr>
        <p:blipFill>
          <a:blip r:embed="rId3"/>
          <a:stretch>
            <a:fillRect/>
          </a:stretch>
        </p:blipFill>
        <p:spPr>
          <a:xfrm>
            <a:off x="7943567" y="1416762"/>
            <a:ext cx="3705742" cy="2385981"/>
          </a:xfrm>
          <a:prstGeom prst="rect">
            <a:avLst/>
          </a:prstGeom>
        </p:spPr>
      </p:pic>
    </p:spTree>
    <p:extLst>
      <p:ext uri="{BB962C8B-B14F-4D97-AF65-F5344CB8AC3E}">
        <p14:creationId xmlns:p14="http://schemas.microsoft.com/office/powerpoint/2010/main" val="251057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795"/>
            <a:ext cx="10515600" cy="680223"/>
          </a:xfrm>
        </p:spPr>
        <p:txBody>
          <a:bodyPr>
            <a:normAutofit/>
          </a:bodyPr>
          <a:lstStyle/>
          <a:p>
            <a:r>
              <a:rPr lang="en-US" sz="2800" b="1" dirty="0">
                <a:solidFill>
                  <a:schemeClr val="accent2"/>
                </a:solidFill>
              </a:rPr>
              <a:t>PROBLEM STATEMENT</a:t>
            </a:r>
          </a:p>
        </p:txBody>
      </p:sp>
      <p:sp>
        <p:nvSpPr>
          <p:cNvPr id="3" name="Content Placeholder 2"/>
          <p:cNvSpPr>
            <a:spLocks noGrp="1"/>
          </p:cNvSpPr>
          <p:nvPr>
            <p:ph idx="1"/>
          </p:nvPr>
        </p:nvSpPr>
        <p:spPr>
          <a:xfrm>
            <a:off x="838200" y="1593703"/>
            <a:ext cx="10515600" cy="4773166"/>
          </a:xfrm>
        </p:spPr>
        <p:txBody>
          <a:bodyPr>
            <a:normAutofit fontScale="77500" lnSpcReduction="20000"/>
          </a:bodyPr>
          <a:lstStyle/>
          <a:p>
            <a:pPr marL="0" indent="0" algn="just">
              <a:buNone/>
            </a:pPr>
            <a:r>
              <a:rPr lang="en-US" sz="3400" b="1" dirty="0">
                <a:ea typeface="Arial" charset="0"/>
                <a:cs typeface="Arial" charset="0"/>
              </a:rPr>
              <a:t>Objective: </a:t>
            </a:r>
          </a:p>
          <a:p>
            <a:pPr marL="0" indent="0" algn="just">
              <a:buNone/>
            </a:pPr>
            <a:r>
              <a:rPr lang="en-US" sz="3100" dirty="0">
                <a:solidFill>
                  <a:schemeClr val="accent2"/>
                </a:solidFill>
                <a:ea typeface="Arial" charset="0"/>
                <a:cs typeface="Arial" charset="0"/>
              </a:rPr>
              <a:t>	</a:t>
            </a:r>
            <a:r>
              <a:rPr lang="en-US" sz="2600" dirty="0">
                <a:ea typeface="Arial" charset="0"/>
                <a:cs typeface="Arial" charset="0"/>
              </a:rPr>
              <a:t>To build a machine learning /deep learning model to predict the status of the animals . The goal is to predict the column named “</a:t>
            </a:r>
            <a:r>
              <a:rPr lang="en-US" sz="2600" dirty="0" err="1">
                <a:ea typeface="Arial" charset="0"/>
                <a:cs typeface="Arial" charset="0"/>
              </a:rPr>
              <a:t>outcome_type</a:t>
            </a:r>
            <a:r>
              <a:rPr lang="en-US" sz="2600" dirty="0">
                <a:ea typeface="Arial" charset="0"/>
                <a:cs typeface="Arial" charset="0"/>
              </a:rPr>
              <a:t>” </a:t>
            </a:r>
            <a:endParaRPr lang="en-IN" sz="2900" dirty="0">
              <a:latin typeface="+mj-lt"/>
            </a:endParaRPr>
          </a:p>
          <a:p>
            <a:pPr marL="0" indent="0" algn="just">
              <a:buNone/>
            </a:pPr>
            <a:br>
              <a:rPr lang="en-IN" sz="3400" b="1" dirty="0"/>
            </a:br>
            <a:r>
              <a:rPr lang="en-IN" sz="3400" b="1" dirty="0"/>
              <a:t>Description:</a:t>
            </a:r>
          </a:p>
          <a:p>
            <a:pPr marL="0" indent="0" algn="just">
              <a:buNone/>
            </a:pPr>
            <a:r>
              <a:rPr lang="en-IN" sz="2600" dirty="0"/>
              <a:t>	The Animal Welfare </a:t>
            </a:r>
            <a:r>
              <a:rPr lang="en-IN" sz="2600" dirty="0" err="1"/>
              <a:t>Center</a:t>
            </a:r>
            <a:r>
              <a:rPr lang="en-IN" sz="2600" dirty="0"/>
              <a:t> (AWC) is one of the oldest animal shelters in the United States that provide care and shelter to over 15,000 animals each year. To boost its effort to help and care for animals in need, the organization makes available its accumulated data and statistics as part of its Open Data Initiative. The data contains information about the intake and discharge of animals entering the Animal Welfare </a:t>
            </a:r>
            <a:r>
              <a:rPr lang="en-IN" sz="2600" dirty="0" err="1"/>
              <a:t>Center</a:t>
            </a:r>
            <a:r>
              <a:rPr lang="en-IN" sz="2600" dirty="0"/>
              <a:t> from the beginning of October 2013 to the present day.</a:t>
            </a:r>
          </a:p>
          <a:p>
            <a:pPr marL="0" indent="0" algn="just">
              <a:buNone/>
            </a:pPr>
            <a:r>
              <a:rPr lang="en-IN" sz="2600" dirty="0"/>
              <a:t>The AWC wants to make use of this data to help uncover useful insights that have the potential to save these animals’ lives. To make better decisions in the future regarding animal safety, AWC wants to </a:t>
            </a:r>
            <a:r>
              <a:rPr lang="en-IN" sz="2600" dirty="0" err="1"/>
              <a:t>analyze</a:t>
            </a:r>
            <a:r>
              <a:rPr lang="en-IN" sz="2600" dirty="0"/>
              <a:t> this data and predict the status of the animals when they leave the welfare </a:t>
            </a:r>
            <a:r>
              <a:rPr lang="en-IN" sz="2600" dirty="0" err="1"/>
              <a:t>center</a:t>
            </a:r>
            <a:r>
              <a:rPr lang="en-IN" sz="2600" dirty="0"/>
              <a:t>.</a:t>
            </a:r>
          </a:p>
          <a:p>
            <a:pPr marL="0" indent="0" algn="just">
              <a:buNone/>
            </a:pPr>
            <a:r>
              <a:rPr lang="en-US" sz="2600" dirty="0">
                <a:latin typeface="Arial" charset="0"/>
                <a:ea typeface="Arial" charset="0"/>
                <a:cs typeface="Arial" charset="0"/>
              </a:rPr>
              <a:t> </a:t>
            </a:r>
            <a:br>
              <a:rPr lang="en-US" sz="2600" dirty="0">
                <a:latin typeface="Arial" charset="0"/>
                <a:ea typeface="Arial" charset="0"/>
                <a:cs typeface="Arial" charset="0"/>
              </a:rPr>
            </a:br>
            <a:r>
              <a:rPr lang="en-US" sz="3400" b="1" dirty="0">
                <a:ea typeface="Arial" charset="0"/>
                <a:cs typeface="Arial" charset="0"/>
              </a:rPr>
              <a:t>Evaluation Metrics: </a:t>
            </a:r>
          </a:p>
          <a:p>
            <a:pPr marL="0" indent="0" algn="just">
              <a:buNone/>
            </a:pPr>
            <a:r>
              <a:rPr lang="en-US" sz="2300" b="1" dirty="0">
                <a:ea typeface="Arial" charset="0"/>
                <a:cs typeface="Arial" charset="0"/>
              </a:rPr>
              <a:t>	</a:t>
            </a:r>
            <a:r>
              <a:rPr lang="en-US" sz="2600" dirty="0">
                <a:ea typeface="Arial" charset="0"/>
                <a:cs typeface="Arial" charset="0"/>
              </a:rPr>
              <a:t>F1-Score(micro-average)</a:t>
            </a:r>
          </a:p>
        </p:txBody>
      </p:sp>
      <p:sp>
        <p:nvSpPr>
          <p:cNvPr id="4" name="Rectangle 3">
            <a:extLst>
              <a:ext uri="{FF2B5EF4-FFF2-40B4-BE49-F238E27FC236}">
                <a16:creationId xmlns:a16="http://schemas.microsoft.com/office/drawing/2014/main" id="{CE6B7401-1A90-4FA5-8BBC-88F547D9E85D}"/>
              </a:ext>
            </a:extLst>
          </p:cNvPr>
          <p:cNvSpPr/>
          <p:nvPr/>
        </p:nvSpPr>
        <p:spPr>
          <a:xfrm>
            <a:off x="838200" y="1367419"/>
            <a:ext cx="104267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147344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E0A3-6023-4539-8044-5869E59567F6}"/>
              </a:ext>
            </a:extLst>
          </p:cNvPr>
          <p:cNvSpPr>
            <a:spLocks noGrp="1"/>
          </p:cNvSpPr>
          <p:nvPr>
            <p:ph type="title"/>
          </p:nvPr>
        </p:nvSpPr>
        <p:spPr/>
        <p:txBody>
          <a:bodyPr>
            <a:normAutofit/>
          </a:bodyPr>
          <a:lstStyle/>
          <a:p>
            <a:r>
              <a:rPr lang="en-IN" sz="2600" b="1" dirty="0">
                <a:latin typeface="+mn-lt"/>
              </a:rPr>
              <a:t>d) </a:t>
            </a:r>
            <a:r>
              <a:rPr lang="en-IN" sz="2600" b="1" dirty="0" err="1">
                <a:latin typeface="+mn-lt"/>
              </a:rPr>
              <a:t>Outcome_type</a:t>
            </a:r>
            <a:r>
              <a:rPr lang="en-IN" sz="2600" b="1" dirty="0">
                <a:latin typeface="+mn-lt"/>
              </a:rPr>
              <a:t> vs </a:t>
            </a:r>
            <a:r>
              <a:rPr lang="en-IN" sz="2600" b="1" dirty="0" err="1">
                <a:latin typeface="+mn-lt"/>
              </a:rPr>
              <a:t>outcome_weekday</a:t>
            </a:r>
            <a:r>
              <a:rPr lang="en-IN" sz="2600" b="1" dirty="0">
                <a:latin typeface="+mn-lt"/>
              </a:rPr>
              <a:t>:</a:t>
            </a:r>
            <a:endParaRPr lang="en-IN" sz="2600" dirty="0">
              <a:latin typeface="+mn-lt"/>
            </a:endParaRPr>
          </a:p>
        </p:txBody>
      </p:sp>
      <p:pic>
        <p:nvPicPr>
          <p:cNvPr id="5" name="Content Placeholder 4">
            <a:extLst>
              <a:ext uri="{FF2B5EF4-FFF2-40B4-BE49-F238E27FC236}">
                <a16:creationId xmlns:a16="http://schemas.microsoft.com/office/drawing/2014/main" id="{F06C314F-2032-4D87-AC40-43A3423C3B0F}"/>
              </a:ext>
            </a:extLst>
          </p:cNvPr>
          <p:cNvPicPr>
            <a:picLocks noGrp="1" noChangeAspect="1"/>
          </p:cNvPicPr>
          <p:nvPr>
            <p:ph idx="1"/>
          </p:nvPr>
        </p:nvPicPr>
        <p:blipFill>
          <a:blip r:embed="rId2"/>
          <a:stretch>
            <a:fillRect/>
          </a:stretch>
        </p:blipFill>
        <p:spPr>
          <a:xfrm>
            <a:off x="838200" y="1446447"/>
            <a:ext cx="4621696" cy="3485396"/>
          </a:xfrm>
        </p:spPr>
      </p:pic>
      <p:pic>
        <p:nvPicPr>
          <p:cNvPr id="2050" name="Picture 2" descr="Image result for pet adoption">
            <a:extLst>
              <a:ext uri="{FF2B5EF4-FFF2-40B4-BE49-F238E27FC236}">
                <a16:creationId xmlns:a16="http://schemas.microsoft.com/office/drawing/2014/main" id="{540B8E21-5DF4-4389-8A43-37E99B0A0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315" y="1690688"/>
            <a:ext cx="3826952" cy="2728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9700F98-91EA-46B4-B54F-2DFCAFF4A7FC}"/>
              </a:ext>
            </a:extLst>
          </p:cNvPr>
          <p:cNvSpPr/>
          <p:nvPr/>
        </p:nvSpPr>
        <p:spPr>
          <a:xfrm>
            <a:off x="838201" y="4760775"/>
            <a:ext cx="10279742" cy="1569660"/>
          </a:xfrm>
          <a:prstGeom prst="rect">
            <a:avLst/>
          </a:prstGeom>
        </p:spPr>
        <p:txBody>
          <a:bodyPr wrap="square">
            <a:spAutoFit/>
          </a:bodyPr>
          <a:lstStyle/>
          <a:p>
            <a:r>
              <a:rPr lang="en-IN" sz="2400" b="1" dirty="0"/>
              <a:t>Observations:</a:t>
            </a:r>
            <a:endParaRPr lang="en-IN" sz="2400" dirty="0">
              <a:solidFill>
                <a:srgbClr val="000000"/>
              </a:solidFill>
            </a:endParaRPr>
          </a:p>
          <a:p>
            <a:pPr marL="342900" indent="-342900">
              <a:buFont typeface="Arial" panose="020B0604020202020204" pitchFamily="34" charset="0"/>
              <a:buChar char="•"/>
            </a:pPr>
            <a:r>
              <a:rPr lang="en-IN" sz="2400" dirty="0">
                <a:solidFill>
                  <a:srgbClr val="000000"/>
                </a:solidFill>
              </a:rPr>
              <a:t>The results are as expected there are relatively more adoptions on Saturday’s and Sunday’s.</a:t>
            </a:r>
          </a:p>
          <a:p>
            <a:pPr marL="342900" indent="-342900">
              <a:buFont typeface="Arial" panose="020B0604020202020204" pitchFamily="34" charset="0"/>
              <a:buChar char="•"/>
            </a:pPr>
            <a:r>
              <a:rPr lang="en-IN" sz="2400" dirty="0"/>
              <a:t>Hence can prove to be useful in prediction.</a:t>
            </a:r>
          </a:p>
        </p:txBody>
      </p:sp>
      <p:cxnSp>
        <p:nvCxnSpPr>
          <p:cNvPr id="8" name="Straight Arrow Connector 7">
            <a:extLst>
              <a:ext uri="{FF2B5EF4-FFF2-40B4-BE49-F238E27FC236}">
                <a16:creationId xmlns:a16="http://schemas.microsoft.com/office/drawing/2014/main" id="{9342026C-D996-4EB4-818A-F797C4BEF6FC}"/>
              </a:ext>
            </a:extLst>
          </p:cNvPr>
          <p:cNvCxnSpPr>
            <a:cxnSpLocks/>
          </p:cNvCxnSpPr>
          <p:nvPr/>
        </p:nvCxnSpPr>
        <p:spPr>
          <a:xfrm>
            <a:off x="5300870" y="3225731"/>
            <a:ext cx="1622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716CFC4-DA50-4713-860E-7B85FE8E128D}"/>
              </a:ext>
            </a:extLst>
          </p:cNvPr>
          <p:cNvSpPr/>
          <p:nvPr/>
        </p:nvSpPr>
        <p:spPr>
          <a:xfrm>
            <a:off x="2107096" y="1755576"/>
            <a:ext cx="291547" cy="341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E516320-00EC-4B63-9AD4-E554843EE8E4}"/>
              </a:ext>
            </a:extLst>
          </p:cNvPr>
          <p:cNvSpPr/>
          <p:nvPr/>
        </p:nvSpPr>
        <p:spPr>
          <a:xfrm>
            <a:off x="3196612" y="1755576"/>
            <a:ext cx="291547" cy="341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03733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C81B-7C20-43C4-869D-1FB505094C27}"/>
              </a:ext>
            </a:extLst>
          </p:cNvPr>
          <p:cNvSpPr>
            <a:spLocks noGrp="1"/>
          </p:cNvSpPr>
          <p:nvPr>
            <p:ph type="title"/>
          </p:nvPr>
        </p:nvSpPr>
        <p:spPr/>
        <p:txBody>
          <a:bodyPr>
            <a:normAutofit/>
          </a:bodyPr>
          <a:lstStyle/>
          <a:p>
            <a:r>
              <a:rPr lang="en-IN" sz="2600" b="1" dirty="0">
                <a:latin typeface="+mn-lt"/>
              </a:rPr>
              <a:t>e) </a:t>
            </a:r>
            <a:r>
              <a:rPr lang="en-IN" sz="2600" b="1" dirty="0" err="1">
                <a:latin typeface="+mn-lt"/>
              </a:rPr>
              <a:t>Outcome_type</a:t>
            </a:r>
            <a:r>
              <a:rPr lang="en-IN" sz="2600" b="1" dirty="0">
                <a:latin typeface="+mn-lt"/>
              </a:rPr>
              <a:t> vs </a:t>
            </a:r>
            <a:r>
              <a:rPr lang="en-IN" sz="2600" b="1" dirty="0" err="1">
                <a:latin typeface="+mn-lt"/>
              </a:rPr>
              <a:t>intake_conditions</a:t>
            </a:r>
            <a:r>
              <a:rPr lang="en-IN" sz="2600" b="1" dirty="0">
                <a:latin typeface="+mn-lt"/>
              </a:rPr>
              <a:t>/</a:t>
            </a:r>
            <a:r>
              <a:rPr lang="en-IN" sz="2600" b="1" dirty="0" err="1">
                <a:latin typeface="+mn-lt"/>
              </a:rPr>
              <a:t>intake_type</a:t>
            </a:r>
            <a:r>
              <a:rPr lang="en-IN" sz="2600" b="1" dirty="0">
                <a:latin typeface="+mn-lt"/>
              </a:rPr>
              <a:t>:</a:t>
            </a:r>
            <a:endParaRPr lang="en-IN" sz="2600" dirty="0">
              <a:latin typeface="+mn-lt"/>
            </a:endParaRPr>
          </a:p>
        </p:txBody>
      </p:sp>
      <p:pic>
        <p:nvPicPr>
          <p:cNvPr id="5" name="Content Placeholder 4">
            <a:extLst>
              <a:ext uri="{FF2B5EF4-FFF2-40B4-BE49-F238E27FC236}">
                <a16:creationId xmlns:a16="http://schemas.microsoft.com/office/drawing/2014/main" id="{231AE3C2-7968-47C9-A358-F5F5A8CE91C2}"/>
              </a:ext>
            </a:extLst>
          </p:cNvPr>
          <p:cNvPicPr>
            <a:picLocks noGrp="1" noChangeAspect="1"/>
          </p:cNvPicPr>
          <p:nvPr>
            <p:ph idx="1"/>
          </p:nvPr>
        </p:nvPicPr>
        <p:blipFill>
          <a:blip r:embed="rId2"/>
          <a:stretch>
            <a:fillRect/>
          </a:stretch>
        </p:blipFill>
        <p:spPr>
          <a:xfrm>
            <a:off x="708991" y="1538102"/>
            <a:ext cx="10515600" cy="3000794"/>
          </a:xfrm>
        </p:spPr>
      </p:pic>
      <p:sp>
        <p:nvSpPr>
          <p:cNvPr id="6" name="TextBox 5">
            <a:extLst>
              <a:ext uri="{FF2B5EF4-FFF2-40B4-BE49-F238E27FC236}">
                <a16:creationId xmlns:a16="http://schemas.microsoft.com/office/drawing/2014/main" id="{798C2164-8CCC-4A79-BF93-C8927A97CDAE}"/>
              </a:ext>
            </a:extLst>
          </p:cNvPr>
          <p:cNvSpPr txBox="1"/>
          <p:nvPr/>
        </p:nvSpPr>
        <p:spPr>
          <a:xfrm>
            <a:off x="1045028" y="4850589"/>
            <a:ext cx="10179563"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Higher number of </a:t>
            </a:r>
            <a:r>
              <a:rPr lang="en-IN" sz="2400" dirty="0" err="1"/>
              <a:t>intake_number</a:t>
            </a:r>
            <a:r>
              <a:rPr lang="en-IN" sz="2400" dirty="0"/>
              <a:t> has more chances of returning to owner, adoption and missing.</a:t>
            </a:r>
          </a:p>
          <a:p>
            <a:pPr marL="285750" indent="-285750">
              <a:buFont typeface="Arial" panose="020B0604020202020204" pitchFamily="34" charset="0"/>
              <a:buChar char="•"/>
            </a:pPr>
            <a:r>
              <a:rPr lang="en-IN" sz="2400" dirty="0"/>
              <a:t>Hence an important variable.</a:t>
            </a:r>
          </a:p>
        </p:txBody>
      </p:sp>
      <p:cxnSp>
        <p:nvCxnSpPr>
          <p:cNvPr id="8" name="Straight Connector 7">
            <a:extLst>
              <a:ext uri="{FF2B5EF4-FFF2-40B4-BE49-F238E27FC236}">
                <a16:creationId xmlns:a16="http://schemas.microsoft.com/office/drawing/2014/main" id="{2EEE1666-D5B7-4269-A99D-12E5350ECEAA}"/>
              </a:ext>
            </a:extLst>
          </p:cNvPr>
          <p:cNvCxnSpPr/>
          <p:nvPr/>
        </p:nvCxnSpPr>
        <p:spPr>
          <a:xfrm>
            <a:off x="1364974" y="2835965"/>
            <a:ext cx="4333461"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Right Brace 9">
            <a:extLst>
              <a:ext uri="{FF2B5EF4-FFF2-40B4-BE49-F238E27FC236}">
                <a16:creationId xmlns:a16="http://schemas.microsoft.com/office/drawing/2014/main" id="{B03E60CA-FAAF-453F-BFFD-6657E157F3DE}"/>
              </a:ext>
            </a:extLst>
          </p:cNvPr>
          <p:cNvSpPr/>
          <p:nvPr/>
        </p:nvSpPr>
        <p:spPr>
          <a:xfrm>
            <a:off x="2153478" y="1689944"/>
            <a:ext cx="616226" cy="114602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29AA064D-FF90-4A3E-B784-244A4DE8EEE3}"/>
              </a:ext>
            </a:extLst>
          </p:cNvPr>
          <p:cNvSpPr txBox="1"/>
          <p:nvPr/>
        </p:nvSpPr>
        <p:spPr>
          <a:xfrm>
            <a:off x="2806146" y="1979125"/>
            <a:ext cx="8418445" cy="461665"/>
          </a:xfrm>
          <a:prstGeom prst="rect">
            <a:avLst/>
          </a:prstGeom>
          <a:noFill/>
        </p:spPr>
        <p:txBody>
          <a:bodyPr wrap="square" rtlCol="0">
            <a:spAutoFit/>
          </a:bodyPr>
          <a:lstStyle/>
          <a:p>
            <a:r>
              <a:rPr lang="en-IN" sz="2400" dirty="0"/>
              <a:t>Animals with intake number in this range are returned to owner.</a:t>
            </a:r>
          </a:p>
        </p:txBody>
      </p:sp>
      <p:sp>
        <p:nvSpPr>
          <p:cNvPr id="13" name="Rectangle: Rounded Corners 12">
            <a:extLst>
              <a:ext uri="{FF2B5EF4-FFF2-40B4-BE49-F238E27FC236}">
                <a16:creationId xmlns:a16="http://schemas.microsoft.com/office/drawing/2014/main" id="{597E80DE-F52C-4CB7-A1B5-14D89B8EDFCF}"/>
              </a:ext>
            </a:extLst>
          </p:cNvPr>
          <p:cNvSpPr/>
          <p:nvPr/>
        </p:nvSpPr>
        <p:spPr>
          <a:xfrm>
            <a:off x="2839276" y="2058057"/>
            <a:ext cx="8146776"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771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6577417" y="-1579061"/>
            <a:ext cx="429586" cy="9557674"/>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b="1" dirty="0">
                <a:solidFill>
                  <a:schemeClr val="bg1"/>
                </a:solidFill>
                <a:ea typeface="Arial" charset="0"/>
                <a:cs typeface="Arial" charset="0"/>
              </a:rPr>
              <a:t>Encoding categorical features</a:t>
            </a:r>
            <a:endParaRPr lang="en-IN" sz="2400" b="1" dirty="0">
              <a:solidFill>
                <a:schemeClr val="bg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5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397373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7CC-85E1-47B7-A157-9704FBF4604E}"/>
              </a:ext>
            </a:extLst>
          </p:cNvPr>
          <p:cNvSpPr>
            <a:spLocks noGrp="1"/>
          </p:cNvSpPr>
          <p:nvPr>
            <p:ph type="title"/>
          </p:nvPr>
        </p:nvSpPr>
        <p:spPr/>
        <p:txBody>
          <a:bodyPr>
            <a:normAutofit/>
          </a:bodyPr>
          <a:lstStyle/>
          <a:p>
            <a:r>
              <a:rPr lang="en-US" sz="2800" b="1" dirty="0">
                <a:solidFill>
                  <a:schemeClr val="accent2"/>
                </a:solidFill>
                <a:ea typeface="Arial" charset="0"/>
                <a:cs typeface="Arial" charset="0"/>
              </a:rPr>
              <a:t>Encoding categorical features</a:t>
            </a:r>
            <a:endParaRPr lang="en-IN" sz="2800" dirty="0"/>
          </a:p>
        </p:txBody>
      </p:sp>
      <p:sp>
        <p:nvSpPr>
          <p:cNvPr id="3" name="Content Placeholder 2">
            <a:extLst>
              <a:ext uri="{FF2B5EF4-FFF2-40B4-BE49-F238E27FC236}">
                <a16:creationId xmlns:a16="http://schemas.microsoft.com/office/drawing/2014/main" id="{CDAD3818-0ED9-438F-B306-2CB54661AACC}"/>
              </a:ext>
            </a:extLst>
          </p:cNvPr>
          <p:cNvSpPr>
            <a:spLocks noGrp="1"/>
          </p:cNvSpPr>
          <p:nvPr>
            <p:ph sz="half" idx="1"/>
          </p:nvPr>
        </p:nvSpPr>
        <p:spPr>
          <a:xfrm>
            <a:off x="805521" y="2660269"/>
            <a:ext cx="5181600" cy="4351338"/>
          </a:xfrm>
        </p:spPr>
        <p:txBody>
          <a:bodyPr/>
          <a:lstStyle/>
          <a:p>
            <a:pPr marL="0" indent="0">
              <a:buNone/>
            </a:pPr>
            <a:r>
              <a:rPr lang="en-IN" sz="2400" u="sng" dirty="0"/>
              <a:t>Label Encoding</a:t>
            </a:r>
            <a:endParaRPr lang="en-IN" dirty="0"/>
          </a:p>
        </p:txBody>
      </p:sp>
      <p:sp>
        <p:nvSpPr>
          <p:cNvPr id="4" name="Content Placeholder 3">
            <a:extLst>
              <a:ext uri="{FF2B5EF4-FFF2-40B4-BE49-F238E27FC236}">
                <a16:creationId xmlns:a16="http://schemas.microsoft.com/office/drawing/2014/main" id="{8A0BEE96-66D6-4C51-BB52-19925A642438}"/>
              </a:ext>
            </a:extLst>
          </p:cNvPr>
          <p:cNvSpPr>
            <a:spLocks noGrp="1"/>
          </p:cNvSpPr>
          <p:nvPr>
            <p:ph sz="half" idx="2"/>
          </p:nvPr>
        </p:nvSpPr>
        <p:spPr>
          <a:xfrm>
            <a:off x="6333404" y="2660269"/>
            <a:ext cx="5181600" cy="4351338"/>
          </a:xfrm>
        </p:spPr>
        <p:txBody>
          <a:bodyPr>
            <a:normAutofit/>
          </a:bodyPr>
          <a:lstStyle/>
          <a:p>
            <a:pPr marL="0" indent="0">
              <a:buNone/>
            </a:pPr>
            <a:r>
              <a:rPr lang="en-IN" sz="2400" u="sng" dirty="0"/>
              <a:t>One-Hot Encoding</a:t>
            </a:r>
          </a:p>
        </p:txBody>
      </p:sp>
      <p:sp>
        <p:nvSpPr>
          <p:cNvPr id="5" name="Rectangle 4">
            <a:extLst>
              <a:ext uri="{FF2B5EF4-FFF2-40B4-BE49-F238E27FC236}">
                <a16:creationId xmlns:a16="http://schemas.microsoft.com/office/drawing/2014/main" id="{18A602EE-4F51-45F7-8BC9-DAD353D34491}"/>
              </a:ext>
            </a:extLst>
          </p:cNvPr>
          <p:cNvSpPr/>
          <p:nvPr/>
        </p:nvSpPr>
        <p:spPr>
          <a:xfrm>
            <a:off x="805521" y="1334706"/>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graphicFrame>
        <p:nvGraphicFramePr>
          <p:cNvPr id="6" name="Table 5">
            <a:extLst>
              <a:ext uri="{FF2B5EF4-FFF2-40B4-BE49-F238E27FC236}">
                <a16:creationId xmlns:a16="http://schemas.microsoft.com/office/drawing/2014/main" id="{021CD247-4E0E-4BF1-8DF4-CC427EDFA402}"/>
              </a:ext>
            </a:extLst>
          </p:cNvPr>
          <p:cNvGraphicFramePr>
            <a:graphicFrameLocks noGrp="1"/>
          </p:cNvGraphicFramePr>
          <p:nvPr>
            <p:extLst>
              <p:ext uri="{D42A27DB-BD31-4B8C-83A1-F6EECF244321}">
                <p14:modId xmlns:p14="http://schemas.microsoft.com/office/powerpoint/2010/main" val="1241269506"/>
              </p:ext>
            </p:extLst>
          </p:nvPr>
        </p:nvGraphicFramePr>
        <p:xfrm>
          <a:off x="990600" y="3210048"/>
          <a:ext cx="1969053" cy="2346968"/>
        </p:xfrm>
        <a:graphic>
          <a:graphicData uri="http://schemas.openxmlformats.org/drawingml/2006/table">
            <a:tbl>
              <a:tblPr firstRow="1" bandRow="1">
                <a:tableStyleId>{5C22544A-7EE6-4342-B048-85BDC9FD1C3A}</a:tableStyleId>
              </a:tblPr>
              <a:tblGrid>
                <a:gridCol w="1969053">
                  <a:extLst>
                    <a:ext uri="{9D8B030D-6E8A-4147-A177-3AD203B41FA5}">
                      <a16:colId xmlns:a16="http://schemas.microsoft.com/office/drawing/2014/main" val="3667241195"/>
                    </a:ext>
                  </a:extLst>
                </a:gridCol>
              </a:tblGrid>
              <a:tr h="529457">
                <a:tc>
                  <a:txBody>
                    <a:bodyPr/>
                    <a:lstStyle/>
                    <a:p>
                      <a:r>
                        <a:rPr lang="en-IN" dirty="0"/>
                        <a:t>Adoptability</a:t>
                      </a:r>
                    </a:p>
                  </a:txBody>
                  <a:tcPr/>
                </a:tc>
                <a:extLst>
                  <a:ext uri="{0D108BD9-81ED-4DB2-BD59-A6C34878D82A}">
                    <a16:rowId xmlns:a16="http://schemas.microsoft.com/office/drawing/2014/main" val="2758891358"/>
                  </a:ext>
                </a:extLst>
              </a:tr>
              <a:tr h="903111">
                <a:tc>
                  <a:txBody>
                    <a:bodyPr/>
                    <a:lstStyle/>
                    <a:p>
                      <a:endParaRPr lang="en-IN" dirty="0"/>
                    </a:p>
                    <a:p>
                      <a:r>
                        <a:rPr lang="en-IN" dirty="0" err="1"/>
                        <a:t>adoptable_likely</a:t>
                      </a:r>
                      <a:r>
                        <a:rPr lang="en-IN" dirty="0"/>
                        <a:t> </a:t>
                      </a:r>
                    </a:p>
                    <a:p>
                      <a:endParaRPr lang="en-IN" dirty="0"/>
                    </a:p>
                  </a:txBody>
                  <a:tcPr/>
                </a:tc>
                <a:extLst>
                  <a:ext uri="{0D108BD9-81ED-4DB2-BD59-A6C34878D82A}">
                    <a16:rowId xmlns:a16="http://schemas.microsoft.com/office/drawing/2014/main" val="2191639909"/>
                  </a:ext>
                </a:extLst>
              </a:tr>
              <a:tr h="903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adoptable_unlikely</a:t>
                      </a:r>
                      <a:r>
                        <a:rPr lang="en-IN" dirty="0"/>
                        <a:t> </a:t>
                      </a:r>
                    </a:p>
                    <a:p>
                      <a:endParaRPr lang="en-IN" dirty="0"/>
                    </a:p>
                  </a:txBody>
                  <a:tcPr/>
                </a:tc>
                <a:extLst>
                  <a:ext uri="{0D108BD9-81ED-4DB2-BD59-A6C34878D82A}">
                    <a16:rowId xmlns:a16="http://schemas.microsoft.com/office/drawing/2014/main" val="795962769"/>
                  </a:ext>
                </a:extLst>
              </a:tr>
            </a:tbl>
          </a:graphicData>
        </a:graphic>
      </p:graphicFrame>
      <p:sp>
        <p:nvSpPr>
          <p:cNvPr id="7" name="Arrow: Right 6">
            <a:extLst>
              <a:ext uri="{FF2B5EF4-FFF2-40B4-BE49-F238E27FC236}">
                <a16:creationId xmlns:a16="http://schemas.microsoft.com/office/drawing/2014/main" id="{E0429F98-F102-44CF-8BAD-738C54095E85}"/>
              </a:ext>
            </a:extLst>
          </p:cNvPr>
          <p:cNvSpPr/>
          <p:nvPr/>
        </p:nvSpPr>
        <p:spPr>
          <a:xfrm>
            <a:off x="2985052" y="4066969"/>
            <a:ext cx="697223" cy="361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02AB5394-E1B3-4F48-BE30-850D3B2CA8E4}"/>
              </a:ext>
            </a:extLst>
          </p:cNvPr>
          <p:cNvGraphicFramePr>
            <a:graphicFrameLocks noGrp="1"/>
          </p:cNvGraphicFramePr>
          <p:nvPr>
            <p:extLst>
              <p:ext uri="{D42A27DB-BD31-4B8C-83A1-F6EECF244321}">
                <p14:modId xmlns:p14="http://schemas.microsoft.com/office/powerpoint/2010/main" val="1068129078"/>
              </p:ext>
            </p:extLst>
          </p:nvPr>
        </p:nvGraphicFramePr>
        <p:xfrm>
          <a:off x="3721865" y="3173701"/>
          <a:ext cx="1405319" cy="2346968"/>
        </p:xfrm>
        <a:graphic>
          <a:graphicData uri="http://schemas.openxmlformats.org/drawingml/2006/table">
            <a:tbl>
              <a:tblPr firstRow="1" bandRow="1">
                <a:tableStyleId>{5C22544A-7EE6-4342-B048-85BDC9FD1C3A}</a:tableStyleId>
              </a:tblPr>
              <a:tblGrid>
                <a:gridCol w="1405319">
                  <a:extLst>
                    <a:ext uri="{9D8B030D-6E8A-4147-A177-3AD203B41FA5}">
                      <a16:colId xmlns:a16="http://schemas.microsoft.com/office/drawing/2014/main" val="3667241195"/>
                    </a:ext>
                  </a:extLst>
                </a:gridCol>
              </a:tblGrid>
              <a:tr h="529457">
                <a:tc>
                  <a:txBody>
                    <a:bodyPr/>
                    <a:lstStyle/>
                    <a:p>
                      <a:r>
                        <a:rPr lang="en-IN" dirty="0"/>
                        <a:t>Adoptability</a:t>
                      </a:r>
                    </a:p>
                  </a:txBody>
                  <a:tcPr/>
                </a:tc>
                <a:extLst>
                  <a:ext uri="{0D108BD9-81ED-4DB2-BD59-A6C34878D82A}">
                    <a16:rowId xmlns:a16="http://schemas.microsoft.com/office/drawing/2014/main" val="2758891358"/>
                  </a:ext>
                </a:extLst>
              </a:tr>
              <a:tr h="903111">
                <a:tc>
                  <a:txBody>
                    <a:bodyPr/>
                    <a:lstStyle/>
                    <a:p>
                      <a:endParaRPr lang="en-IN" dirty="0"/>
                    </a:p>
                    <a:p>
                      <a:r>
                        <a:rPr lang="en-IN" dirty="0"/>
                        <a:t>         1</a:t>
                      </a:r>
                    </a:p>
                    <a:p>
                      <a:endParaRPr lang="en-IN" dirty="0"/>
                    </a:p>
                  </a:txBody>
                  <a:tcPr/>
                </a:tc>
                <a:extLst>
                  <a:ext uri="{0D108BD9-81ED-4DB2-BD59-A6C34878D82A}">
                    <a16:rowId xmlns:a16="http://schemas.microsoft.com/office/drawing/2014/main" val="2191639909"/>
                  </a:ext>
                </a:extLst>
              </a:tr>
              <a:tr h="903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0</a:t>
                      </a:r>
                    </a:p>
                    <a:p>
                      <a:endParaRPr lang="en-IN" dirty="0"/>
                    </a:p>
                  </a:txBody>
                  <a:tcPr/>
                </a:tc>
                <a:extLst>
                  <a:ext uri="{0D108BD9-81ED-4DB2-BD59-A6C34878D82A}">
                    <a16:rowId xmlns:a16="http://schemas.microsoft.com/office/drawing/2014/main" val="795962769"/>
                  </a:ext>
                </a:extLst>
              </a:tr>
            </a:tbl>
          </a:graphicData>
        </a:graphic>
      </p:graphicFrame>
      <p:cxnSp>
        <p:nvCxnSpPr>
          <p:cNvPr id="12" name="Straight Connector 11">
            <a:extLst>
              <a:ext uri="{FF2B5EF4-FFF2-40B4-BE49-F238E27FC236}">
                <a16:creationId xmlns:a16="http://schemas.microsoft.com/office/drawing/2014/main" id="{99E815F9-D2C9-49BE-B822-A15A0C47A38B}"/>
              </a:ext>
            </a:extLst>
          </p:cNvPr>
          <p:cNvCxnSpPr>
            <a:cxnSpLocks/>
          </p:cNvCxnSpPr>
          <p:nvPr/>
        </p:nvCxnSpPr>
        <p:spPr>
          <a:xfrm>
            <a:off x="5801590" y="2544417"/>
            <a:ext cx="0" cy="31805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3CC9E3EC-BFF5-4D65-A8A0-DC5F4C9B965A}"/>
              </a:ext>
            </a:extLst>
          </p:cNvPr>
          <p:cNvGraphicFramePr>
            <a:graphicFrameLocks noGrp="1"/>
          </p:cNvGraphicFramePr>
          <p:nvPr>
            <p:extLst>
              <p:ext uri="{D42A27DB-BD31-4B8C-83A1-F6EECF244321}">
                <p14:modId xmlns:p14="http://schemas.microsoft.com/office/powerpoint/2010/main" val="896714988"/>
              </p:ext>
            </p:extLst>
          </p:nvPr>
        </p:nvGraphicFramePr>
        <p:xfrm>
          <a:off x="6204881" y="3183640"/>
          <a:ext cx="1969053" cy="2346966"/>
        </p:xfrm>
        <a:graphic>
          <a:graphicData uri="http://schemas.openxmlformats.org/drawingml/2006/table">
            <a:tbl>
              <a:tblPr firstRow="1" bandRow="1">
                <a:tableStyleId>{5C22544A-7EE6-4342-B048-85BDC9FD1C3A}</a:tableStyleId>
              </a:tblPr>
              <a:tblGrid>
                <a:gridCol w="1969053">
                  <a:extLst>
                    <a:ext uri="{9D8B030D-6E8A-4147-A177-3AD203B41FA5}">
                      <a16:colId xmlns:a16="http://schemas.microsoft.com/office/drawing/2014/main" val="3667241195"/>
                    </a:ext>
                  </a:extLst>
                </a:gridCol>
              </a:tblGrid>
              <a:tr h="495602">
                <a:tc>
                  <a:txBody>
                    <a:bodyPr/>
                    <a:lstStyle/>
                    <a:p>
                      <a:r>
                        <a:rPr lang="en-IN" dirty="0"/>
                        <a:t>Animal_type</a:t>
                      </a:r>
                    </a:p>
                  </a:txBody>
                  <a:tcPr/>
                </a:tc>
                <a:extLst>
                  <a:ext uri="{0D108BD9-81ED-4DB2-BD59-A6C34878D82A}">
                    <a16:rowId xmlns:a16="http://schemas.microsoft.com/office/drawing/2014/main" val="2758891358"/>
                  </a:ext>
                </a:extLst>
              </a:tr>
              <a:tr h="462841">
                <a:tc>
                  <a:txBody>
                    <a:bodyPr/>
                    <a:lstStyle/>
                    <a:p>
                      <a:r>
                        <a:rPr lang="en-IN" dirty="0"/>
                        <a:t>Dog</a:t>
                      </a:r>
                    </a:p>
                  </a:txBody>
                  <a:tcPr/>
                </a:tc>
                <a:extLst>
                  <a:ext uri="{0D108BD9-81ED-4DB2-BD59-A6C34878D82A}">
                    <a16:rowId xmlns:a16="http://schemas.microsoft.com/office/drawing/2014/main" val="2191639909"/>
                  </a:ext>
                </a:extLst>
              </a:tr>
              <a:tr h="46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a:t>
                      </a:r>
                    </a:p>
                  </a:txBody>
                  <a:tcPr/>
                </a:tc>
                <a:extLst>
                  <a:ext uri="{0D108BD9-81ED-4DB2-BD59-A6C34878D82A}">
                    <a16:rowId xmlns:a16="http://schemas.microsoft.com/office/drawing/2014/main" val="795962769"/>
                  </a:ext>
                </a:extLst>
              </a:tr>
              <a:tr h="462841">
                <a:tc>
                  <a:txBody>
                    <a:bodyPr/>
                    <a:lstStyle/>
                    <a:p>
                      <a:r>
                        <a:rPr lang="en-IN" dirty="0"/>
                        <a:t>Bird</a:t>
                      </a:r>
                    </a:p>
                  </a:txBody>
                  <a:tcPr/>
                </a:tc>
                <a:extLst>
                  <a:ext uri="{0D108BD9-81ED-4DB2-BD59-A6C34878D82A}">
                    <a16:rowId xmlns:a16="http://schemas.microsoft.com/office/drawing/2014/main" val="660686442"/>
                  </a:ext>
                </a:extLst>
              </a:tr>
              <a:tr h="462841">
                <a:tc>
                  <a:txBody>
                    <a:bodyPr/>
                    <a:lstStyle/>
                    <a:p>
                      <a:r>
                        <a:rPr lang="en-IN" dirty="0"/>
                        <a:t>Other</a:t>
                      </a:r>
                    </a:p>
                  </a:txBody>
                  <a:tcPr/>
                </a:tc>
                <a:extLst>
                  <a:ext uri="{0D108BD9-81ED-4DB2-BD59-A6C34878D82A}">
                    <a16:rowId xmlns:a16="http://schemas.microsoft.com/office/drawing/2014/main" val="348156420"/>
                  </a:ext>
                </a:extLst>
              </a:tr>
            </a:tbl>
          </a:graphicData>
        </a:graphic>
      </p:graphicFrame>
      <p:sp>
        <p:nvSpPr>
          <p:cNvPr id="14" name="Arrow: Right 13">
            <a:extLst>
              <a:ext uri="{FF2B5EF4-FFF2-40B4-BE49-F238E27FC236}">
                <a16:creationId xmlns:a16="http://schemas.microsoft.com/office/drawing/2014/main" id="{A73A17E9-F24F-4FE8-BB63-D2F9945A5119}"/>
              </a:ext>
            </a:extLst>
          </p:cNvPr>
          <p:cNvSpPr/>
          <p:nvPr/>
        </p:nvSpPr>
        <p:spPr>
          <a:xfrm>
            <a:off x="8230439" y="4066969"/>
            <a:ext cx="579556" cy="361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14">
            <a:extLst>
              <a:ext uri="{FF2B5EF4-FFF2-40B4-BE49-F238E27FC236}">
                <a16:creationId xmlns:a16="http://schemas.microsoft.com/office/drawing/2014/main" id="{E6713708-BD58-4463-A5A3-BB685586B968}"/>
              </a:ext>
            </a:extLst>
          </p:cNvPr>
          <p:cNvGraphicFramePr>
            <a:graphicFrameLocks noGrp="1"/>
          </p:cNvGraphicFramePr>
          <p:nvPr>
            <p:extLst>
              <p:ext uri="{D42A27DB-BD31-4B8C-83A1-F6EECF244321}">
                <p14:modId xmlns:p14="http://schemas.microsoft.com/office/powerpoint/2010/main" val="1457048825"/>
              </p:ext>
            </p:extLst>
          </p:nvPr>
        </p:nvGraphicFramePr>
        <p:xfrm>
          <a:off x="8847395" y="3205158"/>
          <a:ext cx="2796132" cy="2255525"/>
        </p:xfrm>
        <a:graphic>
          <a:graphicData uri="http://schemas.openxmlformats.org/drawingml/2006/table">
            <a:tbl>
              <a:tblPr firstRow="1" bandRow="1">
                <a:tableStyleId>{5C22544A-7EE6-4342-B048-85BDC9FD1C3A}</a:tableStyleId>
              </a:tblPr>
              <a:tblGrid>
                <a:gridCol w="622776">
                  <a:extLst>
                    <a:ext uri="{9D8B030D-6E8A-4147-A177-3AD203B41FA5}">
                      <a16:colId xmlns:a16="http://schemas.microsoft.com/office/drawing/2014/main" val="4158208271"/>
                    </a:ext>
                  </a:extLst>
                </a:gridCol>
                <a:gridCol w="662608">
                  <a:extLst>
                    <a:ext uri="{9D8B030D-6E8A-4147-A177-3AD203B41FA5}">
                      <a16:colId xmlns:a16="http://schemas.microsoft.com/office/drawing/2014/main" val="1808249424"/>
                    </a:ext>
                  </a:extLst>
                </a:gridCol>
                <a:gridCol w="715618">
                  <a:extLst>
                    <a:ext uri="{9D8B030D-6E8A-4147-A177-3AD203B41FA5}">
                      <a16:colId xmlns:a16="http://schemas.microsoft.com/office/drawing/2014/main" val="2321139850"/>
                    </a:ext>
                  </a:extLst>
                </a:gridCol>
                <a:gridCol w="795130">
                  <a:extLst>
                    <a:ext uri="{9D8B030D-6E8A-4147-A177-3AD203B41FA5}">
                      <a16:colId xmlns:a16="http://schemas.microsoft.com/office/drawing/2014/main" val="4260630316"/>
                    </a:ext>
                  </a:extLst>
                </a:gridCol>
              </a:tblGrid>
              <a:tr h="451105">
                <a:tc>
                  <a:txBody>
                    <a:bodyPr/>
                    <a:lstStyle/>
                    <a:p>
                      <a:r>
                        <a:rPr lang="en-IN" dirty="0"/>
                        <a:t>Dog</a:t>
                      </a:r>
                    </a:p>
                  </a:txBody>
                  <a:tcPr/>
                </a:tc>
                <a:tc>
                  <a:txBody>
                    <a:bodyPr/>
                    <a:lstStyle/>
                    <a:p>
                      <a:r>
                        <a:rPr lang="en-IN" dirty="0"/>
                        <a:t>Cat</a:t>
                      </a:r>
                    </a:p>
                  </a:txBody>
                  <a:tcPr/>
                </a:tc>
                <a:tc>
                  <a:txBody>
                    <a:bodyPr/>
                    <a:lstStyle/>
                    <a:p>
                      <a:r>
                        <a:rPr lang="en-IN" dirty="0"/>
                        <a:t>Bird</a:t>
                      </a:r>
                    </a:p>
                  </a:txBody>
                  <a:tcPr/>
                </a:tc>
                <a:tc>
                  <a:txBody>
                    <a:bodyPr/>
                    <a:lstStyle/>
                    <a:p>
                      <a:r>
                        <a:rPr lang="en-IN" dirty="0"/>
                        <a:t>Other</a:t>
                      </a:r>
                    </a:p>
                  </a:txBody>
                  <a:tcPr/>
                </a:tc>
                <a:extLst>
                  <a:ext uri="{0D108BD9-81ED-4DB2-BD59-A6C34878D82A}">
                    <a16:rowId xmlns:a16="http://schemas.microsoft.com/office/drawing/2014/main" val="3921512320"/>
                  </a:ext>
                </a:extLst>
              </a:tr>
              <a:tr h="451105">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1196028088"/>
                  </a:ext>
                </a:extLst>
              </a:tr>
              <a:tr h="451105">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3358321197"/>
                  </a:ext>
                </a:extLst>
              </a:tr>
              <a:tr h="451105">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811624830"/>
                  </a:ext>
                </a:extLst>
              </a:tr>
              <a:tr h="451105">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4120811991"/>
                  </a:ext>
                </a:extLst>
              </a:tr>
            </a:tbl>
          </a:graphicData>
        </a:graphic>
      </p:graphicFrame>
      <p:sp>
        <p:nvSpPr>
          <p:cNvPr id="20" name="TextBox 19">
            <a:extLst>
              <a:ext uri="{FF2B5EF4-FFF2-40B4-BE49-F238E27FC236}">
                <a16:creationId xmlns:a16="http://schemas.microsoft.com/office/drawing/2014/main" id="{3BBC4896-5A97-45D6-ABF5-853F287B5B81}"/>
              </a:ext>
            </a:extLst>
          </p:cNvPr>
          <p:cNvSpPr txBox="1"/>
          <p:nvPr/>
        </p:nvSpPr>
        <p:spPr>
          <a:xfrm>
            <a:off x="838200" y="1577009"/>
            <a:ext cx="10515596" cy="830997"/>
          </a:xfrm>
          <a:prstGeom prst="rect">
            <a:avLst/>
          </a:prstGeom>
          <a:noFill/>
        </p:spPr>
        <p:txBody>
          <a:bodyPr wrap="square" rtlCol="0">
            <a:spAutoFit/>
          </a:bodyPr>
          <a:lstStyle/>
          <a:p>
            <a:r>
              <a:rPr lang="en-IN" sz="2400" dirty="0"/>
              <a:t>Categorical Encoding refers to transforming a categorical feature into one or multiple numeric features</a:t>
            </a:r>
          </a:p>
        </p:txBody>
      </p:sp>
      <p:sp>
        <p:nvSpPr>
          <p:cNvPr id="21" name="Rectangle: Rounded Corners 20">
            <a:extLst>
              <a:ext uri="{FF2B5EF4-FFF2-40B4-BE49-F238E27FC236}">
                <a16:creationId xmlns:a16="http://schemas.microsoft.com/office/drawing/2014/main" id="{679A2B8F-11CB-4E7F-B5F0-5BE298A4CC0A}"/>
              </a:ext>
            </a:extLst>
          </p:cNvPr>
          <p:cNvSpPr/>
          <p:nvPr/>
        </p:nvSpPr>
        <p:spPr>
          <a:xfrm>
            <a:off x="980382" y="5754645"/>
            <a:ext cx="10830338" cy="5735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A83D68B-8567-4330-A90C-8951F6023DA9}"/>
              </a:ext>
            </a:extLst>
          </p:cNvPr>
          <p:cNvSpPr txBox="1"/>
          <p:nvPr/>
        </p:nvSpPr>
        <p:spPr>
          <a:xfrm>
            <a:off x="980381" y="5863821"/>
            <a:ext cx="10830339" cy="400110"/>
          </a:xfrm>
          <a:prstGeom prst="rect">
            <a:avLst/>
          </a:prstGeom>
          <a:noFill/>
        </p:spPr>
        <p:txBody>
          <a:bodyPr wrap="square" rtlCol="0">
            <a:spAutoFit/>
          </a:bodyPr>
          <a:lstStyle/>
          <a:p>
            <a:pPr algn="ctr"/>
            <a:r>
              <a:rPr lang="en-IN" sz="2000" dirty="0"/>
              <a:t>Similarly the above transformation is performed over all the other categorical features respectively</a:t>
            </a:r>
          </a:p>
        </p:txBody>
      </p:sp>
    </p:spTree>
    <p:extLst>
      <p:ext uri="{BB962C8B-B14F-4D97-AF65-F5344CB8AC3E}">
        <p14:creationId xmlns:p14="http://schemas.microsoft.com/office/powerpoint/2010/main" val="360259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57" y="-1579061"/>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6485054" y="-1030445"/>
            <a:ext cx="429586" cy="9557672"/>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5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228678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FCC1-D86F-49B0-9794-6795595DC50C}"/>
              </a:ext>
            </a:extLst>
          </p:cNvPr>
          <p:cNvSpPr>
            <a:spLocks noGrp="1"/>
          </p:cNvSpPr>
          <p:nvPr>
            <p:ph type="title"/>
          </p:nvPr>
        </p:nvSpPr>
        <p:spPr/>
        <p:txBody>
          <a:bodyPr>
            <a:normAutofit/>
          </a:bodyPr>
          <a:lstStyle/>
          <a:p>
            <a:r>
              <a:rPr lang="en-US" sz="2800" b="1" dirty="0">
                <a:solidFill>
                  <a:schemeClr val="accent2"/>
                </a:solidFill>
                <a:ea typeface="Arial" charset="0"/>
                <a:cs typeface="Arial" charset="0"/>
              </a:rPr>
              <a:t> Conversion of dataset into train and validation</a:t>
            </a:r>
            <a:endParaRPr lang="en-IN" sz="2800" b="1" dirty="0">
              <a:solidFill>
                <a:schemeClr val="accent2"/>
              </a:solidFill>
            </a:endParaRPr>
          </a:p>
        </p:txBody>
      </p:sp>
      <p:sp>
        <p:nvSpPr>
          <p:cNvPr id="3" name="Content Placeholder 2">
            <a:extLst>
              <a:ext uri="{FF2B5EF4-FFF2-40B4-BE49-F238E27FC236}">
                <a16:creationId xmlns:a16="http://schemas.microsoft.com/office/drawing/2014/main" id="{24D0F034-F458-4A5B-A7E3-5633B927C754}"/>
              </a:ext>
            </a:extLst>
          </p:cNvPr>
          <p:cNvSpPr>
            <a:spLocks noGrp="1"/>
          </p:cNvSpPr>
          <p:nvPr>
            <p:ph idx="1"/>
          </p:nvPr>
        </p:nvSpPr>
        <p:spPr>
          <a:xfrm>
            <a:off x="838200" y="1414808"/>
            <a:ext cx="10515600" cy="4351338"/>
          </a:xfrm>
        </p:spPr>
        <p:txBody>
          <a:bodyPr>
            <a:normAutofit/>
          </a:bodyPr>
          <a:lstStyle/>
          <a:p>
            <a:pPr>
              <a:buFont typeface="Wingdings" panose="05000000000000000000" pitchFamily="2" charset="2"/>
              <a:buChar char="ü"/>
            </a:pPr>
            <a:r>
              <a:rPr lang="en-IN" sz="2000" dirty="0"/>
              <a:t>Dataset is divided into train and validation set with 80%-20% split to ensure efficient training of model.</a:t>
            </a:r>
          </a:p>
          <a:p>
            <a:pPr>
              <a:buFont typeface="Wingdings" panose="05000000000000000000" pitchFamily="2" charset="2"/>
              <a:buChar char="ü"/>
            </a:pPr>
            <a:r>
              <a:rPr lang="en-IN" sz="2000" dirty="0"/>
              <a:t>Ensured that the distribution of dependent variable in train and validation set is equivalent to that of entire given Train dataset.</a:t>
            </a:r>
          </a:p>
        </p:txBody>
      </p:sp>
      <p:pic>
        <p:nvPicPr>
          <p:cNvPr id="5" name="Picture 4">
            <a:extLst>
              <a:ext uri="{FF2B5EF4-FFF2-40B4-BE49-F238E27FC236}">
                <a16:creationId xmlns:a16="http://schemas.microsoft.com/office/drawing/2014/main" id="{E4DD96C2-C382-428C-9917-C027905F8243}"/>
              </a:ext>
            </a:extLst>
          </p:cNvPr>
          <p:cNvPicPr>
            <a:picLocks noChangeAspect="1"/>
          </p:cNvPicPr>
          <p:nvPr/>
        </p:nvPicPr>
        <p:blipFill>
          <a:blip r:embed="rId2"/>
          <a:stretch>
            <a:fillRect/>
          </a:stretch>
        </p:blipFill>
        <p:spPr>
          <a:xfrm>
            <a:off x="906429" y="3036521"/>
            <a:ext cx="5189571" cy="2728374"/>
          </a:xfrm>
          <a:prstGeom prst="rect">
            <a:avLst/>
          </a:prstGeom>
        </p:spPr>
      </p:pic>
      <p:pic>
        <p:nvPicPr>
          <p:cNvPr id="7" name="Picture 6">
            <a:extLst>
              <a:ext uri="{FF2B5EF4-FFF2-40B4-BE49-F238E27FC236}">
                <a16:creationId xmlns:a16="http://schemas.microsoft.com/office/drawing/2014/main" id="{42D4E82D-51DF-4059-9C99-22120A64841A}"/>
              </a:ext>
            </a:extLst>
          </p:cNvPr>
          <p:cNvPicPr>
            <a:picLocks noChangeAspect="1"/>
          </p:cNvPicPr>
          <p:nvPr/>
        </p:nvPicPr>
        <p:blipFill>
          <a:blip r:embed="rId3"/>
          <a:stretch>
            <a:fillRect/>
          </a:stretch>
        </p:blipFill>
        <p:spPr>
          <a:xfrm>
            <a:off x="6018206" y="3767611"/>
            <a:ext cx="817641" cy="817641"/>
          </a:xfrm>
          <a:prstGeom prst="rect">
            <a:avLst/>
          </a:prstGeom>
        </p:spPr>
      </p:pic>
      <p:sp>
        <p:nvSpPr>
          <p:cNvPr id="9" name="TextBox 8">
            <a:extLst>
              <a:ext uri="{FF2B5EF4-FFF2-40B4-BE49-F238E27FC236}">
                <a16:creationId xmlns:a16="http://schemas.microsoft.com/office/drawing/2014/main" id="{53D53F51-84A7-4F14-B112-BE4A66459103}"/>
              </a:ext>
            </a:extLst>
          </p:cNvPr>
          <p:cNvSpPr txBox="1"/>
          <p:nvPr/>
        </p:nvSpPr>
        <p:spPr>
          <a:xfrm>
            <a:off x="1181224" y="6045705"/>
            <a:ext cx="5204237" cy="331670"/>
          </a:xfrm>
          <a:prstGeom prst="rect">
            <a:avLst/>
          </a:prstGeom>
          <a:noFill/>
          <a:ln>
            <a:solidFill>
              <a:schemeClr val="accent1">
                <a:lumMod val="75000"/>
              </a:schemeClr>
            </a:solidFill>
            <a:prstDash val="sysDash"/>
          </a:ln>
        </p:spPr>
        <p:txBody>
          <a:bodyPr wrap="square" rtlCol="0">
            <a:spAutoFit/>
          </a:bodyPr>
          <a:lstStyle/>
          <a:p>
            <a:pPr algn="ctr"/>
            <a:r>
              <a:rPr lang="en-IN" dirty="0"/>
              <a:t>Distribution of dependent variable for Train set</a:t>
            </a:r>
          </a:p>
          <a:p>
            <a:pPr algn="ctr"/>
            <a:endParaRPr lang="en-IN" dirty="0"/>
          </a:p>
        </p:txBody>
      </p:sp>
      <p:sp>
        <p:nvSpPr>
          <p:cNvPr id="10" name="Rectangle 9">
            <a:extLst>
              <a:ext uri="{FF2B5EF4-FFF2-40B4-BE49-F238E27FC236}">
                <a16:creationId xmlns:a16="http://schemas.microsoft.com/office/drawing/2014/main" id="{53E26501-ECDC-4997-9A38-FEA79553ED70}"/>
              </a:ext>
            </a:extLst>
          </p:cNvPr>
          <p:cNvSpPr/>
          <p:nvPr/>
        </p:nvSpPr>
        <p:spPr>
          <a:xfrm>
            <a:off x="805521" y="1334706"/>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pic>
        <p:nvPicPr>
          <p:cNvPr id="11" name="Picture 10">
            <a:extLst>
              <a:ext uri="{FF2B5EF4-FFF2-40B4-BE49-F238E27FC236}">
                <a16:creationId xmlns:a16="http://schemas.microsoft.com/office/drawing/2014/main" id="{1800A064-B8D2-47CA-92E6-E7EB22E4A77B}"/>
              </a:ext>
            </a:extLst>
          </p:cNvPr>
          <p:cNvPicPr>
            <a:picLocks noChangeAspect="1"/>
          </p:cNvPicPr>
          <p:nvPr/>
        </p:nvPicPr>
        <p:blipFill>
          <a:blip r:embed="rId4"/>
          <a:stretch>
            <a:fillRect/>
          </a:stretch>
        </p:blipFill>
        <p:spPr>
          <a:xfrm>
            <a:off x="6811617" y="3055812"/>
            <a:ext cx="4727187" cy="2860273"/>
          </a:xfrm>
          <a:prstGeom prst="rect">
            <a:avLst/>
          </a:prstGeom>
        </p:spPr>
      </p:pic>
      <p:sp>
        <p:nvSpPr>
          <p:cNvPr id="12" name="TextBox 11">
            <a:extLst>
              <a:ext uri="{FF2B5EF4-FFF2-40B4-BE49-F238E27FC236}">
                <a16:creationId xmlns:a16="http://schemas.microsoft.com/office/drawing/2014/main" id="{521EBDA5-81F4-4087-991A-B523D7064DAA}"/>
              </a:ext>
            </a:extLst>
          </p:cNvPr>
          <p:cNvSpPr txBox="1"/>
          <p:nvPr/>
        </p:nvSpPr>
        <p:spPr>
          <a:xfrm>
            <a:off x="6770052" y="6050398"/>
            <a:ext cx="5204237" cy="331670"/>
          </a:xfrm>
          <a:prstGeom prst="rect">
            <a:avLst/>
          </a:prstGeom>
          <a:noFill/>
          <a:ln>
            <a:solidFill>
              <a:schemeClr val="accent1">
                <a:lumMod val="75000"/>
              </a:schemeClr>
            </a:solidFill>
            <a:prstDash val="sysDash"/>
          </a:ln>
        </p:spPr>
        <p:txBody>
          <a:bodyPr wrap="square" rtlCol="0">
            <a:spAutoFit/>
          </a:bodyPr>
          <a:lstStyle/>
          <a:p>
            <a:pPr algn="ctr"/>
            <a:r>
              <a:rPr lang="en-IN" dirty="0"/>
              <a:t>Distribution of dependent variable for complete data</a:t>
            </a:r>
          </a:p>
          <a:p>
            <a:pPr algn="ctr"/>
            <a:endParaRPr lang="en-IN" dirty="0"/>
          </a:p>
        </p:txBody>
      </p:sp>
    </p:spTree>
    <p:extLst>
      <p:ext uri="{BB962C8B-B14F-4D97-AF65-F5344CB8AC3E}">
        <p14:creationId xmlns:p14="http://schemas.microsoft.com/office/powerpoint/2010/main" val="4289981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77" y="-159555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6298472" y="-458831"/>
            <a:ext cx="429586" cy="9557672"/>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2334300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2"/>
                </a:solidFill>
                <a:ea typeface="Arial" charset="0"/>
                <a:cs typeface="Arial" charset="0"/>
              </a:rPr>
              <a:t>Model Selection &amp; Model Fitting </a:t>
            </a:r>
          </a:p>
        </p:txBody>
      </p:sp>
      <p:sp>
        <p:nvSpPr>
          <p:cNvPr id="3" name="Content Placeholder 2"/>
          <p:cNvSpPr>
            <a:spLocks noGrp="1"/>
          </p:cNvSpPr>
          <p:nvPr>
            <p:ph idx="1"/>
          </p:nvPr>
        </p:nvSpPr>
        <p:spPr>
          <a:xfrm>
            <a:off x="763073" y="1479088"/>
            <a:ext cx="10515600" cy="4431051"/>
          </a:xfrm>
        </p:spPr>
        <p:txBody>
          <a:bodyPr>
            <a:normAutofit/>
          </a:bodyPr>
          <a:lstStyle/>
          <a:p>
            <a:pPr marL="0" indent="0">
              <a:buNone/>
            </a:pPr>
            <a:r>
              <a:rPr lang="en-US" sz="2200" b="1" dirty="0">
                <a:ea typeface="Arial" charset="0"/>
                <a:cs typeface="Arial" charset="0"/>
              </a:rPr>
              <a:t>Based on the Initial Model Iteration:</a:t>
            </a:r>
          </a:p>
          <a:p>
            <a:r>
              <a:rPr lang="en-US" sz="2200" b="1" dirty="0">
                <a:ea typeface="Arial" charset="0"/>
                <a:cs typeface="Arial" charset="0"/>
              </a:rPr>
              <a:t>Possible Classification models</a:t>
            </a:r>
            <a:r>
              <a:rPr lang="en-US" sz="2200" dirty="0">
                <a:ea typeface="Arial" charset="0"/>
                <a:cs typeface="Arial" charset="0"/>
              </a:rPr>
              <a:t> : Logistic Regression, Random Forest, XGBoost, </a:t>
            </a:r>
            <a:r>
              <a:rPr lang="en-US" sz="2200" dirty="0" err="1">
                <a:ea typeface="Arial" charset="0"/>
                <a:cs typeface="Arial" charset="0"/>
              </a:rPr>
              <a:t>lightGBM</a:t>
            </a:r>
            <a:r>
              <a:rPr lang="en-US" sz="2200" dirty="0">
                <a:ea typeface="Arial" charset="0"/>
                <a:cs typeface="Arial" charset="0"/>
              </a:rPr>
              <a:t> Voting Classifier.</a:t>
            </a:r>
          </a:p>
          <a:p>
            <a:r>
              <a:rPr lang="en-US" sz="2200" b="1" dirty="0">
                <a:ea typeface="Arial" charset="0"/>
                <a:cs typeface="Arial" charset="0"/>
              </a:rPr>
              <a:t>Best Personal Model Choice</a:t>
            </a:r>
            <a:r>
              <a:rPr lang="en-US" sz="2200" dirty="0">
                <a:ea typeface="Arial" charset="0"/>
                <a:cs typeface="Arial" charset="0"/>
              </a:rPr>
              <a:t>: XGBoost</a:t>
            </a:r>
          </a:p>
          <a:p>
            <a:r>
              <a:rPr lang="en-US" sz="2200" b="1" dirty="0">
                <a:ea typeface="Arial" charset="0"/>
                <a:cs typeface="Arial" charset="0"/>
              </a:rPr>
              <a:t>Reason for selection of XGBoost for initial iteration</a:t>
            </a:r>
            <a:r>
              <a:rPr lang="en-US" sz="2200" dirty="0">
                <a:ea typeface="Arial" charset="0"/>
                <a:cs typeface="Arial" charset="0"/>
              </a:rPr>
              <a:t>: Powerful, Efficient, Accurate</a:t>
            </a:r>
          </a:p>
          <a:p>
            <a:r>
              <a:rPr lang="en-US" sz="2200" b="1" dirty="0">
                <a:ea typeface="Arial" charset="0"/>
                <a:cs typeface="Arial" charset="0"/>
              </a:rPr>
              <a:t>Advantages of XGBoost:</a:t>
            </a:r>
          </a:p>
          <a:p>
            <a:pPr marL="800100" lvl="1" indent="-342900">
              <a:buFont typeface="+mj-lt"/>
              <a:buAutoNum type="alphaLcParenR"/>
            </a:pPr>
            <a:r>
              <a:rPr lang="en-US" sz="2200" dirty="0">
                <a:ea typeface="Arial" charset="0"/>
                <a:cs typeface="Arial" charset="0"/>
              </a:rPr>
              <a:t>Regularization</a:t>
            </a:r>
          </a:p>
          <a:p>
            <a:pPr marL="800100" lvl="1" indent="-342900">
              <a:buFont typeface="+mj-lt"/>
              <a:buAutoNum type="alphaLcParenR"/>
            </a:pPr>
            <a:r>
              <a:rPr lang="en-US" sz="2200" dirty="0">
                <a:ea typeface="Arial" charset="0"/>
                <a:cs typeface="Arial" charset="0"/>
              </a:rPr>
              <a:t>Parallel Processing</a:t>
            </a:r>
          </a:p>
          <a:p>
            <a:pPr marL="800100" lvl="1" indent="-342900">
              <a:buFont typeface="+mj-lt"/>
              <a:buAutoNum type="alphaLcParenR"/>
            </a:pPr>
            <a:r>
              <a:rPr lang="en-US" sz="2200" dirty="0">
                <a:ea typeface="Arial" charset="0"/>
                <a:cs typeface="Arial" charset="0"/>
              </a:rPr>
              <a:t>Built in cross-validation</a:t>
            </a:r>
          </a:p>
          <a:p>
            <a:pPr marL="800100" lvl="1" indent="-342900">
              <a:buFont typeface="+mj-lt"/>
              <a:buAutoNum type="alphaLcParenR"/>
            </a:pPr>
            <a:r>
              <a:rPr lang="en-US" sz="2200" dirty="0">
                <a:ea typeface="Arial" charset="0"/>
                <a:cs typeface="Arial" charset="0"/>
              </a:rPr>
              <a:t>Excellent performance on imbalanced data</a:t>
            </a:r>
          </a:p>
          <a:p>
            <a:pPr marL="800100" lvl="1" indent="-342900">
              <a:buFont typeface="+mj-lt"/>
              <a:buAutoNum type="alphaLcParenR"/>
            </a:pPr>
            <a:r>
              <a:rPr lang="en-US" sz="2200" dirty="0">
                <a:ea typeface="Arial" charset="0"/>
                <a:cs typeface="Arial" charset="0"/>
              </a:rPr>
              <a:t>Feature scaling not required</a:t>
            </a:r>
          </a:p>
          <a:p>
            <a:pPr marL="457200" lvl="1" indent="0">
              <a:buNone/>
            </a:pPr>
            <a:endParaRPr lang="en-US" sz="1800" b="1" dirty="0">
              <a:latin typeface="Arial" charset="0"/>
              <a:ea typeface="Arial" charset="0"/>
              <a:cs typeface="Arial" charset="0"/>
            </a:endParaRPr>
          </a:p>
          <a:p>
            <a:pPr marL="0" indent="0">
              <a:buNone/>
            </a:pPr>
            <a:endParaRPr lang="en-US" sz="1800" dirty="0">
              <a:latin typeface="Arial" charset="0"/>
              <a:ea typeface="Arial" charset="0"/>
              <a:cs typeface="Arial" charset="0"/>
            </a:endParaRPr>
          </a:p>
          <a:p>
            <a:pPr marL="342900" indent="-342900">
              <a:buFont typeface="+mj-lt"/>
              <a:buAutoNum type="alphaLcParenR"/>
            </a:pPr>
            <a:endParaRPr lang="en-US" sz="1800" dirty="0">
              <a:latin typeface="Arial" charset="0"/>
              <a:ea typeface="Arial" charset="0"/>
              <a:cs typeface="Arial" charset="0"/>
            </a:endParaRPr>
          </a:p>
          <a:p>
            <a:pPr marL="0" indent="0">
              <a:buNone/>
            </a:pPr>
            <a:endParaRPr lang="en-US" sz="1800" dirty="0">
              <a:latin typeface="Arial" charset="0"/>
              <a:ea typeface="Arial" charset="0"/>
              <a:cs typeface="Arial" charset="0"/>
            </a:endParaRPr>
          </a:p>
        </p:txBody>
      </p:sp>
      <p:sp>
        <p:nvSpPr>
          <p:cNvPr id="4" name="Rounded Rectangle 3"/>
          <p:cNvSpPr/>
          <p:nvPr/>
        </p:nvSpPr>
        <p:spPr>
          <a:xfrm>
            <a:off x="763073" y="5817517"/>
            <a:ext cx="10779570" cy="5503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ea typeface="Arial" charset="0"/>
                <a:cs typeface="Arial" charset="0"/>
              </a:rPr>
              <a:t>Apart from this we will be comparing the performance of XGBoost Model with other models</a:t>
            </a:r>
            <a:r>
              <a:rPr lang="en-US" sz="2200" dirty="0">
                <a:solidFill>
                  <a:schemeClr val="accent1"/>
                </a:solidFill>
                <a:ea typeface="Arial" charset="0"/>
                <a:cs typeface="Arial" charset="0"/>
              </a:rPr>
              <a:t>.</a:t>
            </a:r>
          </a:p>
        </p:txBody>
      </p:sp>
      <p:sp>
        <p:nvSpPr>
          <p:cNvPr id="5" name="Rectangle 4">
            <a:extLst>
              <a:ext uri="{FF2B5EF4-FFF2-40B4-BE49-F238E27FC236}">
                <a16:creationId xmlns:a16="http://schemas.microsoft.com/office/drawing/2014/main" id="{04BAECF4-101E-466F-BB90-92B3FF0AAE4B}"/>
              </a:ext>
            </a:extLst>
          </p:cNvPr>
          <p:cNvSpPr/>
          <p:nvPr/>
        </p:nvSpPr>
        <p:spPr>
          <a:xfrm>
            <a:off x="805521" y="1250794"/>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50606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a:latin typeface="+mn-lt"/>
                <a:ea typeface="Arial" charset="0"/>
                <a:cs typeface="Arial" charset="0"/>
              </a:rPr>
              <a:t>Parameters of </a:t>
            </a:r>
            <a:r>
              <a:rPr lang="en-US" sz="2600" b="1" dirty="0" err="1">
                <a:latin typeface="+mn-lt"/>
                <a:ea typeface="Arial" charset="0"/>
                <a:cs typeface="Arial" charset="0"/>
              </a:rPr>
              <a:t>XGBoost</a:t>
            </a:r>
            <a:r>
              <a:rPr lang="en-US" sz="2600" b="1" dirty="0">
                <a:latin typeface="+mn-lt"/>
                <a:ea typeface="Arial" charset="0"/>
                <a:cs typeface="Arial" charset="0"/>
              </a:rPr>
              <a:t>:</a:t>
            </a:r>
            <a:endParaRPr lang="en-US" sz="2600" b="1" dirty="0">
              <a:latin typeface="+mn-lt"/>
            </a:endParaRPr>
          </a:p>
        </p:txBody>
      </p:sp>
      <p:sp>
        <p:nvSpPr>
          <p:cNvPr id="3" name="Content Placeholder 2"/>
          <p:cNvSpPr>
            <a:spLocks noGrp="1"/>
          </p:cNvSpPr>
          <p:nvPr>
            <p:ph sz="half" idx="1"/>
          </p:nvPr>
        </p:nvSpPr>
        <p:spPr>
          <a:xfrm>
            <a:off x="1103244" y="1436631"/>
            <a:ext cx="6326530" cy="4351338"/>
          </a:xfrm>
        </p:spPr>
        <p:txBody>
          <a:bodyPr>
            <a:noAutofit/>
          </a:bodyPr>
          <a:lstStyle/>
          <a:p>
            <a:pPr marL="342900" indent="-342900">
              <a:buAutoNum type="arabicParenR"/>
            </a:pPr>
            <a:r>
              <a:rPr lang="en-US" sz="1600" b="1" dirty="0">
                <a:ea typeface="Arial" charset="0"/>
                <a:cs typeface="Arial" charset="0"/>
              </a:rPr>
              <a:t>General Parameters</a:t>
            </a:r>
          </a:p>
          <a:p>
            <a:pPr marL="0" indent="0">
              <a:buNone/>
            </a:pPr>
            <a:r>
              <a:rPr lang="en-US" sz="1600" dirty="0">
                <a:ea typeface="Arial" charset="0"/>
                <a:cs typeface="Arial" charset="0"/>
              </a:rPr>
              <a:t>     a) Booster = </a:t>
            </a:r>
            <a:r>
              <a:rPr lang="en-US" sz="1600" dirty="0" err="1">
                <a:ea typeface="Arial" charset="0"/>
                <a:cs typeface="Arial" charset="0"/>
              </a:rPr>
              <a:t>gbtree</a:t>
            </a:r>
            <a:r>
              <a:rPr lang="en-US" sz="1600" dirty="0">
                <a:ea typeface="Arial" charset="0"/>
                <a:cs typeface="Arial" charset="0"/>
              </a:rPr>
              <a:t>, </a:t>
            </a:r>
            <a:r>
              <a:rPr lang="en-US" sz="1600" dirty="0" err="1">
                <a:ea typeface="Arial" charset="0"/>
                <a:cs typeface="Arial" charset="0"/>
              </a:rPr>
              <a:t>gblinear</a:t>
            </a:r>
            <a:endParaRPr lang="en-US" sz="1600" dirty="0">
              <a:ea typeface="Arial" charset="0"/>
              <a:cs typeface="Arial" charset="0"/>
            </a:endParaRPr>
          </a:p>
          <a:p>
            <a:pPr marL="0" indent="0">
              <a:buNone/>
            </a:pPr>
            <a:r>
              <a:rPr lang="en-US" sz="1600" dirty="0">
                <a:ea typeface="Arial" charset="0"/>
                <a:cs typeface="Arial" charset="0"/>
              </a:rPr>
              <a:t>     b) </a:t>
            </a:r>
            <a:r>
              <a:rPr lang="en-US" sz="1600" dirty="0" err="1">
                <a:ea typeface="Arial" charset="0"/>
                <a:cs typeface="Arial" charset="0"/>
              </a:rPr>
              <a:t>nthread</a:t>
            </a:r>
            <a:r>
              <a:rPr lang="en-US" sz="1600" dirty="0">
                <a:ea typeface="Arial" charset="0"/>
                <a:cs typeface="Arial" charset="0"/>
              </a:rPr>
              <a:t> =  no. of core</a:t>
            </a:r>
          </a:p>
          <a:p>
            <a:pPr marL="0" indent="0">
              <a:buNone/>
            </a:pPr>
            <a:endParaRPr lang="en-US" sz="1600" dirty="0">
              <a:ea typeface="Arial" charset="0"/>
              <a:cs typeface="Arial" charset="0"/>
            </a:endParaRPr>
          </a:p>
          <a:p>
            <a:pPr marL="0" indent="0">
              <a:buNone/>
            </a:pPr>
            <a:r>
              <a:rPr lang="en-US" sz="1600" b="1" dirty="0">
                <a:ea typeface="Arial" charset="0"/>
                <a:cs typeface="Arial" charset="0"/>
              </a:rPr>
              <a:t>2)   Boosting Parameters</a:t>
            </a:r>
          </a:p>
          <a:p>
            <a:pPr marL="0" indent="0">
              <a:buNone/>
            </a:pPr>
            <a:r>
              <a:rPr lang="en-US" sz="1600" dirty="0">
                <a:ea typeface="Arial" charset="0"/>
                <a:cs typeface="Arial" charset="0"/>
              </a:rPr>
              <a:t>     a) eta/learning rate=  Good Range: 0.01 </a:t>
            </a:r>
            <a:r>
              <a:rPr lang="mr-IN" sz="1600" dirty="0">
                <a:ea typeface="Arial" charset="0"/>
                <a:cs typeface="Arial" charset="0"/>
              </a:rPr>
              <a:t>–</a:t>
            </a:r>
            <a:r>
              <a:rPr lang="en-US" sz="1600" dirty="0">
                <a:ea typeface="Arial" charset="0"/>
                <a:cs typeface="Arial" charset="0"/>
              </a:rPr>
              <a:t> 0.2</a:t>
            </a:r>
          </a:p>
          <a:p>
            <a:pPr marL="0" indent="0">
              <a:buNone/>
            </a:pPr>
            <a:r>
              <a:rPr lang="en-US" sz="1600" dirty="0">
                <a:ea typeface="Arial" charset="0"/>
                <a:cs typeface="Arial" charset="0"/>
              </a:rPr>
              <a:t>     b) </a:t>
            </a:r>
            <a:r>
              <a:rPr lang="en-US" sz="1600" dirty="0" err="1">
                <a:ea typeface="Arial" charset="0"/>
                <a:cs typeface="Arial" charset="0"/>
              </a:rPr>
              <a:t>min_child_weight</a:t>
            </a:r>
            <a:r>
              <a:rPr lang="en-US" sz="1600" dirty="0">
                <a:ea typeface="Arial" charset="0"/>
                <a:cs typeface="Arial" charset="0"/>
              </a:rPr>
              <a:t>= Default:1</a:t>
            </a:r>
          </a:p>
          <a:p>
            <a:pPr marL="0" indent="0">
              <a:buNone/>
            </a:pPr>
            <a:r>
              <a:rPr lang="en-US" sz="1600" dirty="0">
                <a:ea typeface="Arial" charset="0"/>
                <a:cs typeface="Arial" charset="0"/>
              </a:rPr>
              <a:t>     c) </a:t>
            </a:r>
            <a:r>
              <a:rPr lang="en-US" sz="1600" dirty="0" err="1">
                <a:ea typeface="Arial" charset="0"/>
                <a:cs typeface="Arial" charset="0"/>
              </a:rPr>
              <a:t>max_depth</a:t>
            </a:r>
            <a:r>
              <a:rPr lang="en-US" sz="1600" dirty="0">
                <a:ea typeface="Arial" charset="0"/>
                <a:cs typeface="Arial" charset="0"/>
              </a:rPr>
              <a:t> = Max depth of decision tree (Typical range:3-10)</a:t>
            </a:r>
          </a:p>
          <a:p>
            <a:pPr marL="0" indent="0">
              <a:buNone/>
            </a:pPr>
            <a:r>
              <a:rPr lang="en-US" sz="1600" dirty="0">
                <a:ea typeface="Arial" charset="0"/>
                <a:cs typeface="Arial" charset="0"/>
              </a:rPr>
              <a:t>     d) </a:t>
            </a:r>
            <a:r>
              <a:rPr lang="en-US" sz="1600" dirty="0" err="1">
                <a:ea typeface="Arial" charset="0"/>
                <a:cs typeface="Arial" charset="0"/>
              </a:rPr>
              <a:t>max_leaf_node</a:t>
            </a:r>
            <a:r>
              <a:rPr lang="en-US" sz="1600" dirty="0">
                <a:ea typeface="Arial" charset="0"/>
                <a:cs typeface="Arial" charset="0"/>
              </a:rPr>
              <a:t>= Max no. of terminal nodes</a:t>
            </a:r>
          </a:p>
          <a:p>
            <a:pPr marL="0" indent="0">
              <a:buNone/>
            </a:pPr>
            <a:r>
              <a:rPr lang="en-US" sz="1600" dirty="0">
                <a:ea typeface="Arial" charset="0"/>
                <a:cs typeface="Arial" charset="0"/>
              </a:rPr>
              <a:t>     e) Gamma= Specifies min loss reduction(Default=0)</a:t>
            </a:r>
          </a:p>
          <a:p>
            <a:pPr marL="0" indent="0">
              <a:buNone/>
            </a:pPr>
            <a:r>
              <a:rPr lang="en-US" sz="1600" dirty="0">
                <a:ea typeface="Arial" charset="0"/>
                <a:cs typeface="Arial" charset="0"/>
              </a:rPr>
              <a:t>     f) Subsample = Good range: 0.5-1</a:t>
            </a:r>
          </a:p>
          <a:p>
            <a:pPr marL="0" indent="0">
              <a:buNone/>
            </a:pPr>
            <a:r>
              <a:rPr lang="en-US" sz="1600" dirty="0">
                <a:ea typeface="Arial" charset="0"/>
                <a:cs typeface="Arial" charset="0"/>
              </a:rPr>
              <a:t>     g) lambda= L1 regularization term</a:t>
            </a:r>
          </a:p>
          <a:p>
            <a:pPr marL="0" indent="0">
              <a:buNone/>
            </a:pPr>
            <a:r>
              <a:rPr lang="en-US" sz="1600" dirty="0">
                <a:ea typeface="Arial" charset="0"/>
                <a:cs typeface="Arial" charset="0"/>
              </a:rPr>
              <a:t>     h) alpha= L2 regularization terms</a:t>
            </a:r>
          </a:p>
          <a:p>
            <a:pPr marL="0" indent="0">
              <a:buNone/>
            </a:pPr>
            <a:r>
              <a:rPr lang="en-US" sz="1600" dirty="0">
                <a:ea typeface="Arial" charset="0"/>
                <a:cs typeface="Arial" charset="0"/>
              </a:rPr>
              <a:t>     </a:t>
            </a:r>
            <a:r>
              <a:rPr lang="en-US" sz="1600" dirty="0" err="1">
                <a:ea typeface="Arial" charset="0"/>
                <a:cs typeface="Arial" charset="0"/>
              </a:rPr>
              <a:t>i</a:t>
            </a:r>
            <a:r>
              <a:rPr lang="en-US" sz="1600" dirty="0">
                <a:ea typeface="Arial" charset="0"/>
                <a:cs typeface="Arial" charset="0"/>
              </a:rPr>
              <a:t>) </a:t>
            </a:r>
            <a:r>
              <a:rPr lang="en-US" sz="1600" dirty="0" err="1">
                <a:ea typeface="Arial" charset="0"/>
                <a:cs typeface="Arial" charset="0"/>
              </a:rPr>
              <a:t>n_estimator</a:t>
            </a:r>
            <a:r>
              <a:rPr lang="en-US" sz="1600" dirty="0">
                <a:ea typeface="Arial" charset="0"/>
                <a:cs typeface="Arial" charset="0"/>
              </a:rPr>
              <a:t> = No. of boosted tree to fit</a:t>
            </a:r>
          </a:p>
          <a:p>
            <a:pPr marL="0" indent="0">
              <a:buNone/>
            </a:pPr>
            <a:endParaRPr lang="en-US" sz="1600" dirty="0"/>
          </a:p>
        </p:txBody>
      </p:sp>
      <p:sp>
        <p:nvSpPr>
          <p:cNvPr id="4" name="Content Placeholder 3"/>
          <p:cNvSpPr>
            <a:spLocks noGrp="1"/>
          </p:cNvSpPr>
          <p:nvPr>
            <p:ph sz="half" idx="2"/>
          </p:nvPr>
        </p:nvSpPr>
        <p:spPr>
          <a:xfrm>
            <a:off x="7003650" y="2593403"/>
            <a:ext cx="4443712" cy="4351338"/>
          </a:xfrm>
        </p:spPr>
        <p:txBody>
          <a:bodyPr>
            <a:normAutofit/>
          </a:bodyPr>
          <a:lstStyle/>
          <a:p>
            <a:pPr marL="0" indent="0">
              <a:buNone/>
            </a:pPr>
            <a:r>
              <a:rPr lang="en-US" sz="1600" b="1" dirty="0">
                <a:ea typeface="Arial" charset="0"/>
                <a:cs typeface="Arial" charset="0"/>
              </a:rPr>
              <a:t>3)   Learning Task Parameters</a:t>
            </a:r>
          </a:p>
          <a:p>
            <a:pPr marL="342900" indent="-342900">
              <a:buAutoNum type="alphaLcParenR"/>
            </a:pPr>
            <a:r>
              <a:rPr lang="en-US" sz="1600" dirty="0">
                <a:ea typeface="Arial" charset="0"/>
                <a:cs typeface="Arial" charset="0"/>
              </a:rPr>
              <a:t>Objective= Type of dependent variable</a:t>
            </a:r>
          </a:p>
          <a:p>
            <a:pPr marL="0" indent="0">
              <a:buNone/>
            </a:pPr>
            <a:r>
              <a:rPr lang="en-US" sz="1600" dirty="0">
                <a:ea typeface="Arial" charset="0"/>
                <a:cs typeface="Arial" charset="0"/>
              </a:rPr>
              <a:t>      prediction. Ex.- binary:logistic,</a:t>
            </a:r>
          </a:p>
          <a:p>
            <a:pPr marL="0" indent="0">
              <a:buNone/>
            </a:pPr>
            <a:r>
              <a:rPr lang="en-US" sz="1600" dirty="0">
                <a:ea typeface="Arial" charset="0"/>
                <a:cs typeface="Arial" charset="0"/>
              </a:rPr>
              <a:t>      multi:softmax, multi:softprob etc.</a:t>
            </a:r>
          </a:p>
          <a:p>
            <a:pPr marL="342900" indent="-342900">
              <a:buAutoNum type="alphaLcParenR" startAt="2"/>
            </a:pPr>
            <a:r>
              <a:rPr lang="en-US" sz="1600" dirty="0">
                <a:ea typeface="Arial" charset="0"/>
                <a:cs typeface="Arial" charset="0"/>
              </a:rPr>
              <a:t>Eval_metric= Type of evaluation metric</a:t>
            </a:r>
          </a:p>
          <a:p>
            <a:pPr marL="0" indent="0">
              <a:buNone/>
            </a:pPr>
            <a:r>
              <a:rPr lang="en-US" sz="1600" dirty="0">
                <a:ea typeface="Arial" charset="0"/>
                <a:cs typeface="Arial" charset="0"/>
              </a:rPr>
              <a:t>      Ex.= </a:t>
            </a:r>
            <a:r>
              <a:rPr lang="en-US" sz="1600" dirty="0" err="1">
                <a:ea typeface="Arial" charset="0"/>
                <a:cs typeface="Arial" charset="0"/>
              </a:rPr>
              <a:t>mlogloss</a:t>
            </a:r>
            <a:r>
              <a:rPr lang="en-US" sz="1600" dirty="0">
                <a:ea typeface="Arial" charset="0"/>
                <a:cs typeface="Arial" charset="0"/>
              </a:rPr>
              <a:t> etc.</a:t>
            </a:r>
          </a:p>
          <a:p>
            <a:pPr marL="0" indent="0">
              <a:buNone/>
            </a:pPr>
            <a:r>
              <a:rPr lang="en-US" sz="1600" dirty="0">
                <a:latin typeface="Arial" charset="0"/>
                <a:ea typeface="Arial" charset="0"/>
                <a:cs typeface="Arial" charset="0"/>
              </a:rPr>
              <a:t> </a:t>
            </a:r>
          </a:p>
        </p:txBody>
      </p:sp>
    </p:spTree>
    <p:extLst>
      <p:ext uri="{BB962C8B-B14F-4D97-AF65-F5344CB8AC3E}">
        <p14:creationId xmlns:p14="http://schemas.microsoft.com/office/powerpoint/2010/main" val="174052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a:latin typeface="+mn-lt"/>
                <a:ea typeface="Arial" charset="0"/>
                <a:cs typeface="Arial" charset="0"/>
              </a:rPr>
              <a:t>Model Performances:</a:t>
            </a:r>
            <a:r>
              <a:rPr lang="en-US" sz="2600" dirty="0">
                <a:latin typeface="+mn-lt"/>
                <a:ea typeface="Arial" charset="0"/>
                <a:cs typeface="Arial" charset="0"/>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9089838"/>
              </p:ext>
            </p:extLst>
          </p:nvPr>
        </p:nvGraphicFramePr>
        <p:xfrm>
          <a:off x="875763" y="1349377"/>
          <a:ext cx="10440473" cy="4212180"/>
        </p:xfrm>
        <a:graphic>
          <a:graphicData uri="http://schemas.openxmlformats.org/drawingml/2006/table">
            <a:tbl>
              <a:tblPr firstRow="1" bandRow="1">
                <a:tableStyleId>{5C22544A-7EE6-4342-B048-85BDC9FD1C3A}</a:tableStyleId>
              </a:tblPr>
              <a:tblGrid>
                <a:gridCol w="1041616">
                  <a:extLst>
                    <a:ext uri="{9D8B030D-6E8A-4147-A177-3AD203B41FA5}">
                      <a16:colId xmlns:a16="http://schemas.microsoft.com/office/drawing/2014/main" val="20000"/>
                    </a:ext>
                  </a:extLst>
                </a:gridCol>
                <a:gridCol w="3475933">
                  <a:extLst>
                    <a:ext uri="{9D8B030D-6E8A-4147-A177-3AD203B41FA5}">
                      <a16:colId xmlns:a16="http://schemas.microsoft.com/office/drawing/2014/main" val="20001"/>
                    </a:ext>
                  </a:extLst>
                </a:gridCol>
                <a:gridCol w="2961462">
                  <a:extLst>
                    <a:ext uri="{9D8B030D-6E8A-4147-A177-3AD203B41FA5}">
                      <a16:colId xmlns:a16="http://schemas.microsoft.com/office/drawing/2014/main" val="1657932234"/>
                    </a:ext>
                  </a:extLst>
                </a:gridCol>
                <a:gridCol w="2961462">
                  <a:extLst>
                    <a:ext uri="{9D8B030D-6E8A-4147-A177-3AD203B41FA5}">
                      <a16:colId xmlns:a16="http://schemas.microsoft.com/office/drawing/2014/main" val="20002"/>
                    </a:ext>
                  </a:extLst>
                </a:gridCol>
              </a:tblGrid>
              <a:tr h="842436">
                <a:tc>
                  <a:txBody>
                    <a:bodyPr/>
                    <a:lstStyle/>
                    <a:p>
                      <a:r>
                        <a:rPr lang="en-US" sz="2200" dirty="0"/>
                        <a:t>S. No.</a:t>
                      </a:r>
                    </a:p>
                  </a:txBody>
                  <a:tcPr/>
                </a:tc>
                <a:tc>
                  <a:txBody>
                    <a:bodyPr/>
                    <a:lstStyle/>
                    <a:p>
                      <a:r>
                        <a:rPr lang="en-US" sz="2200" dirty="0"/>
                        <a:t>Model Name</a:t>
                      </a:r>
                    </a:p>
                  </a:txBody>
                  <a:tcPr/>
                </a:tc>
                <a:tc>
                  <a:txBody>
                    <a:bodyPr/>
                    <a:lstStyle/>
                    <a:p>
                      <a:r>
                        <a:rPr lang="en-US" sz="2200" dirty="0"/>
                        <a:t>F1-Score Validation</a:t>
                      </a:r>
                    </a:p>
                  </a:txBody>
                  <a:tcPr/>
                </a:tc>
                <a:tc>
                  <a:txBody>
                    <a:bodyPr/>
                    <a:lstStyle/>
                    <a:p>
                      <a:r>
                        <a:rPr lang="en-US" sz="2200" dirty="0"/>
                        <a:t>F1-Score Test</a:t>
                      </a:r>
                    </a:p>
                  </a:txBody>
                  <a:tcPr/>
                </a:tc>
                <a:extLst>
                  <a:ext uri="{0D108BD9-81ED-4DB2-BD59-A6C34878D82A}">
                    <a16:rowId xmlns:a16="http://schemas.microsoft.com/office/drawing/2014/main" val="10000"/>
                  </a:ext>
                </a:extLst>
              </a:tr>
              <a:tr h="842436">
                <a:tc>
                  <a:txBody>
                    <a:bodyPr/>
                    <a:lstStyle/>
                    <a:p>
                      <a:r>
                        <a:rPr lang="en-US" sz="2200" dirty="0"/>
                        <a:t>1.</a:t>
                      </a:r>
                    </a:p>
                    <a:p>
                      <a:endParaRPr lang="en-US" sz="2200" dirty="0"/>
                    </a:p>
                  </a:txBody>
                  <a:tcPr/>
                </a:tc>
                <a:tc>
                  <a:txBody>
                    <a:bodyPr/>
                    <a:lstStyle/>
                    <a:p>
                      <a:r>
                        <a:rPr lang="en-US" sz="2200" dirty="0"/>
                        <a:t>Logistic Regression</a:t>
                      </a:r>
                    </a:p>
                  </a:txBody>
                  <a:tcPr/>
                </a:tc>
                <a:tc>
                  <a:txBody>
                    <a:bodyPr/>
                    <a:lstStyle/>
                    <a:p>
                      <a:r>
                        <a:rPr lang="en-US" sz="2200" dirty="0"/>
                        <a:t>57.03</a:t>
                      </a:r>
                    </a:p>
                  </a:txBody>
                  <a:tcPr/>
                </a:tc>
                <a:tc>
                  <a:txBody>
                    <a:bodyPr/>
                    <a:lstStyle/>
                    <a:p>
                      <a:r>
                        <a:rPr lang="en-US" sz="2200" dirty="0"/>
                        <a:t>50.07</a:t>
                      </a:r>
                    </a:p>
                  </a:txBody>
                  <a:tcPr/>
                </a:tc>
                <a:extLst>
                  <a:ext uri="{0D108BD9-81ED-4DB2-BD59-A6C34878D82A}">
                    <a16:rowId xmlns:a16="http://schemas.microsoft.com/office/drawing/2014/main" val="10001"/>
                  </a:ext>
                </a:extLst>
              </a:tr>
              <a:tr h="842436">
                <a:tc>
                  <a:txBody>
                    <a:bodyPr/>
                    <a:lstStyle/>
                    <a:p>
                      <a:r>
                        <a:rPr lang="en-US" sz="2200" dirty="0"/>
                        <a:t>2.</a:t>
                      </a:r>
                    </a:p>
                  </a:txBody>
                  <a:tcPr/>
                </a:tc>
                <a:tc>
                  <a:txBody>
                    <a:bodyPr/>
                    <a:lstStyle/>
                    <a:p>
                      <a:r>
                        <a:rPr lang="en-US" sz="2200" dirty="0"/>
                        <a:t>Random Forest</a:t>
                      </a:r>
                    </a:p>
                  </a:txBody>
                  <a:tcPr/>
                </a:tc>
                <a:tc>
                  <a:txBody>
                    <a:bodyPr/>
                    <a:lstStyle/>
                    <a:p>
                      <a:r>
                        <a:rPr lang="en-US" sz="2200" dirty="0"/>
                        <a:t>60.4</a:t>
                      </a:r>
                    </a:p>
                  </a:txBody>
                  <a:tcPr/>
                </a:tc>
                <a:tc>
                  <a:txBody>
                    <a:bodyPr/>
                    <a:lstStyle/>
                    <a:p>
                      <a:r>
                        <a:rPr lang="en-US" sz="2200" dirty="0"/>
                        <a:t>56.67</a:t>
                      </a:r>
                    </a:p>
                  </a:txBody>
                  <a:tcPr/>
                </a:tc>
                <a:extLst>
                  <a:ext uri="{0D108BD9-81ED-4DB2-BD59-A6C34878D82A}">
                    <a16:rowId xmlns:a16="http://schemas.microsoft.com/office/drawing/2014/main" val="10002"/>
                  </a:ext>
                </a:extLst>
              </a:tr>
              <a:tr h="842436">
                <a:tc>
                  <a:txBody>
                    <a:bodyPr/>
                    <a:lstStyle/>
                    <a:p>
                      <a:r>
                        <a:rPr lang="en-US" sz="2200" dirty="0"/>
                        <a:t>3</a:t>
                      </a:r>
                    </a:p>
                  </a:txBody>
                  <a:tcPr/>
                </a:tc>
                <a:tc>
                  <a:txBody>
                    <a:bodyPr/>
                    <a:lstStyle/>
                    <a:p>
                      <a:r>
                        <a:rPr lang="en-US" sz="2200" dirty="0" err="1"/>
                        <a:t>lightGBM</a:t>
                      </a:r>
                      <a:endParaRPr lang="en-US" sz="2200" dirty="0"/>
                    </a:p>
                  </a:txBody>
                  <a:tcPr/>
                </a:tc>
                <a:tc>
                  <a:txBody>
                    <a:bodyPr/>
                    <a:lstStyle/>
                    <a:p>
                      <a:r>
                        <a:rPr lang="en-US" sz="2200" dirty="0"/>
                        <a:t>64.29</a:t>
                      </a:r>
                    </a:p>
                  </a:txBody>
                  <a:tcPr/>
                </a:tc>
                <a:tc>
                  <a:txBody>
                    <a:bodyPr/>
                    <a:lstStyle/>
                    <a:p>
                      <a:r>
                        <a:rPr lang="en-US" sz="2200" dirty="0"/>
                        <a:t>59.99</a:t>
                      </a:r>
                    </a:p>
                  </a:txBody>
                  <a:tcPr/>
                </a:tc>
                <a:extLst>
                  <a:ext uri="{0D108BD9-81ED-4DB2-BD59-A6C34878D82A}">
                    <a16:rowId xmlns:a16="http://schemas.microsoft.com/office/drawing/2014/main" val="10003"/>
                  </a:ext>
                </a:extLst>
              </a:tr>
              <a:tr h="842436">
                <a:tc>
                  <a:txBody>
                    <a:bodyPr/>
                    <a:lstStyle/>
                    <a:p>
                      <a:r>
                        <a:rPr lang="en-US" sz="2200" dirty="0"/>
                        <a:t>4.</a:t>
                      </a:r>
                    </a:p>
                  </a:txBody>
                  <a:tcPr/>
                </a:tc>
                <a:tc>
                  <a:txBody>
                    <a:bodyPr/>
                    <a:lstStyle/>
                    <a:p>
                      <a:r>
                        <a:rPr lang="en-US" sz="2200" dirty="0" err="1"/>
                        <a:t>XgBoost</a:t>
                      </a:r>
                      <a:endParaRPr lang="en-US" sz="2200" dirty="0"/>
                    </a:p>
                  </a:txBody>
                  <a:tcPr/>
                </a:tc>
                <a:tc>
                  <a:txBody>
                    <a:bodyPr/>
                    <a:lstStyle/>
                    <a:p>
                      <a:r>
                        <a:rPr lang="en-US" sz="2200" b="1" dirty="0">
                          <a:solidFill>
                            <a:schemeClr val="accent6"/>
                          </a:solidFill>
                        </a:rPr>
                        <a:t>64.5</a:t>
                      </a:r>
                    </a:p>
                  </a:txBody>
                  <a:tcPr/>
                </a:tc>
                <a:tc>
                  <a:txBody>
                    <a:bodyPr/>
                    <a:lstStyle/>
                    <a:p>
                      <a:r>
                        <a:rPr lang="en-US" sz="2200" b="1" dirty="0">
                          <a:solidFill>
                            <a:schemeClr val="accent6"/>
                          </a:solidFill>
                        </a:rPr>
                        <a:t>61.03</a:t>
                      </a:r>
                    </a:p>
                  </a:txBody>
                  <a:tcPr/>
                </a:tc>
                <a:extLst>
                  <a:ext uri="{0D108BD9-81ED-4DB2-BD59-A6C34878D82A}">
                    <a16:rowId xmlns:a16="http://schemas.microsoft.com/office/drawing/2014/main" val="10004"/>
                  </a:ext>
                </a:extLst>
              </a:tr>
            </a:tbl>
          </a:graphicData>
        </a:graphic>
      </p:graphicFrame>
      <p:sp>
        <p:nvSpPr>
          <p:cNvPr id="7" name="Rounded Rectangle 6"/>
          <p:cNvSpPr/>
          <p:nvPr/>
        </p:nvSpPr>
        <p:spPr>
          <a:xfrm>
            <a:off x="838200" y="5868366"/>
            <a:ext cx="10440473" cy="5771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ea typeface="Arial" charset="0"/>
                <a:cs typeface="Arial" charset="0"/>
              </a:rPr>
              <a:t>Hence XGBoost &amp; </a:t>
            </a:r>
            <a:r>
              <a:rPr lang="en-US" sz="2200" dirty="0" err="1">
                <a:solidFill>
                  <a:schemeClr val="tx1"/>
                </a:solidFill>
                <a:ea typeface="Arial" charset="0"/>
                <a:cs typeface="Arial" charset="0"/>
              </a:rPr>
              <a:t>lightGBM</a:t>
            </a:r>
            <a:r>
              <a:rPr lang="en-US" sz="2200" dirty="0">
                <a:solidFill>
                  <a:schemeClr val="tx1"/>
                </a:solidFill>
                <a:ea typeface="Arial" charset="0"/>
                <a:cs typeface="Arial" charset="0"/>
              </a:rPr>
              <a:t> outperformed other model in initial iteration.</a:t>
            </a:r>
          </a:p>
        </p:txBody>
      </p:sp>
    </p:spTree>
    <p:extLst>
      <p:ext uri="{BB962C8B-B14F-4D97-AF65-F5344CB8AC3E}">
        <p14:creationId xmlns:p14="http://schemas.microsoft.com/office/powerpoint/2010/main" val="176740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1" y="328387"/>
            <a:ext cx="10887952" cy="1325563"/>
          </a:xfrm>
        </p:spPr>
        <p:txBody>
          <a:bodyPr>
            <a:normAutofit/>
          </a:bodyPr>
          <a:lstStyle/>
          <a:p>
            <a:r>
              <a:rPr lang="en-US" sz="2800" dirty="0">
                <a:solidFill>
                  <a:schemeClr val="accent2"/>
                </a:solidFill>
                <a:latin typeface="+mn-lt"/>
                <a:ea typeface="Helvetica Neue" charset="0"/>
                <a:cs typeface="Helvetica Neue" charset="0"/>
              </a:rPr>
              <a:t>SNAPSHOT OF THE DATASET</a:t>
            </a:r>
          </a:p>
        </p:txBody>
      </p:sp>
      <p:sp>
        <p:nvSpPr>
          <p:cNvPr id="5" name="Rounded Rectangular Callout 4"/>
          <p:cNvSpPr/>
          <p:nvPr/>
        </p:nvSpPr>
        <p:spPr bwMode="auto">
          <a:xfrm>
            <a:off x="7083915" y="5527166"/>
            <a:ext cx="1807336" cy="560742"/>
          </a:xfrm>
          <a:prstGeom prst="wedgeRoundRectCallout">
            <a:avLst>
              <a:gd name="adj1" fmla="val 5590"/>
              <a:gd name="adj2" fmla="val -155794"/>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r>
              <a:rPr lang="en-US" sz="1200" b="1" dirty="0"/>
              <a:t>This column seems to have same values throughout.</a:t>
            </a:r>
          </a:p>
        </p:txBody>
      </p:sp>
      <p:sp>
        <p:nvSpPr>
          <p:cNvPr id="6" name="Rounded Rectangular Callout 5"/>
          <p:cNvSpPr/>
          <p:nvPr/>
        </p:nvSpPr>
        <p:spPr bwMode="auto">
          <a:xfrm>
            <a:off x="9456312" y="5525833"/>
            <a:ext cx="1719330" cy="560742"/>
          </a:xfrm>
          <a:prstGeom prst="wedgeRoundRectCallout">
            <a:avLst>
              <a:gd name="adj1" fmla="val 32815"/>
              <a:gd name="adj2" fmla="val -158059"/>
              <a:gd name="adj3" fmla="val 16667"/>
            </a:avLst>
          </a:prstGeom>
          <a:solidFill>
            <a:schemeClr val="accent1">
              <a:alpha val="53000"/>
            </a:schemeClr>
          </a:solidFill>
          <a:ln w="12700" cap="flat" cmpd="sng" algn="ctr">
            <a:noFill/>
            <a:prstDash val="solid"/>
            <a:round/>
            <a:headEnd type="none" w="med" len="med"/>
            <a:tailEnd type="none"/>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r>
              <a:rPr lang="en-US" sz="1200" b="1" dirty="0"/>
              <a:t>This is the dependent variable</a:t>
            </a:r>
          </a:p>
        </p:txBody>
      </p:sp>
      <p:sp>
        <p:nvSpPr>
          <p:cNvPr id="7" name="TextBox 13"/>
          <p:cNvSpPr txBox="1"/>
          <p:nvPr/>
        </p:nvSpPr>
        <p:spPr>
          <a:xfrm>
            <a:off x="737991" y="5083932"/>
            <a:ext cx="2667000" cy="307777"/>
          </a:xfrm>
          <a:prstGeom prst="rect">
            <a:avLst/>
          </a:prstGeom>
          <a:noFill/>
        </p:spPr>
        <p:txBody>
          <a:bodyPr wrap="square" rtlCol="0">
            <a:spAutoFit/>
          </a:bodyP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r>
              <a:rPr lang="en-US" b="1" dirty="0">
                <a:latin typeface="Helvetica Neue" charset="0"/>
                <a:ea typeface="Helvetica Neue" charset="0"/>
                <a:cs typeface="Helvetica Neue" charset="0"/>
              </a:rPr>
              <a:t>Dataset Features</a:t>
            </a:r>
            <a:r>
              <a:rPr lang="en-US" b="1" dirty="0"/>
              <a:t>:</a:t>
            </a:r>
          </a:p>
        </p:txBody>
      </p:sp>
      <p:graphicFrame>
        <p:nvGraphicFramePr>
          <p:cNvPr id="8" name="Table 7"/>
          <p:cNvGraphicFramePr>
            <a:graphicFrameLocks noGrp="1"/>
          </p:cNvGraphicFramePr>
          <p:nvPr>
            <p:extLst>
              <p:ext uri="{D42A27DB-BD31-4B8C-83A1-F6EECF244321}">
                <p14:modId xmlns:p14="http://schemas.microsoft.com/office/powerpoint/2010/main" val="313243853"/>
              </p:ext>
            </p:extLst>
          </p:nvPr>
        </p:nvGraphicFramePr>
        <p:xfrm>
          <a:off x="743624" y="5464702"/>
          <a:ext cx="6076277" cy="976018"/>
        </p:xfrm>
        <a:graphic>
          <a:graphicData uri="http://schemas.openxmlformats.org/drawingml/2006/table">
            <a:tbl>
              <a:tblPr firstRow="1" bandRow="1">
                <a:tableStyleId>{69CF1AB2-1976-4502-BF36-3FF5EA218861}</a:tableStyleId>
              </a:tblPr>
              <a:tblGrid>
                <a:gridCol w="1341682">
                  <a:extLst>
                    <a:ext uri="{9D8B030D-6E8A-4147-A177-3AD203B41FA5}">
                      <a16:colId xmlns:a16="http://schemas.microsoft.com/office/drawing/2014/main" val="20000"/>
                    </a:ext>
                  </a:extLst>
                </a:gridCol>
                <a:gridCol w="4734595">
                  <a:extLst>
                    <a:ext uri="{9D8B030D-6E8A-4147-A177-3AD203B41FA5}">
                      <a16:colId xmlns:a16="http://schemas.microsoft.com/office/drawing/2014/main" val="20001"/>
                    </a:ext>
                  </a:extLst>
                </a:gridCol>
              </a:tblGrid>
              <a:tr h="211255">
                <a:tc>
                  <a:txBody>
                    <a:bodyPr/>
                    <a:lstStyle/>
                    <a:p>
                      <a:pPr algn="l"/>
                      <a:r>
                        <a:rPr lang="en-US" sz="1050" b="0" dirty="0" err="1"/>
                        <a:t>animal_id_outcome</a:t>
                      </a:r>
                      <a:endParaRPr lang="en-US" sz="1050" b="0" dirty="0"/>
                    </a:p>
                  </a:txBody>
                  <a:tcPr anchor="ctr"/>
                </a:tc>
                <a:tc>
                  <a:txBody>
                    <a:bodyPr/>
                    <a:lstStyle/>
                    <a:p>
                      <a:pPr algn="l"/>
                      <a:r>
                        <a:rPr lang="en-US" sz="1050" b="0" dirty="0"/>
                        <a:t>Unique identifier for each animal</a:t>
                      </a:r>
                    </a:p>
                  </a:txBody>
                  <a:tcPr anchor="ctr"/>
                </a:tc>
                <a:extLst>
                  <a:ext uri="{0D108BD9-81ED-4DB2-BD59-A6C34878D82A}">
                    <a16:rowId xmlns:a16="http://schemas.microsoft.com/office/drawing/2014/main" val="10000"/>
                  </a:ext>
                </a:extLst>
              </a:tr>
              <a:tr h="375545">
                <a:tc>
                  <a:txBody>
                    <a:bodyPr/>
                    <a:lstStyle/>
                    <a:p>
                      <a:pPr algn="l"/>
                      <a:r>
                        <a:rPr lang="en-US" sz="1050" b="0" dirty="0" err="1"/>
                        <a:t>Outcome_type</a:t>
                      </a:r>
                      <a:endParaRPr lang="en-US" sz="1050" b="0" dirty="0"/>
                    </a:p>
                  </a:txBody>
                  <a:tcPr anchor="ctr"/>
                </a:tc>
                <a:tc>
                  <a:txBody>
                    <a:bodyPr/>
                    <a:lstStyle/>
                    <a:p>
                      <a:pPr algn="l"/>
                      <a:r>
                        <a:rPr lang="en-US" sz="1050" b="0" baseline="0" dirty="0"/>
                        <a:t>Eight entries for ex. Adoption, Missing, Euthanasia, Return to Owner, Transfer etc.</a:t>
                      </a:r>
                      <a:endParaRPr lang="en-US" sz="1050" b="0" dirty="0"/>
                    </a:p>
                  </a:txBody>
                  <a:tcPr anchor="ctr"/>
                </a:tc>
                <a:extLst>
                  <a:ext uri="{0D108BD9-81ED-4DB2-BD59-A6C34878D82A}">
                    <a16:rowId xmlns:a16="http://schemas.microsoft.com/office/drawing/2014/main" val="10001"/>
                  </a:ext>
                </a:extLst>
              </a:tr>
              <a:tr h="349013">
                <a:tc>
                  <a:txBody>
                    <a:bodyPr/>
                    <a:lstStyle/>
                    <a:p>
                      <a:pPr algn="l"/>
                      <a:r>
                        <a:rPr lang="en-US" sz="1050" b="0" dirty="0"/>
                        <a:t>Var1</a:t>
                      </a:r>
                      <a:r>
                        <a:rPr lang="en-US" sz="1050" b="0" baseline="0" dirty="0"/>
                        <a:t> to Var37</a:t>
                      </a:r>
                      <a:endParaRPr lang="en-US" sz="1050" b="0" dirty="0"/>
                    </a:p>
                  </a:txBody>
                  <a:tcPr anchor="ctr"/>
                </a:tc>
                <a:tc>
                  <a:txBody>
                    <a:bodyPr/>
                    <a:lstStyle/>
                    <a:p>
                      <a:pPr algn="l"/>
                      <a:r>
                        <a:rPr lang="en-US" sz="1050" b="0" dirty="0"/>
                        <a:t>Independent Variables</a:t>
                      </a:r>
                      <a:r>
                        <a:rPr lang="en-US" sz="1050" b="0" baseline="0" dirty="0"/>
                        <a:t>– Numeric, Ordinal and Categorical</a:t>
                      </a:r>
                      <a:endParaRPr lang="en-US" sz="1050" b="0" dirty="0"/>
                    </a:p>
                  </a:txBody>
                  <a:tcPr anchor="ctr"/>
                </a:tc>
                <a:extLst>
                  <a:ext uri="{0D108BD9-81ED-4DB2-BD59-A6C34878D82A}">
                    <a16:rowId xmlns:a16="http://schemas.microsoft.com/office/drawing/2014/main" val="10002"/>
                  </a:ext>
                </a:extLst>
              </a:tr>
            </a:tbl>
          </a:graphicData>
        </a:graphic>
      </p:graphicFrame>
      <p:pic>
        <p:nvPicPr>
          <p:cNvPr id="11" name="Content Placeholder 10">
            <a:extLst>
              <a:ext uri="{FF2B5EF4-FFF2-40B4-BE49-F238E27FC236}">
                <a16:creationId xmlns:a16="http://schemas.microsoft.com/office/drawing/2014/main" id="{4DDA3E5C-3B1E-4B6E-94DD-A541E4DBE93B}"/>
              </a:ext>
            </a:extLst>
          </p:cNvPr>
          <p:cNvPicPr>
            <a:picLocks noGrp="1" noChangeAspect="1"/>
          </p:cNvPicPr>
          <p:nvPr>
            <p:ph idx="1"/>
          </p:nvPr>
        </p:nvPicPr>
        <p:blipFill>
          <a:blip r:embed="rId2"/>
          <a:stretch>
            <a:fillRect/>
          </a:stretch>
        </p:blipFill>
        <p:spPr>
          <a:xfrm>
            <a:off x="743624" y="1415367"/>
            <a:ext cx="10515600" cy="3526379"/>
          </a:xfrm>
        </p:spPr>
      </p:pic>
      <p:sp>
        <p:nvSpPr>
          <p:cNvPr id="9" name="Rectangle 8">
            <a:extLst>
              <a:ext uri="{FF2B5EF4-FFF2-40B4-BE49-F238E27FC236}">
                <a16:creationId xmlns:a16="http://schemas.microsoft.com/office/drawing/2014/main" id="{BEFC285D-2F4B-4AC5-9DFD-45A782A8B5B6}"/>
              </a:ext>
            </a:extLst>
          </p:cNvPr>
          <p:cNvSpPr/>
          <p:nvPr/>
        </p:nvSpPr>
        <p:spPr>
          <a:xfrm>
            <a:off x="838200" y="1256579"/>
            <a:ext cx="104267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1069755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4A3E-0FA1-434B-ADB2-ECEDF2E65EDC}"/>
              </a:ext>
            </a:extLst>
          </p:cNvPr>
          <p:cNvSpPr>
            <a:spLocks noGrp="1"/>
          </p:cNvSpPr>
          <p:nvPr>
            <p:ph type="title"/>
          </p:nvPr>
        </p:nvSpPr>
        <p:spPr>
          <a:xfrm>
            <a:off x="838200" y="205469"/>
            <a:ext cx="10515600" cy="1325563"/>
          </a:xfrm>
        </p:spPr>
        <p:txBody>
          <a:bodyPr>
            <a:normAutofit/>
          </a:bodyPr>
          <a:lstStyle/>
          <a:p>
            <a:r>
              <a:rPr lang="en-IN" sz="2600" b="1" dirty="0">
                <a:latin typeface="+mn-lt"/>
              </a:rPr>
              <a:t>Feature importance curve(Initial):</a:t>
            </a:r>
          </a:p>
        </p:txBody>
      </p:sp>
      <p:pic>
        <p:nvPicPr>
          <p:cNvPr id="4" name="Content Placeholder 3">
            <a:extLst>
              <a:ext uri="{FF2B5EF4-FFF2-40B4-BE49-F238E27FC236}">
                <a16:creationId xmlns:a16="http://schemas.microsoft.com/office/drawing/2014/main" id="{1C2C9983-6082-484F-80EF-C8362CFA3D56}"/>
              </a:ext>
            </a:extLst>
          </p:cNvPr>
          <p:cNvPicPr>
            <a:picLocks noGrp="1" noChangeAspect="1"/>
          </p:cNvPicPr>
          <p:nvPr>
            <p:ph idx="1"/>
          </p:nvPr>
        </p:nvPicPr>
        <p:blipFill>
          <a:blip r:embed="rId2"/>
          <a:stretch>
            <a:fillRect/>
          </a:stretch>
        </p:blipFill>
        <p:spPr>
          <a:xfrm>
            <a:off x="2288840" y="1737173"/>
            <a:ext cx="7509565" cy="4477167"/>
          </a:xfrm>
          <a:prstGeom prst="rect">
            <a:avLst/>
          </a:prstGeom>
        </p:spPr>
      </p:pic>
      <p:sp>
        <p:nvSpPr>
          <p:cNvPr id="5" name="TextBox 4">
            <a:extLst>
              <a:ext uri="{FF2B5EF4-FFF2-40B4-BE49-F238E27FC236}">
                <a16:creationId xmlns:a16="http://schemas.microsoft.com/office/drawing/2014/main" id="{34258042-3C9E-4853-8005-5AF3588420CF}"/>
              </a:ext>
            </a:extLst>
          </p:cNvPr>
          <p:cNvSpPr txBox="1"/>
          <p:nvPr/>
        </p:nvSpPr>
        <p:spPr>
          <a:xfrm>
            <a:off x="1117600" y="1306286"/>
            <a:ext cx="10515600" cy="430887"/>
          </a:xfrm>
          <a:prstGeom prst="rect">
            <a:avLst/>
          </a:prstGeom>
          <a:noFill/>
        </p:spPr>
        <p:txBody>
          <a:bodyPr wrap="square" rtlCol="0">
            <a:spAutoFit/>
          </a:bodyPr>
          <a:lstStyle/>
          <a:p>
            <a:r>
              <a:rPr lang="en-IN" sz="2200" dirty="0"/>
              <a:t>Breed and </a:t>
            </a:r>
            <a:r>
              <a:rPr lang="en-IN" sz="2200" dirty="0" err="1"/>
              <a:t>color</a:t>
            </a:r>
            <a:r>
              <a:rPr lang="en-IN" sz="2200" dirty="0"/>
              <a:t> are label encoded just for baseline model fitting and performance check</a:t>
            </a:r>
            <a:r>
              <a:rPr lang="en-IN" sz="2200" b="1" dirty="0"/>
              <a:t>*</a:t>
            </a:r>
          </a:p>
        </p:txBody>
      </p:sp>
      <p:sp>
        <p:nvSpPr>
          <p:cNvPr id="12" name="Star: 5 Points 11">
            <a:extLst>
              <a:ext uri="{FF2B5EF4-FFF2-40B4-BE49-F238E27FC236}">
                <a16:creationId xmlns:a16="http://schemas.microsoft.com/office/drawing/2014/main" id="{18E74518-3EFA-44A0-A065-7F4E87B7DF1B}"/>
              </a:ext>
            </a:extLst>
          </p:cNvPr>
          <p:cNvSpPr/>
          <p:nvPr/>
        </p:nvSpPr>
        <p:spPr>
          <a:xfrm>
            <a:off x="2969985" y="2236530"/>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3" name="Star: 5 Points 12">
            <a:extLst>
              <a:ext uri="{FF2B5EF4-FFF2-40B4-BE49-F238E27FC236}">
                <a16:creationId xmlns:a16="http://schemas.microsoft.com/office/drawing/2014/main" id="{54BA138F-B53C-4370-9204-0960997A49B7}"/>
              </a:ext>
            </a:extLst>
          </p:cNvPr>
          <p:cNvSpPr/>
          <p:nvPr/>
        </p:nvSpPr>
        <p:spPr>
          <a:xfrm>
            <a:off x="2716695" y="3215763"/>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4" name="Star: 5 Points 13">
            <a:extLst>
              <a:ext uri="{FF2B5EF4-FFF2-40B4-BE49-F238E27FC236}">
                <a16:creationId xmlns:a16="http://schemas.microsoft.com/office/drawing/2014/main" id="{062A1DCB-2F9D-4381-94C0-A29E9A708133}"/>
              </a:ext>
            </a:extLst>
          </p:cNvPr>
          <p:cNvSpPr/>
          <p:nvPr/>
        </p:nvSpPr>
        <p:spPr>
          <a:xfrm>
            <a:off x="2446762" y="3695221"/>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5" name="Star: 5 Points 14">
            <a:extLst>
              <a:ext uri="{FF2B5EF4-FFF2-40B4-BE49-F238E27FC236}">
                <a16:creationId xmlns:a16="http://schemas.microsoft.com/office/drawing/2014/main" id="{06844671-F391-4C95-904A-216BDCEB91A0}"/>
              </a:ext>
            </a:extLst>
          </p:cNvPr>
          <p:cNvSpPr/>
          <p:nvPr/>
        </p:nvSpPr>
        <p:spPr>
          <a:xfrm>
            <a:off x="3182611" y="5269992"/>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6" name="Star: 5 Points 15">
            <a:extLst>
              <a:ext uri="{FF2B5EF4-FFF2-40B4-BE49-F238E27FC236}">
                <a16:creationId xmlns:a16="http://schemas.microsoft.com/office/drawing/2014/main" id="{7CE5E0F7-26B5-461C-94AA-4271F561F901}"/>
              </a:ext>
            </a:extLst>
          </p:cNvPr>
          <p:cNvSpPr/>
          <p:nvPr/>
        </p:nvSpPr>
        <p:spPr>
          <a:xfrm>
            <a:off x="3432313" y="4319124"/>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8" name="Rectangle: Rounded Corners 17">
            <a:extLst>
              <a:ext uri="{FF2B5EF4-FFF2-40B4-BE49-F238E27FC236}">
                <a16:creationId xmlns:a16="http://schemas.microsoft.com/office/drawing/2014/main" id="{8A49DD2C-600A-46ED-810A-72E9D719E9E2}"/>
              </a:ext>
            </a:extLst>
          </p:cNvPr>
          <p:cNvSpPr/>
          <p:nvPr/>
        </p:nvSpPr>
        <p:spPr>
          <a:xfrm>
            <a:off x="948916" y="2511312"/>
            <a:ext cx="1776491" cy="712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5BAD07CB-589E-4699-9DB1-FE81A7713F10}"/>
              </a:ext>
            </a:extLst>
          </p:cNvPr>
          <p:cNvCxnSpPr>
            <a:cxnSpLocks/>
            <a:endCxn id="18" idx="3"/>
          </p:cNvCxnSpPr>
          <p:nvPr/>
        </p:nvCxnSpPr>
        <p:spPr>
          <a:xfrm flipH="1">
            <a:off x="2725407" y="2631849"/>
            <a:ext cx="1648678" cy="23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E0340C-03DA-45FD-918E-EBA050CD24FF}"/>
              </a:ext>
            </a:extLst>
          </p:cNvPr>
          <p:cNvCxnSpPr>
            <a:cxnSpLocks/>
          </p:cNvCxnSpPr>
          <p:nvPr/>
        </p:nvCxnSpPr>
        <p:spPr>
          <a:xfrm flipH="1">
            <a:off x="2714123" y="2511312"/>
            <a:ext cx="1659962" cy="31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F6F982-EA4E-4E30-8D3E-D4692DFC85D9}"/>
              </a:ext>
            </a:extLst>
          </p:cNvPr>
          <p:cNvSpPr txBox="1"/>
          <p:nvPr/>
        </p:nvSpPr>
        <p:spPr>
          <a:xfrm>
            <a:off x="1061209" y="2536697"/>
            <a:ext cx="1776491" cy="646331"/>
          </a:xfrm>
          <a:prstGeom prst="rect">
            <a:avLst/>
          </a:prstGeom>
          <a:noFill/>
        </p:spPr>
        <p:txBody>
          <a:bodyPr wrap="square" rtlCol="0">
            <a:spAutoFit/>
          </a:bodyPr>
          <a:lstStyle/>
          <a:p>
            <a:r>
              <a:rPr lang="en-IN" dirty="0"/>
              <a:t>Needs to be bucketed.</a:t>
            </a:r>
          </a:p>
        </p:txBody>
      </p:sp>
      <p:sp>
        <p:nvSpPr>
          <p:cNvPr id="33" name="Star: 5 Points 32">
            <a:extLst>
              <a:ext uri="{FF2B5EF4-FFF2-40B4-BE49-F238E27FC236}">
                <a16:creationId xmlns:a16="http://schemas.microsoft.com/office/drawing/2014/main" id="{62F8E416-8AD9-4181-93D7-35EB860CB82C}"/>
              </a:ext>
            </a:extLst>
          </p:cNvPr>
          <p:cNvSpPr/>
          <p:nvPr/>
        </p:nvSpPr>
        <p:spPr>
          <a:xfrm>
            <a:off x="2641479" y="6069184"/>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36" name="TextBox 35">
            <a:extLst>
              <a:ext uri="{FF2B5EF4-FFF2-40B4-BE49-F238E27FC236}">
                <a16:creationId xmlns:a16="http://schemas.microsoft.com/office/drawing/2014/main" id="{189EDCE8-32FF-4724-84AB-8CDB6E089E59}"/>
              </a:ext>
            </a:extLst>
          </p:cNvPr>
          <p:cNvSpPr txBox="1"/>
          <p:nvPr/>
        </p:nvSpPr>
        <p:spPr>
          <a:xfrm>
            <a:off x="2923956" y="5998087"/>
            <a:ext cx="7757412" cy="430887"/>
          </a:xfrm>
          <a:prstGeom prst="rect">
            <a:avLst/>
          </a:prstGeom>
          <a:noFill/>
        </p:spPr>
        <p:txBody>
          <a:bodyPr wrap="square" rtlCol="0">
            <a:spAutoFit/>
          </a:bodyPr>
          <a:lstStyle/>
          <a:p>
            <a:r>
              <a:rPr lang="en-IN" sz="2200" dirty="0"/>
              <a:t>Variable proving hypothesis of being an important estimator</a:t>
            </a:r>
            <a:r>
              <a:rPr lang="en-IN" dirty="0"/>
              <a:t>.</a:t>
            </a:r>
          </a:p>
        </p:txBody>
      </p:sp>
      <p:sp>
        <p:nvSpPr>
          <p:cNvPr id="37" name="Rectangle 36">
            <a:extLst>
              <a:ext uri="{FF2B5EF4-FFF2-40B4-BE49-F238E27FC236}">
                <a16:creationId xmlns:a16="http://schemas.microsoft.com/office/drawing/2014/main" id="{AE79CC65-BD4B-4F1A-A9D0-5C8C1142AC8E}"/>
              </a:ext>
            </a:extLst>
          </p:cNvPr>
          <p:cNvSpPr/>
          <p:nvPr/>
        </p:nvSpPr>
        <p:spPr>
          <a:xfrm>
            <a:off x="2641479" y="6004858"/>
            <a:ext cx="7697189" cy="386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9C3AFADA-EAF9-4968-B8D6-0BBAC30F7600}"/>
              </a:ext>
            </a:extLst>
          </p:cNvPr>
          <p:cNvSpPr/>
          <p:nvPr/>
        </p:nvSpPr>
        <p:spPr>
          <a:xfrm>
            <a:off x="2742964" y="4491684"/>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39" name="Star: 5 Points 38">
            <a:extLst>
              <a:ext uri="{FF2B5EF4-FFF2-40B4-BE49-F238E27FC236}">
                <a16:creationId xmlns:a16="http://schemas.microsoft.com/office/drawing/2014/main" id="{9EEE02D4-2301-42B3-9F60-AD511F82BB2D}"/>
              </a:ext>
            </a:extLst>
          </p:cNvPr>
          <p:cNvSpPr/>
          <p:nvPr/>
        </p:nvSpPr>
        <p:spPr>
          <a:xfrm>
            <a:off x="4201807" y="4978520"/>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4903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77" y="-159555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7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6342030" y="74963"/>
            <a:ext cx="429586" cy="9557672"/>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Feature Engineering</a:t>
            </a:r>
          </a:p>
        </p:txBody>
      </p:sp>
    </p:spTree>
    <p:extLst>
      <p:ext uri="{BB962C8B-B14F-4D97-AF65-F5344CB8AC3E}">
        <p14:creationId xmlns:p14="http://schemas.microsoft.com/office/powerpoint/2010/main" val="2353201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AD23-1877-4513-9248-0CC7B26D85F5}"/>
              </a:ext>
            </a:extLst>
          </p:cNvPr>
          <p:cNvSpPr>
            <a:spLocks noGrp="1"/>
          </p:cNvSpPr>
          <p:nvPr>
            <p:ph type="title"/>
          </p:nvPr>
        </p:nvSpPr>
        <p:spPr/>
        <p:txBody>
          <a:bodyPr>
            <a:normAutofit/>
          </a:bodyPr>
          <a:lstStyle/>
          <a:p>
            <a:r>
              <a:rPr lang="en-US" sz="2800" b="1" dirty="0">
                <a:solidFill>
                  <a:schemeClr val="accent2"/>
                </a:solidFill>
                <a:ea typeface="Arial" charset="0"/>
                <a:cs typeface="Arial" charset="0"/>
              </a:rPr>
              <a:t>Feature Engineering</a:t>
            </a:r>
            <a:endParaRPr lang="en-IN" sz="2800" dirty="0"/>
          </a:p>
        </p:txBody>
      </p:sp>
      <p:graphicFrame>
        <p:nvGraphicFramePr>
          <p:cNvPr id="5" name="Content Placeholder 4">
            <a:extLst>
              <a:ext uri="{FF2B5EF4-FFF2-40B4-BE49-F238E27FC236}">
                <a16:creationId xmlns:a16="http://schemas.microsoft.com/office/drawing/2014/main" id="{A1031078-0880-464E-B15C-1A7F2A9ECC26}"/>
              </a:ext>
            </a:extLst>
          </p:cNvPr>
          <p:cNvGraphicFramePr>
            <a:graphicFrameLocks noGrp="1"/>
          </p:cNvGraphicFramePr>
          <p:nvPr>
            <p:ph idx="1"/>
            <p:extLst>
              <p:ext uri="{D42A27DB-BD31-4B8C-83A1-F6EECF244321}">
                <p14:modId xmlns:p14="http://schemas.microsoft.com/office/powerpoint/2010/main" val="1683958857"/>
              </p:ext>
            </p:extLst>
          </p:nvPr>
        </p:nvGraphicFramePr>
        <p:xfrm>
          <a:off x="838200" y="2428823"/>
          <a:ext cx="10515600" cy="3813372"/>
        </p:xfrm>
        <a:graphic>
          <a:graphicData uri="http://schemas.openxmlformats.org/drawingml/2006/table">
            <a:tbl>
              <a:tblPr firstRow="1" bandRow="1">
                <a:tableStyleId>{5C22544A-7EE6-4342-B048-85BDC9FD1C3A}</a:tableStyleId>
              </a:tblPr>
              <a:tblGrid>
                <a:gridCol w="778565">
                  <a:extLst>
                    <a:ext uri="{9D8B030D-6E8A-4147-A177-3AD203B41FA5}">
                      <a16:colId xmlns:a16="http://schemas.microsoft.com/office/drawing/2014/main" val="718603229"/>
                    </a:ext>
                  </a:extLst>
                </a:gridCol>
                <a:gridCol w="2438400">
                  <a:extLst>
                    <a:ext uri="{9D8B030D-6E8A-4147-A177-3AD203B41FA5}">
                      <a16:colId xmlns:a16="http://schemas.microsoft.com/office/drawing/2014/main" val="301247143"/>
                    </a:ext>
                  </a:extLst>
                </a:gridCol>
                <a:gridCol w="7298635">
                  <a:extLst>
                    <a:ext uri="{9D8B030D-6E8A-4147-A177-3AD203B41FA5}">
                      <a16:colId xmlns:a16="http://schemas.microsoft.com/office/drawing/2014/main" val="276651088"/>
                    </a:ext>
                  </a:extLst>
                </a:gridCol>
              </a:tblGrid>
              <a:tr h="530517">
                <a:tc>
                  <a:txBody>
                    <a:bodyPr/>
                    <a:lstStyle/>
                    <a:p>
                      <a:r>
                        <a:rPr lang="en-IN" dirty="0"/>
                        <a:t>S No.</a:t>
                      </a:r>
                    </a:p>
                  </a:txBody>
                  <a:tcPr/>
                </a:tc>
                <a:tc>
                  <a:txBody>
                    <a:bodyPr/>
                    <a:lstStyle/>
                    <a:p>
                      <a:r>
                        <a:rPr lang="en-IN" dirty="0"/>
                        <a:t>Feature Generated</a:t>
                      </a:r>
                    </a:p>
                  </a:txBody>
                  <a:tcPr/>
                </a:tc>
                <a:tc>
                  <a:txBody>
                    <a:bodyPr/>
                    <a:lstStyle/>
                    <a:p>
                      <a:r>
                        <a:rPr lang="en-IN" dirty="0"/>
                        <a:t>Description</a:t>
                      </a:r>
                    </a:p>
                  </a:txBody>
                  <a:tcPr/>
                </a:tc>
                <a:extLst>
                  <a:ext uri="{0D108BD9-81ED-4DB2-BD59-A6C34878D82A}">
                    <a16:rowId xmlns:a16="http://schemas.microsoft.com/office/drawing/2014/main" val="2202308453"/>
                  </a:ext>
                </a:extLst>
              </a:tr>
              <a:tr h="415335">
                <a:tc>
                  <a:txBody>
                    <a:bodyPr/>
                    <a:lstStyle/>
                    <a:p>
                      <a:r>
                        <a:rPr lang="en-IN" dirty="0"/>
                        <a:t>1.</a:t>
                      </a:r>
                    </a:p>
                  </a:txBody>
                  <a:tcPr/>
                </a:tc>
                <a:tc>
                  <a:txBody>
                    <a:bodyPr/>
                    <a:lstStyle/>
                    <a:p>
                      <a:r>
                        <a:rPr lang="en-IN" b="1" dirty="0" err="1">
                          <a:solidFill>
                            <a:srgbClr val="00B050"/>
                          </a:solidFill>
                        </a:rPr>
                        <a:t>Intake_day</a:t>
                      </a:r>
                      <a:endParaRPr lang="en-IN" b="1" dirty="0">
                        <a:solidFill>
                          <a:srgbClr val="00B050"/>
                        </a:solidFill>
                      </a:endParaRPr>
                    </a:p>
                  </a:txBody>
                  <a:tcPr/>
                </a:tc>
                <a:tc>
                  <a:txBody>
                    <a:bodyPr/>
                    <a:lstStyle/>
                    <a:p>
                      <a:r>
                        <a:rPr lang="en-IN" dirty="0"/>
                        <a:t>Intake day is the day part which is extracted from </a:t>
                      </a:r>
                      <a:r>
                        <a:rPr lang="en-IN" dirty="0" err="1"/>
                        <a:t>intake_datetime</a:t>
                      </a:r>
                      <a:endParaRPr lang="en-IN" dirty="0"/>
                    </a:p>
                  </a:txBody>
                  <a:tcPr/>
                </a:tc>
                <a:extLst>
                  <a:ext uri="{0D108BD9-81ED-4DB2-BD59-A6C34878D82A}">
                    <a16:rowId xmlns:a16="http://schemas.microsoft.com/office/drawing/2014/main" val="2974445354"/>
                  </a:ext>
                </a:extLst>
              </a:tr>
              <a:tr h="716880">
                <a:tc>
                  <a:txBody>
                    <a:bodyPr/>
                    <a:lstStyle/>
                    <a:p>
                      <a:r>
                        <a:rPr lang="en-IN" dirty="0"/>
                        <a:t>2.</a:t>
                      </a:r>
                    </a:p>
                  </a:txBody>
                  <a:tcPr/>
                </a:tc>
                <a:tc>
                  <a:txBody>
                    <a:bodyPr/>
                    <a:lstStyle/>
                    <a:p>
                      <a:r>
                        <a:rPr lang="en-IN" b="1" dirty="0" err="1">
                          <a:solidFill>
                            <a:srgbClr val="00B050"/>
                          </a:solidFill>
                        </a:rPr>
                        <a:t>breed_bucket</a:t>
                      </a:r>
                      <a:endParaRPr lang="en-IN" b="1" dirty="0">
                        <a:solidFill>
                          <a:srgbClr val="00B050"/>
                        </a:solidFill>
                      </a:endParaRPr>
                    </a:p>
                  </a:txBody>
                  <a:tcPr/>
                </a:tc>
                <a:tc>
                  <a:txBody>
                    <a:bodyPr/>
                    <a:lstStyle/>
                    <a:p>
                      <a:r>
                        <a:rPr lang="en-IN" dirty="0"/>
                        <a:t>This is a feature build to bucket the breed feature which has more than 1200 unique breed.</a:t>
                      </a:r>
                    </a:p>
                  </a:txBody>
                  <a:tcPr/>
                </a:tc>
                <a:extLst>
                  <a:ext uri="{0D108BD9-81ED-4DB2-BD59-A6C34878D82A}">
                    <a16:rowId xmlns:a16="http://schemas.microsoft.com/office/drawing/2014/main" val="3380441332"/>
                  </a:ext>
                </a:extLst>
              </a:tr>
              <a:tr h="716880">
                <a:tc>
                  <a:txBody>
                    <a:bodyPr/>
                    <a:lstStyle/>
                    <a:p>
                      <a:r>
                        <a:rPr lang="en-IN" dirty="0"/>
                        <a:t>3.</a:t>
                      </a:r>
                    </a:p>
                  </a:txBody>
                  <a:tcPr/>
                </a:tc>
                <a:tc>
                  <a:txBody>
                    <a:bodyPr/>
                    <a:lstStyle/>
                    <a:p>
                      <a:r>
                        <a:rPr lang="en-IN" b="1" dirty="0">
                          <a:solidFill>
                            <a:srgbClr val="00B050"/>
                          </a:solidFill>
                        </a:rPr>
                        <a:t>adoptability</a:t>
                      </a:r>
                    </a:p>
                  </a:txBody>
                  <a:tcPr/>
                </a:tc>
                <a:tc>
                  <a:txBody>
                    <a:bodyPr/>
                    <a:lstStyle/>
                    <a:p>
                      <a:r>
                        <a:rPr lang="en-IN" dirty="0"/>
                        <a:t>From past history of animals adoptability is distributed into two parts </a:t>
                      </a:r>
                      <a:r>
                        <a:rPr lang="en-IN" dirty="0" err="1"/>
                        <a:t>adoptable_likely</a:t>
                      </a:r>
                      <a:r>
                        <a:rPr lang="en-IN" dirty="0"/>
                        <a:t> and adoptable unlikely.</a:t>
                      </a:r>
                    </a:p>
                  </a:txBody>
                  <a:tcPr/>
                </a:tc>
                <a:extLst>
                  <a:ext uri="{0D108BD9-81ED-4DB2-BD59-A6C34878D82A}">
                    <a16:rowId xmlns:a16="http://schemas.microsoft.com/office/drawing/2014/main" val="40791526"/>
                  </a:ext>
                </a:extLst>
              </a:tr>
              <a:tr h="716880">
                <a:tc>
                  <a:txBody>
                    <a:bodyPr/>
                    <a:lstStyle/>
                    <a:p>
                      <a:r>
                        <a:rPr lang="en-IN" dirty="0"/>
                        <a:t>4.</a:t>
                      </a:r>
                    </a:p>
                  </a:txBody>
                  <a:tcPr/>
                </a:tc>
                <a:tc>
                  <a:txBody>
                    <a:bodyPr/>
                    <a:lstStyle/>
                    <a:p>
                      <a:r>
                        <a:rPr lang="en-IN" b="1" dirty="0">
                          <a:solidFill>
                            <a:srgbClr val="00B050"/>
                          </a:solidFill>
                        </a:rPr>
                        <a:t>disposability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From past history of animals disposability is distributed into two parts </a:t>
                      </a:r>
                      <a:r>
                        <a:rPr lang="en-IN" dirty="0" err="1"/>
                        <a:t>high_disposability</a:t>
                      </a:r>
                      <a:r>
                        <a:rPr lang="en-IN" dirty="0"/>
                        <a:t> and </a:t>
                      </a:r>
                      <a:r>
                        <a:rPr lang="en-IN" dirty="0" err="1"/>
                        <a:t>low_disposability</a:t>
                      </a:r>
                      <a:r>
                        <a:rPr lang="en-IN" dirty="0"/>
                        <a:t>.</a:t>
                      </a:r>
                    </a:p>
                  </a:txBody>
                  <a:tcPr/>
                </a:tc>
                <a:extLst>
                  <a:ext uri="{0D108BD9-81ED-4DB2-BD59-A6C34878D82A}">
                    <a16:rowId xmlns:a16="http://schemas.microsoft.com/office/drawing/2014/main" val="642207729"/>
                  </a:ext>
                </a:extLst>
              </a:tr>
              <a:tr h="716880">
                <a:tc>
                  <a:txBody>
                    <a:bodyPr/>
                    <a:lstStyle/>
                    <a:p>
                      <a:r>
                        <a:rPr lang="en-IN" dirty="0"/>
                        <a:t>5.</a:t>
                      </a:r>
                    </a:p>
                  </a:txBody>
                  <a:tcPr/>
                </a:tc>
                <a:tc>
                  <a:txBody>
                    <a:bodyPr/>
                    <a:lstStyle/>
                    <a:p>
                      <a:r>
                        <a:rPr lang="en-IN" b="1" dirty="0" err="1">
                          <a:solidFill>
                            <a:srgbClr val="00B050"/>
                          </a:solidFill>
                        </a:rPr>
                        <a:t>rto_adoptability</a:t>
                      </a:r>
                      <a:endParaRPr lang="en-IN"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From past history of animals adoptability is distributed into two parts </a:t>
                      </a:r>
                      <a:r>
                        <a:rPr lang="en-IN" dirty="0" err="1"/>
                        <a:t>rto_adoptable_likely</a:t>
                      </a:r>
                      <a:r>
                        <a:rPr lang="en-IN" dirty="0"/>
                        <a:t> and </a:t>
                      </a:r>
                      <a:r>
                        <a:rPr lang="en-IN" dirty="0" err="1"/>
                        <a:t>rto_adoptable</a:t>
                      </a:r>
                      <a:r>
                        <a:rPr lang="en-IN" dirty="0"/>
                        <a:t> unlikely.</a:t>
                      </a:r>
                    </a:p>
                  </a:txBody>
                  <a:tcPr/>
                </a:tc>
                <a:extLst>
                  <a:ext uri="{0D108BD9-81ED-4DB2-BD59-A6C34878D82A}">
                    <a16:rowId xmlns:a16="http://schemas.microsoft.com/office/drawing/2014/main" val="2112181612"/>
                  </a:ext>
                </a:extLst>
              </a:tr>
            </a:tbl>
          </a:graphicData>
        </a:graphic>
      </p:graphicFrame>
      <p:sp>
        <p:nvSpPr>
          <p:cNvPr id="4" name="Rectangle 3">
            <a:extLst>
              <a:ext uri="{FF2B5EF4-FFF2-40B4-BE49-F238E27FC236}">
                <a16:creationId xmlns:a16="http://schemas.microsoft.com/office/drawing/2014/main" id="{3500A4CC-34FE-4570-A4F6-E74239A709B4}"/>
              </a:ext>
            </a:extLst>
          </p:cNvPr>
          <p:cNvSpPr/>
          <p:nvPr/>
        </p:nvSpPr>
        <p:spPr>
          <a:xfrm>
            <a:off x="805521" y="1334706"/>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6" name="TextBox 5">
            <a:extLst>
              <a:ext uri="{FF2B5EF4-FFF2-40B4-BE49-F238E27FC236}">
                <a16:creationId xmlns:a16="http://schemas.microsoft.com/office/drawing/2014/main" id="{0F1B6842-7793-4FAA-B4C5-F6518B1722A0}"/>
              </a:ext>
            </a:extLst>
          </p:cNvPr>
          <p:cNvSpPr txBox="1"/>
          <p:nvPr/>
        </p:nvSpPr>
        <p:spPr>
          <a:xfrm>
            <a:off x="805521" y="1480540"/>
            <a:ext cx="9696224" cy="707886"/>
          </a:xfrm>
          <a:prstGeom prst="rect">
            <a:avLst/>
          </a:prstGeom>
          <a:noFill/>
        </p:spPr>
        <p:txBody>
          <a:bodyPr wrap="square" rtlCol="0">
            <a:spAutoFit/>
          </a:bodyPr>
          <a:lstStyle/>
          <a:p>
            <a:r>
              <a:rPr lang="en-IN" sz="2000" dirty="0"/>
              <a:t>Feature engineering is the process of using </a:t>
            </a:r>
            <a:r>
              <a:rPr lang="en-IN" sz="2000" b="1" dirty="0"/>
              <a:t>domain knowledge</a:t>
            </a:r>
            <a:r>
              <a:rPr lang="en-IN" sz="2000" dirty="0"/>
              <a:t> of the data to create features that make machine learning algorithms work more effectively.</a:t>
            </a:r>
          </a:p>
        </p:txBody>
      </p:sp>
      <p:pic>
        <p:nvPicPr>
          <p:cNvPr id="8" name="Picture 7">
            <a:extLst>
              <a:ext uri="{FF2B5EF4-FFF2-40B4-BE49-F238E27FC236}">
                <a16:creationId xmlns:a16="http://schemas.microsoft.com/office/drawing/2014/main" id="{252173C1-AEEB-4AFE-B0DC-9EBB560AACC1}"/>
              </a:ext>
            </a:extLst>
          </p:cNvPr>
          <p:cNvPicPr>
            <a:picLocks noChangeAspect="1"/>
          </p:cNvPicPr>
          <p:nvPr/>
        </p:nvPicPr>
        <p:blipFill>
          <a:blip r:embed="rId2"/>
          <a:stretch>
            <a:fillRect/>
          </a:stretch>
        </p:blipFill>
        <p:spPr>
          <a:xfrm>
            <a:off x="10168036" y="1425483"/>
            <a:ext cx="1185764" cy="903225"/>
          </a:xfrm>
          <a:prstGeom prst="rect">
            <a:avLst/>
          </a:prstGeom>
        </p:spPr>
      </p:pic>
    </p:spTree>
    <p:extLst>
      <p:ext uri="{BB962C8B-B14F-4D97-AF65-F5344CB8AC3E}">
        <p14:creationId xmlns:p14="http://schemas.microsoft.com/office/powerpoint/2010/main" val="983329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77" y="-159555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7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6485054" y="631114"/>
            <a:ext cx="429586" cy="9557672"/>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57" y="8877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259532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8"/>
            <a:ext cx="10515600" cy="1325563"/>
          </a:xfrm>
        </p:spPr>
        <p:txBody>
          <a:bodyPr>
            <a:normAutofit/>
          </a:bodyPr>
          <a:lstStyle/>
          <a:p>
            <a:r>
              <a:rPr lang="en-US" sz="2800" b="1" dirty="0">
                <a:solidFill>
                  <a:schemeClr val="accent2"/>
                </a:solidFill>
                <a:ea typeface="Arial" charset="0"/>
                <a:cs typeface="Arial" charset="0"/>
              </a:rPr>
              <a:t>Model Retuning</a:t>
            </a:r>
            <a:endParaRPr lang="en-US" sz="2800" dirty="0">
              <a:solidFill>
                <a:schemeClr val="accent2"/>
              </a:solidFill>
              <a:latin typeface="+mn-lt"/>
              <a:ea typeface="Arial" charset="0"/>
              <a:cs typeface="Arial"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1599031"/>
              </p:ext>
            </p:extLst>
          </p:nvPr>
        </p:nvGraphicFramePr>
        <p:xfrm>
          <a:off x="875764" y="1392703"/>
          <a:ext cx="10478036" cy="5070927"/>
        </p:xfrm>
        <a:graphic>
          <a:graphicData uri="http://schemas.openxmlformats.org/drawingml/2006/table">
            <a:tbl>
              <a:tblPr firstRow="1" bandRow="1">
                <a:tableStyleId>{5C22544A-7EE6-4342-B048-85BDC9FD1C3A}</a:tableStyleId>
              </a:tblPr>
              <a:tblGrid>
                <a:gridCol w="885875">
                  <a:extLst>
                    <a:ext uri="{9D8B030D-6E8A-4147-A177-3AD203B41FA5}">
                      <a16:colId xmlns:a16="http://schemas.microsoft.com/office/drawing/2014/main" val="20000"/>
                    </a:ext>
                  </a:extLst>
                </a:gridCol>
                <a:gridCol w="2006865">
                  <a:extLst>
                    <a:ext uri="{9D8B030D-6E8A-4147-A177-3AD203B41FA5}">
                      <a16:colId xmlns:a16="http://schemas.microsoft.com/office/drawing/2014/main" val="20001"/>
                    </a:ext>
                  </a:extLst>
                </a:gridCol>
                <a:gridCol w="1896324">
                  <a:extLst>
                    <a:ext uri="{9D8B030D-6E8A-4147-A177-3AD203B41FA5}">
                      <a16:colId xmlns:a16="http://schemas.microsoft.com/office/drawing/2014/main" val="2800578068"/>
                    </a:ext>
                  </a:extLst>
                </a:gridCol>
                <a:gridCol w="1896324">
                  <a:extLst>
                    <a:ext uri="{9D8B030D-6E8A-4147-A177-3AD203B41FA5}">
                      <a16:colId xmlns:a16="http://schemas.microsoft.com/office/drawing/2014/main" val="1139841642"/>
                    </a:ext>
                  </a:extLst>
                </a:gridCol>
                <a:gridCol w="1896324">
                  <a:extLst>
                    <a:ext uri="{9D8B030D-6E8A-4147-A177-3AD203B41FA5}">
                      <a16:colId xmlns:a16="http://schemas.microsoft.com/office/drawing/2014/main" val="1657932234"/>
                    </a:ext>
                  </a:extLst>
                </a:gridCol>
                <a:gridCol w="1896324">
                  <a:extLst>
                    <a:ext uri="{9D8B030D-6E8A-4147-A177-3AD203B41FA5}">
                      <a16:colId xmlns:a16="http://schemas.microsoft.com/office/drawing/2014/main" val="20002"/>
                    </a:ext>
                  </a:extLst>
                </a:gridCol>
              </a:tblGrid>
              <a:tr h="1056666">
                <a:tc>
                  <a:txBody>
                    <a:bodyPr/>
                    <a:lstStyle/>
                    <a:p>
                      <a:r>
                        <a:rPr lang="en-US" sz="2200" dirty="0"/>
                        <a:t>S. No.</a:t>
                      </a:r>
                    </a:p>
                  </a:txBody>
                  <a:tcPr/>
                </a:tc>
                <a:tc>
                  <a:txBody>
                    <a:bodyPr/>
                    <a:lstStyle/>
                    <a:p>
                      <a:r>
                        <a:rPr lang="en-US" sz="2200" dirty="0"/>
                        <a:t>Model Name</a:t>
                      </a:r>
                    </a:p>
                  </a:txBody>
                  <a:tcPr/>
                </a:tc>
                <a:tc>
                  <a:txBody>
                    <a:bodyPr/>
                    <a:lstStyle/>
                    <a:p>
                      <a:r>
                        <a:rPr lang="en-US" sz="2200" dirty="0"/>
                        <a:t>F1-Score(I) (Validation)</a:t>
                      </a:r>
                    </a:p>
                  </a:txBody>
                  <a:tcPr/>
                </a:tc>
                <a:tc>
                  <a:txBody>
                    <a:bodyPr/>
                    <a:lstStyle/>
                    <a:p>
                      <a:r>
                        <a:rPr lang="en-US" sz="2200" dirty="0"/>
                        <a:t>F1-Score(F) </a:t>
                      </a:r>
                    </a:p>
                    <a:p>
                      <a:r>
                        <a:rPr lang="en-US" sz="2200" dirty="0"/>
                        <a:t>(Validation)</a:t>
                      </a:r>
                    </a:p>
                  </a:txBody>
                  <a:tcPr/>
                </a:tc>
                <a:tc>
                  <a:txBody>
                    <a:bodyPr/>
                    <a:lstStyle/>
                    <a:p>
                      <a:r>
                        <a:rPr lang="en-US" sz="2200" dirty="0"/>
                        <a:t>F1-Score(I) </a:t>
                      </a:r>
                    </a:p>
                    <a:p>
                      <a:r>
                        <a:rPr lang="en-US" sz="2200" dirty="0"/>
                        <a:t>(Test)</a:t>
                      </a:r>
                    </a:p>
                  </a:txBody>
                  <a:tcPr/>
                </a:tc>
                <a:tc>
                  <a:txBody>
                    <a:bodyPr/>
                    <a:lstStyle/>
                    <a:p>
                      <a:r>
                        <a:rPr lang="en-US" sz="2200" dirty="0"/>
                        <a:t>F1-Score(I) </a:t>
                      </a:r>
                    </a:p>
                    <a:p>
                      <a:r>
                        <a:rPr lang="en-US" sz="2200" dirty="0"/>
                        <a:t>(Test)</a:t>
                      </a:r>
                    </a:p>
                    <a:p>
                      <a:endParaRPr lang="en-US" sz="2200" dirty="0"/>
                    </a:p>
                  </a:txBody>
                  <a:tcPr/>
                </a:tc>
                <a:extLst>
                  <a:ext uri="{0D108BD9-81ED-4DB2-BD59-A6C34878D82A}">
                    <a16:rowId xmlns:a16="http://schemas.microsoft.com/office/drawing/2014/main" val="10000"/>
                  </a:ext>
                </a:extLst>
              </a:tr>
              <a:tr h="1056666">
                <a:tc>
                  <a:txBody>
                    <a:bodyPr/>
                    <a:lstStyle/>
                    <a:p>
                      <a:r>
                        <a:rPr lang="en-US" sz="2200" dirty="0"/>
                        <a:t>1.</a:t>
                      </a:r>
                    </a:p>
                    <a:p>
                      <a:endParaRPr lang="en-US" sz="2200" dirty="0"/>
                    </a:p>
                  </a:txBody>
                  <a:tcPr/>
                </a:tc>
                <a:tc>
                  <a:txBody>
                    <a:bodyPr/>
                    <a:lstStyle/>
                    <a:p>
                      <a:r>
                        <a:rPr lang="en-US" sz="2200" dirty="0"/>
                        <a:t>Logistic Regression</a:t>
                      </a:r>
                    </a:p>
                    <a:p>
                      <a:endParaRPr lang="en-US" sz="2200" dirty="0"/>
                    </a:p>
                  </a:txBody>
                  <a:tcPr/>
                </a:tc>
                <a:tc>
                  <a:txBody>
                    <a:bodyPr/>
                    <a:lstStyle/>
                    <a:p>
                      <a:r>
                        <a:rPr lang="en-US" sz="2200" dirty="0"/>
                        <a:t>57.03</a:t>
                      </a:r>
                    </a:p>
                  </a:txBody>
                  <a:tcPr/>
                </a:tc>
                <a:tc>
                  <a:txBody>
                    <a:bodyPr/>
                    <a:lstStyle/>
                    <a:p>
                      <a:r>
                        <a:rPr lang="en-US" sz="2200" dirty="0"/>
                        <a:t>58.30</a:t>
                      </a:r>
                    </a:p>
                  </a:txBody>
                  <a:tcPr/>
                </a:tc>
                <a:tc>
                  <a:txBody>
                    <a:bodyPr/>
                    <a:lstStyle/>
                    <a:p>
                      <a:r>
                        <a:rPr lang="en-US" sz="2200" dirty="0"/>
                        <a:t>50.07</a:t>
                      </a:r>
                    </a:p>
                  </a:txBody>
                  <a:tcPr/>
                </a:tc>
                <a:tc>
                  <a:txBody>
                    <a:bodyPr/>
                    <a:lstStyle/>
                    <a:p>
                      <a:r>
                        <a:rPr lang="en-US" sz="2200" dirty="0"/>
                        <a:t>54.98</a:t>
                      </a:r>
                    </a:p>
                  </a:txBody>
                  <a:tcPr/>
                </a:tc>
                <a:extLst>
                  <a:ext uri="{0D108BD9-81ED-4DB2-BD59-A6C34878D82A}">
                    <a16:rowId xmlns:a16="http://schemas.microsoft.com/office/drawing/2014/main" val="10001"/>
                  </a:ext>
                </a:extLst>
              </a:tr>
              <a:tr h="606567">
                <a:tc>
                  <a:txBody>
                    <a:bodyPr/>
                    <a:lstStyle/>
                    <a:p>
                      <a:r>
                        <a:rPr lang="en-US" sz="2200" dirty="0"/>
                        <a:t>2.</a:t>
                      </a:r>
                    </a:p>
                  </a:txBody>
                  <a:tcPr/>
                </a:tc>
                <a:tc>
                  <a:txBody>
                    <a:bodyPr/>
                    <a:lstStyle/>
                    <a:p>
                      <a:r>
                        <a:rPr lang="en-US" sz="2200" dirty="0"/>
                        <a:t>Random Forest</a:t>
                      </a:r>
                    </a:p>
                  </a:txBody>
                  <a:tcPr/>
                </a:tc>
                <a:tc>
                  <a:txBody>
                    <a:bodyPr/>
                    <a:lstStyle/>
                    <a:p>
                      <a:r>
                        <a:rPr lang="en-US" sz="2200" dirty="0"/>
                        <a:t>60.4</a:t>
                      </a:r>
                    </a:p>
                  </a:txBody>
                  <a:tcPr/>
                </a:tc>
                <a:tc>
                  <a:txBody>
                    <a:bodyPr/>
                    <a:lstStyle/>
                    <a:p>
                      <a:r>
                        <a:rPr lang="en-US" sz="2200" dirty="0"/>
                        <a:t>62.45</a:t>
                      </a:r>
                    </a:p>
                  </a:txBody>
                  <a:tcPr/>
                </a:tc>
                <a:tc>
                  <a:txBody>
                    <a:bodyPr/>
                    <a:lstStyle/>
                    <a:p>
                      <a:r>
                        <a:rPr lang="en-US" sz="2200" dirty="0"/>
                        <a:t>56.67</a:t>
                      </a:r>
                    </a:p>
                  </a:txBody>
                  <a:tcPr/>
                </a:tc>
                <a:tc>
                  <a:txBody>
                    <a:bodyPr/>
                    <a:lstStyle/>
                    <a:p>
                      <a:r>
                        <a:rPr lang="en-US" sz="2200" dirty="0"/>
                        <a:t>59.29</a:t>
                      </a:r>
                    </a:p>
                  </a:txBody>
                  <a:tcPr/>
                </a:tc>
                <a:extLst>
                  <a:ext uri="{0D108BD9-81ED-4DB2-BD59-A6C34878D82A}">
                    <a16:rowId xmlns:a16="http://schemas.microsoft.com/office/drawing/2014/main" val="10002"/>
                  </a:ext>
                </a:extLst>
              </a:tr>
              <a:tr h="606567">
                <a:tc>
                  <a:txBody>
                    <a:bodyPr/>
                    <a:lstStyle/>
                    <a:p>
                      <a:r>
                        <a:rPr lang="en-US" sz="2200" dirty="0"/>
                        <a:t>3</a:t>
                      </a:r>
                    </a:p>
                  </a:txBody>
                  <a:tcPr/>
                </a:tc>
                <a:tc>
                  <a:txBody>
                    <a:bodyPr/>
                    <a:lstStyle/>
                    <a:p>
                      <a:r>
                        <a:rPr lang="en-US" sz="2200" dirty="0" err="1"/>
                        <a:t>lightGBM</a:t>
                      </a:r>
                      <a:endParaRPr lang="en-US" sz="2200" dirty="0"/>
                    </a:p>
                  </a:txBody>
                  <a:tcPr/>
                </a:tc>
                <a:tc>
                  <a:txBody>
                    <a:bodyPr/>
                    <a:lstStyle/>
                    <a:p>
                      <a:r>
                        <a:rPr lang="en-US" sz="2200" dirty="0"/>
                        <a:t>64.29</a:t>
                      </a:r>
                    </a:p>
                  </a:txBody>
                  <a:tcPr/>
                </a:tc>
                <a:tc>
                  <a:txBody>
                    <a:bodyPr/>
                    <a:lstStyle/>
                    <a:p>
                      <a:r>
                        <a:rPr lang="en-US" sz="2200" dirty="0"/>
                        <a:t>64.41</a:t>
                      </a:r>
                    </a:p>
                  </a:txBody>
                  <a:tcPr/>
                </a:tc>
                <a:tc>
                  <a:txBody>
                    <a:bodyPr/>
                    <a:lstStyle/>
                    <a:p>
                      <a:r>
                        <a:rPr lang="en-US" sz="2200" dirty="0"/>
                        <a:t>59.99</a:t>
                      </a:r>
                    </a:p>
                  </a:txBody>
                  <a:tcPr/>
                </a:tc>
                <a:tc>
                  <a:txBody>
                    <a:bodyPr/>
                    <a:lstStyle/>
                    <a:p>
                      <a:r>
                        <a:rPr lang="en-US" sz="2200" dirty="0"/>
                        <a:t>62.37</a:t>
                      </a:r>
                    </a:p>
                  </a:txBody>
                  <a:tcPr/>
                </a:tc>
                <a:extLst>
                  <a:ext uri="{0D108BD9-81ED-4DB2-BD59-A6C34878D82A}">
                    <a16:rowId xmlns:a16="http://schemas.microsoft.com/office/drawing/2014/main" val="10003"/>
                  </a:ext>
                </a:extLst>
              </a:tr>
              <a:tr h="606567">
                <a:tc>
                  <a:txBody>
                    <a:bodyPr/>
                    <a:lstStyle/>
                    <a:p>
                      <a:r>
                        <a:rPr lang="en-US" sz="2200" dirty="0"/>
                        <a:t>4.</a:t>
                      </a:r>
                    </a:p>
                  </a:txBody>
                  <a:tcPr/>
                </a:tc>
                <a:tc>
                  <a:txBody>
                    <a:bodyPr/>
                    <a:lstStyle/>
                    <a:p>
                      <a:r>
                        <a:rPr lang="en-US" sz="2200" dirty="0" err="1"/>
                        <a:t>XgBoost</a:t>
                      </a:r>
                      <a:endParaRPr lang="en-US" sz="2200" dirty="0"/>
                    </a:p>
                  </a:txBody>
                  <a:tcPr/>
                </a:tc>
                <a:tc>
                  <a:txBody>
                    <a:bodyPr/>
                    <a:lstStyle/>
                    <a:p>
                      <a:r>
                        <a:rPr lang="en-US" sz="2200" b="0" dirty="0">
                          <a:solidFill>
                            <a:schemeClr val="tx1"/>
                          </a:solidFill>
                        </a:rPr>
                        <a:t>64.48</a:t>
                      </a:r>
                    </a:p>
                  </a:txBody>
                  <a:tcPr/>
                </a:tc>
                <a:tc>
                  <a:txBody>
                    <a:bodyPr/>
                    <a:lstStyle/>
                    <a:p>
                      <a:r>
                        <a:rPr lang="en-US" sz="2200" b="0" dirty="0">
                          <a:solidFill>
                            <a:schemeClr val="tx1"/>
                          </a:solidFill>
                        </a:rPr>
                        <a:t>64.50</a:t>
                      </a:r>
                    </a:p>
                  </a:txBody>
                  <a:tcPr/>
                </a:tc>
                <a:tc>
                  <a:txBody>
                    <a:bodyPr/>
                    <a:lstStyle/>
                    <a:p>
                      <a:r>
                        <a:rPr lang="en-US" sz="2200" b="0" dirty="0">
                          <a:solidFill>
                            <a:schemeClr val="tx1"/>
                          </a:solidFill>
                        </a:rPr>
                        <a:t>61.03</a:t>
                      </a:r>
                    </a:p>
                  </a:txBody>
                  <a:tcPr/>
                </a:tc>
                <a:tc>
                  <a:txBody>
                    <a:bodyPr/>
                    <a:lstStyle/>
                    <a:p>
                      <a:r>
                        <a:rPr lang="en-US" sz="2200" b="0" dirty="0">
                          <a:solidFill>
                            <a:schemeClr val="tx1"/>
                          </a:solidFill>
                        </a:rPr>
                        <a:t>62.44</a:t>
                      </a:r>
                    </a:p>
                  </a:txBody>
                  <a:tcPr/>
                </a:tc>
                <a:extLst>
                  <a:ext uri="{0D108BD9-81ED-4DB2-BD59-A6C34878D82A}">
                    <a16:rowId xmlns:a16="http://schemas.microsoft.com/office/drawing/2014/main" val="10004"/>
                  </a:ext>
                </a:extLst>
              </a:tr>
              <a:tr h="1056666">
                <a:tc>
                  <a:txBody>
                    <a:bodyPr/>
                    <a:lstStyle/>
                    <a:p>
                      <a:r>
                        <a:rPr lang="en-US" sz="2200" dirty="0"/>
                        <a:t>5.</a:t>
                      </a:r>
                    </a:p>
                  </a:txBody>
                  <a:tcPr/>
                </a:tc>
                <a:tc>
                  <a:txBody>
                    <a:bodyPr/>
                    <a:lstStyle/>
                    <a:p>
                      <a:r>
                        <a:rPr lang="en-US" sz="2200" dirty="0">
                          <a:solidFill>
                            <a:schemeClr val="tx1"/>
                          </a:solidFill>
                          <a:highlight>
                            <a:srgbClr val="FFFF00"/>
                          </a:highlight>
                        </a:rPr>
                        <a:t>Voting Classifier</a:t>
                      </a:r>
                    </a:p>
                    <a:p>
                      <a:endParaRPr lang="en-US" sz="2200" dirty="0">
                        <a:solidFill>
                          <a:schemeClr val="tx1"/>
                        </a:solidFill>
                      </a:endParaRPr>
                    </a:p>
                  </a:txBody>
                  <a:tcPr/>
                </a:tc>
                <a:tc>
                  <a:txBody>
                    <a:bodyPr/>
                    <a:lstStyle/>
                    <a:p>
                      <a:r>
                        <a:rPr lang="en-US" sz="2200" b="0" dirty="0">
                          <a:solidFill>
                            <a:schemeClr val="tx1"/>
                          </a:solidFill>
                        </a:rPr>
                        <a:t>NA</a:t>
                      </a:r>
                    </a:p>
                  </a:txBody>
                  <a:tcPr/>
                </a:tc>
                <a:tc>
                  <a:txBody>
                    <a:bodyPr/>
                    <a:lstStyle/>
                    <a:p>
                      <a:r>
                        <a:rPr lang="en-US" sz="2200" b="1" dirty="0">
                          <a:solidFill>
                            <a:schemeClr val="accent6"/>
                          </a:solidFill>
                        </a:rPr>
                        <a:t>64.88</a:t>
                      </a:r>
                    </a:p>
                  </a:txBody>
                  <a:tcPr/>
                </a:tc>
                <a:tc>
                  <a:txBody>
                    <a:bodyPr/>
                    <a:lstStyle/>
                    <a:p>
                      <a:r>
                        <a:rPr lang="en-US" sz="2200" b="0" dirty="0">
                          <a:solidFill>
                            <a:schemeClr val="tx1"/>
                          </a:solidFill>
                        </a:rPr>
                        <a:t>NA</a:t>
                      </a:r>
                    </a:p>
                  </a:txBody>
                  <a:tcPr/>
                </a:tc>
                <a:tc>
                  <a:txBody>
                    <a:bodyPr/>
                    <a:lstStyle/>
                    <a:p>
                      <a:r>
                        <a:rPr lang="en-US" sz="2200" b="1" dirty="0">
                          <a:solidFill>
                            <a:schemeClr val="accent6"/>
                          </a:solidFill>
                        </a:rPr>
                        <a:t>63.67</a:t>
                      </a:r>
                    </a:p>
                  </a:txBody>
                  <a:tcPr/>
                </a:tc>
                <a:extLst>
                  <a:ext uri="{0D108BD9-81ED-4DB2-BD59-A6C34878D82A}">
                    <a16:rowId xmlns:a16="http://schemas.microsoft.com/office/drawing/2014/main" val="3813971021"/>
                  </a:ext>
                </a:extLst>
              </a:tr>
            </a:tbl>
          </a:graphicData>
        </a:graphic>
      </p:graphicFrame>
      <p:sp>
        <p:nvSpPr>
          <p:cNvPr id="3" name="Arrow: Right 2">
            <a:extLst>
              <a:ext uri="{FF2B5EF4-FFF2-40B4-BE49-F238E27FC236}">
                <a16:creationId xmlns:a16="http://schemas.microsoft.com/office/drawing/2014/main" id="{36BE9673-E856-4292-BD88-586182FE6F06}"/>
              </a:ext>
            </a:extLst>
          </p:cNvPr>
          <p:cNvSpPr/>
          <p:nvPr/>
        </p:nvSpPr>
        <p:spPr>
          <a:xfrm>
            <a:off x="4679752" y="4318782"/>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D49C8F78-C082-435A-B81A-D8CF9CBF20B2}"/>
              </a:ext>
            </a:extLst>
          </p:cNvPr>
          <p:cNvSpPr/>
          <p:nvPr/>
        </p:nvSpPr>
        <p:spPr>
          <a:xfrm>
            <a:off x="4679751" y="4858541"/>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CD38C80-19BE-4E30-84B9-948F4BB78E05}"/>
              </a:ext>
            </a:extLst>
          </p:cNvPr>
          <p:cNvSpPr/>
          <p:nvPr/>
        </p:nvSpPr>
        <p:spPr>
          <a:xfrm>
            <a:off x="4679748" y="3688100"/>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524CCED-24A2-458F-A122-553A7727551C}"/>
              </a:ext>
            </a:extLst>
          </p:cNvPr>
          <p:cNvSpPr/>
          <p:nvPr/>
        </p:nvSpPr>
        <p:spPr>
          <a:xfrm>
            <a:off x="4679749" y="2579775"/>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AA8C663-6526-44E1-9865-7E6AB18824CF}"/>
              </a:ext>
            </a:extLst>
          </p:cNvPr>
          <p:cNvSpPr/>
          <p:nvPr/>
        </p:nvSpPr>
        <p:spPr>
          <a:xfrm>
            <a:off x="8483735" y="2603958"/>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A4ED61F-26AD-464E-AF29-E37A7DA9BBF6}"/>
              </a:ext>
            </a:extLst>
          </p:cNvPr>
          <p:cNvSpPr/>
          <p:nvPr/>
        </p:nvSpPr>
        <p:spPr>
          <a:xfrm>
            <a:off x="8483735" y="3685345"/>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EC18EDA-6AE8-4754-884B-53D3B7D06D18}"/>
              </a:ext>
            </a:extLst>
          </p:cNvPr>
          <p:cNvSpPr/>
          <p:nvPr/>
        </p:nvSpPr>
        <p:spPr>
          <a:xfrm>
            <a:off x="8483735" y="4318782"/>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AF4941A-687E-4E46-A8A9-F4BCE03198F6}"/>
              </a:ext>
            </a:extLst>
          </p:cNvPr>
          <p:cNvSpPr/>
          <p:nvPr/>
        </p:nvSpPr>
        <p:spPr>
          <a:xfrm>
            <a:off x="8483735" y="4878494"/>
            <a:ext cx="1012873" cy="28135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DD165165-FB7E-42C8-B945-80A7589D2500}"/>
              </a:ext>
            </a:extLst>
          </p:cNvPr>
          <p:cNvSpPr/>
          <p:nvPr/>
        </p:nvSpPr>
        <p:spPr>
          <a:xfrm>
            <a:off x="5973543" y="5789374"/>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28" name="Star: 5 Points 27">
            <a:extLst>
              <a:ext uri="{FF2B5EF4-FFF2-40B4-BE49-F238E27FC236}">
                <a16:creationId xmlns:a16="http://schemas.microsoft.com/office/drawing/2014/main" id="{D781CBF8-8273-43AF-B4AC-E7E0B11A2BF6}"/>
              </a:ext>
            </a:extLst>
          </p:cNvPr>
          <p:cNvSpPr/>
          <p:nvPr/>
        </p:nvSpPr>
        <p:spPr>
          <a:xfrm>
            <a:off x="9699544" y="5789374"/>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29" name="Rectangle 28">
            <a:extLst>
              <a:ext uri="{FF2B5EF4-FFF2-40B4-BE49-F238E27FC236}">
                <a16:creationId xmlns:a16="http://schemas.microsoft.com/office/drawing/2014/main" id="{A422112C-4D18-4D77-82B7-72CFA976F93C}"/>
              </a:ext>
            </a:extLst>
          </p:cNvPr>
          <p:cNvSpPr/>
          <p:nvPr/>
        </p:nvSpPr>
        <p:spPr>
          <a:xfrm>
            <a:off x="805521" y="1068626"/>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30" name="Star: 5 Points 29">
            <a:extLst>
              <a:ext uri="{FF2B5EF4-FFF2-40B4-BE49-F238E27FC236}">
                <a16:creationId xmlns:a16="http://schemas.microsoft.com/office/drawing/2014/main" id="{76275D2B-7844-47A1-9D4A-1423623A03ED}"/>
              </a:ext>
            </a:extLst>
          </p:cNvPr>
          <p:cNvSpPr/>
          <p:nvPr/>
        </p:nvSpPr>
        <p:spPr>
          <a:xfrm>
            <a:off x="2404468" y="5823757"/>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08420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81A8-82C2-4A95-898F-7CDF8871FEFB}"/>
              </a:ext>
            </a:extLst>
          </p:cNvPr>
          <p:cNvSpPr>
            <a:spLocks noGrp="1"/>
          </p:cNvSpPr>
          <p:nvPr>
            <p:ph type="title"/>
          </p:nvPr>
        </p:nvSpPr>
        <p:spPr/>
        <p:txBody>
          <a:bodyPr>
            <a:normAutofit/>
          </a:bodyPr>
          <a:lstStyle/>
          <a:p>
            <a:r>
              <a:rPr lang="en-IN" sz="2600" b="1" dirty="0">
                <a:latin typeface="+mn-lt"/>
              </a:rPr>
              <a:t>Voting Classifier</a:t>
            </a:r>
          </a:p>
        </p:txBody>
      </p:sp>
      <p:sp>
        <p:nvSpPr>
          <p:cNvPr id="3" name="Content Placeholder 2">
            <a:extLst>
              <a:ext uri="{FF2B5EF4-FFF2-40B4-BE49-F238E27FC236}">
                <a16:creationId xmlns:a16="http://schemas.microsoft.com/office/drawing/2014/main" id="{B3DCB7F0-3705-41C7-ABA7-AD92BDB8B100}"/>
              </a:ext>
            </a:extLst>
          </p:cNvPr>
          <p:cNvSpPr>
            <a:spLocks noGrp="1"/>
          </p:cNvSpPr>
          <p:nvPr>
            <p:ph idx="1"/>
          </p:nvPr>
        </p:nvSpPr>
        <p:spPr>
          <a:xfrm>
            <a:off x="838200" y="1403594"/>
            <a:ext cx="10515600" cy="4351338"/>
          </a:xfrm>
        </p:spPr>
        <p:txBody>
          <a:bodyPr/>
          <a:lstStyle/>
          <a:p>
            <a:pPr marL="0" indent="0">
              <a:buNone/>
            </a:pPr>
            <a:r>
              <a:rPr lang="en-IN" sz="2400" dirty="0"/>
              <a:t>A Voting Classifier model combines multiple different models (i.e., sub-estimators) into a single model to generate a ensemble of models.</a:t>
            </a:r>
          </a:p>
        </p:txBody>
      </p:sp>
      <p:sp>
        <p:nvSpPr>
          <p:cNvPr id="4" name="Rectangle: Rounded Corners 3">
            <a:extLst>
              <a:ext uri="{FF2B5EF4-FFF2-40B4-BE49-F238E27FC236}">
                <a16:creationId xmlns:a16="http://schemas.microsoft.com/office/drawing/2014/main" id="{93111469-D0E4-4214-A05B-1518C4ED4B6A}"/>
              </a:ext>
            </a:extLst>
          </p:cNvPr>
          <p:cNvSpPr/>
          <p:nvPr/>
        </p:nvSpPr>
        <p:spPr>
          <a:xfrm>
            <a:off x="1259138" y="2454813"/>
            <a:ext cx="1716258" cy="117262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D2A5DB6-8D61-4F8A-8640-A5F325AEE08E}"/>
              </a:ext>
            </a:extLst>
          </p:cNvPr>
          <p:cNvSpPr/>
          <p:nvPr/>
        </p:nvSpPr>
        <p:spPr>
          <a:xfrm>
            <a:off x="1259138" y="3731764"/>
            <a:ext cx="1716258" cy="117262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A7E1278-4CC7-4ABE-B394-D2ACE86F19BE}"/>
              </a:ext>
            </a:extLst>
          </p:cNvPr>
          <p:cNvSpPr/>
          <p:nvPr/>
        </p:nvSpPr>
        <p:spPr>
          <a:xfrm>
            <a:off x="1279947" y="5017581"/>
            <a:ext cx="1716258" cy="117262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D07843A-B977-4868-9EF3-FCF09D1DEEB1}"/>
              </a:ext>
            </a:extLst>
          </p:cNvPr>
          <p:cNvSpPr/>
          <p:nvPr/>
        </p:nvSpPr>
        <p:spPr>
          <a:xfrm>
            <a:off x="3938882" y="3564685"/>
            <a:ext cx="1716257" cy="1172620"/>
          </a:xfrm>
          <a:prstGeom prst="round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855840B8-8E6E-4796-893E-46964BF57333}"/>
              </a:ext>
            </a:extLst>
          </p:cNvPr>
          <p:cNvSpPr txBox="1"/>
          <p:nvPr/>
        </p:nvSpPr>
        <p:spPr>
          <a:xfrm>
            <a:off x="1554595" y="2762090"/>
            <a:ext cx="1139483" cy="338554"/>
          </a:xfrm>
          <a:prstGeom prst="rect">
            <a:avLst/>
          </a:prstGeom>
          <a:noFill/>
        </p:spPr>
        <p:txBody>
          <a:bodyPr wrap="square" rtlCol="0">
            <a:spAutoFit/>
          </a:bodyPr>
          <a:lstStyle/>
          <a:p>
            <a:pPr algn="ctr"/>
            <a:r>
              <a:rPr lang="en-IN" sz="1600" b="1" dirty="0" err="1"/>
              <a:t>Xgboost</a:t>
            </a:r>
            <a:endParaRPr lang="en-IN" sz="1600" b="1" dirty="0"/>
          </a:p>
        </p:txBody>
      </p:sp>
      <p:sp>
        <p:nvSpPr>
          <p:cNvPr id="43" name="TextBox 42">
            <a:extLst>
              <a:ext uri="{FF2B5EF4-FFF2-40B4-BE49-F238E27FC236}">
                <a16:creationId xmlns:a16="http://schemas.microsoft.com/office/drawing/2014/main" id="{24EEAC85-3477-4CA4-8656-74485F42DDEE}"/>
              </a:ext>
            </a:extLst>
          </p:cNvPr>
          <p:cNvSpPr txBox="1"/>
          <p:nvPr/>
        </p:nvSpPr>
        <p:spPr>
          <a:xfrm>
            <a:off x="1554595" y="5415487"/>
            <a:ext cx="1329398" cy="338554"/>
          </a:xfrm>
          <a:prstGeom prst="rect">
            <a:avLst/>
          </a:prstGeom>
          <a:noFill/>
        </p:spPr>
        <p:txBody>
          <a:bodyPr wrap="square" rtlCol="0">
            <a:spAutoFit/>
          </a:bodyPr>
          <a:lstStyle/>
          <a:p>
            <a:pPr algn="ctr"/>
            <a:r>
              <a:rPr lang="en-IN" sz="1600" b="1" dirty="0" err="1"/>
              <a:t>lightGBM</a:t>
            </a:r>
            <a:endParaRPr lang="en-IN" sz="1600" b="1" dirty="0"/>
          </a:p>
        </p:txBody>
      </p:sp>
      <p:sp>
        <p:nvSpPr>
          <p:cNvPr id="44" name="TextBox 43">
            <a:extLst>
              <a:ext uri="{FF2B5EF4-FFF2-40B4-BE49-F238E27FC236}">
                <a16:creationId xmlns:a16="http://schemas.microsoft.com/office/drawing/2014/main" id="{6BAEECEA-9186-4F60-B811-689A3A152F4D}"/>
              </a:ext>
            </a:extLst>
          </p:cNvPr>
          <p:cNvSpPr txBox="1"/>
          <p:nvPr/>
        </p:nvSpPr>
        <p:spPr>
          <a:xfrm>
            <a:off x="1605090" y="3980966"/>
            <a:ext cx="1139483" cy="584775"/>
          </a:xfrm>
          <a:prstGeom prst="rect">
            <a:avLst/>
          </a:prstGeom>
          <a:noFill/>
        </p:spPr>
        <p:txBody>
          <a:bodyPr wrap="square" rtlCol="0">
            <a:spAutoFit/>
          </a:bodyPr>
          <a:lstStyle/>
          <a:p>
            <a:pPr algn="ctr"/>
            <a:r>
              <a:rPr lang="en-IN" sz="1600" b="1" dirty="0"/>
              <a:t>Random Forest</a:t>
            </a:r>
          </a:p>
        </p:txBody>
      </p:sp>
      <p:sp>
        <p:nvSpPr>
          <p:cNvPr id="45" name="TextBox 44">
            <a:extLst>
              <a:ext uri="{FF2B5EF4-FFF2-40B4-BE49-F238E27FC236}">
                <a16:creationId xmlns:a16="http://schemas.microsoft.com/office/drawing/2014/main" id="{CEF95CC7-CFB5-4402-82EE-6320C6C4965C}"/>
              </a:ext>
            </a:extLst>
          </p:cNvPr>
          <p:cNvSpPr txBox="1"/>
          <p:nvPr/>
        </p:nvSpPr>
        <p:spPr>
          <a:xfrm>
            <a:off x="4105761" y="3914513"/>
            <a:ext cx="1335844" cy="430887"/>
          </a:xfrm>
          <a:prstGeom prst="rect">
            <a:avLst/>
          </a:prstGeom>
          <a:noFill/>
        </p:spPr>
        <p:txBody>
          <a:bodyPr wrap="square" rtlCol="0">
            <a:spAutoFit/>
          </a:bodyPr>
          <a:lstStyle/>
          <a:p>
            <a:r>
              <a:rPr lang="en-IN" sz="2200" dirty="0"/>
              <a:t>Ensemble</a:t>
            </a:r>
          </a:p>
        </p:txBody>
      </p:sp>
      <p:cxnSp>
        <p:nvCxnSpPr>
          <p:cNvPr id="67" name="Straight Arrow Connector 66">
            <a:extLst>
              <a:ext uri="{FF2B5EF4-FFF2-40B4-BE49-F238E27FC236}">
                <a16:creationId xmlns:a16="http://schemas.microsoft.com/office/drawing/2014/main" id="{301540B0-C68E-4010-95AC-6E0D904C998E}"/>
              </a:ext>
            </a:extLst>
          </p:cNvPr>
          <p:cNvCxnSpPr>
            <a:cxnSpLocks/>
          </p:cNvCxnSpPr>
          <p:nvPr/>
        </p:nvCxnSpPr>
        <p:spPr>
          <a:xfrm>
            <a:off x="2975396" y="3041123"/>
            <a:ext cx="963486" cy="110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013562-18AD-4450-B450-E10876688ADB}"/>
              </a:ext>
            </a:extLst>
          </p:cNvPr>
          <p:cNvCxnSpPr>
            <a:cxnSpLocks/>
          </p:cNvCxnSpPr>
          <p:nvPr/>
        </p:nvCxnSpPr>
        <p:spPr>
          <a:xfrm>
            <a:off x="7000634" y="4058319"/>
            <a:ext cx="483378" cy="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963D0CD-AB66-41DF-BADA-E9D9064E5B50}"/>
              </a:ext>
            </a:extLst>
          </p:cNvPr>
          <p:cNvCxnSpPr>
            <a:cxnSpLocks/>
          </p:cNvCxnSpPr>
          <p:nvPr/>
        </p:nvCxnSpPr>
        <p:spPr>
          <a:xfrm flipV="1">
            <a:off x="2996205" y="4150995"/>
            <a:ext cx="942677" cy="145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3A18967-79D3-4495-A55B-1B579B60E4C5}"/>
              </a:ext>
            </a:extLst>
          </p:cNvPr>
          <p:cNvCxnSpPr>
            <a:cxnSpLocks/>
          </p:cNvCxnSpPr>
          <p:nvPr/>
        </p:nvCxnSpPr>
        <p:spPr>
          <a:xfrm flipV="1">
            <a:off x="2975396" y="4150995"/>
            <a:ext cx="963486" cy="16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Content Placeholder 4" descr="Database">
            <a:extLst>
              <a:ext uri="{FF2B5EF4-FFF2-40B4-BE49-F238E27FC236}">
                <a16:creationId xmlns:a16="http://schemas.microsoft.com/office/drawing/2014/main" id="{4B42D885-8181-4E0D-A54F-B028D6188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7300" y="3444335"/>
            <a:ext cx="1227969" cy="1227969"/>
          </a:xfrm>
          <a:prstGeom prst="rect">
            <a:avLst/>
          </a:prstGeom>
        </p:spPr>
      </p:pic>
      <p:cxnSp>
        <p:nvCxnSpPr>
          <p:cNvPr id="84" name="Straight Connector 83">
            <a:extLst>
              <a:ext uri="{FF2B5EF4-FFF2-40B4-BE49-F238E27FC236}">
                <a16:creationId xmlns:a16="http://schemas.microsoft.com/office/drawing/2014/main" id="{C414523D-AC08-4E8E-BFA4-E68A7C56F995}"/>
              </a:ext>
            </a:extLst>
          </p:cNvPr>
          <p:cNvCxnSpPr>
            <a:cxnSpLocks/>
          </p:cNvCxnSpPr>
          <p:nvPr/>
        </p:nvCxnSpPr>
        <p:spPr>
          <a:xfrm>
            <a:off x="6068290" y="3224618"/>
            <a:ext cx="0" cy="327559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F55B30D1-DD13-49FB-AEF2-543FA9DBDC20}"/>
              </a:ext>
            </a:extLst>
          </p:cNvPr>
          <p:cNvSpPr/>
          <p:nvPr/>
        </p:nvSpPr>
        <p:spPr>
          <a:xfrm>
            <a:off x="7464388" y="3467686"/>
            <a:ext cx="1716257" cy="117262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A6FF6565-6C19-455A-AE85-69D78E3C6433}"/>
              </a:ext>
            </a:extLst>
          </p:cNvPr>
          <p:cNvSpPr txBox="1"/>
          <p:nvPr/>
        </p:nvSpPr>
        <p:spPr>
          <a:xfrm>
            <a:off x="7735940" y="3803647"/>
            <a:ext cx="1335844" cy="430887"/>
          </a:xfrm>
          <a:prstGeom prst="rect">
            <a:avLst/>
          </a:prstGeom>
          <a:noFill/>
        </p:spPr>
        <p:txBody>
          <a:bodyPr wrap="square" rtlCol="0">
            <a:spAutoFit/>
          </a:bodyPr>
          <a:lstStyle/>
          <a:p>
            <a:r>
              <a:rPr lang="en-IN" sz="2200" dirty="0"/>
              <a:t>Ensemble</a:t>
            </a:r>
          </a:p>
        </p:txBody>
      </p:sp>
      <p:sp>
        <p:nvSpPr>
          <p:cNvPr id="89" name="Arrow: Right 88">
            <a:extLst>
              <a:ext uri="{FF2B5EF4-FFF2-40B4-BE49-F238E27FC236}">
                <a16:creationId xmlns:a16="http://schemas.microsoft.com/office/drawing/2014/main" id="{A75AD195-0944-4DB1-9F5E-A14831C79844}"/>
              </a:ext>
            </a:extLst>
          </p:cNvPr>
          <p:cNvSpPr/>
          <p:nvPr/>
        </p:nvSpPr>
        <p:spPr>
          <a:xfrm>
            <a:off x="5827527" y="2501412"/>
            <a:ext cx="577492" cy="53351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B1F63C0F-9BFF-47F8-A2B6-BA4D1CBBD15A}"/>
              </a:ext>
            </a:extLst>
          </p:cNvPr>
          <p:cNvSpPr txBox="1"/>
          <p:nvPr/>
        </p:nvSpPr>
        <p:spPr>
          <a:xfrm>
            <a:off x="5441605" y="2125584"/>
            <a:ext cx="1549156" cy="430887"/>
          </a:xfrm>
          <a:prstGeom prst="rect">
            <a:avLst/>
          </a:prstGeom>
          <a:noFill/>
        </p:spPr>
        <p:txBody>
          <a:bodyPr wrap="square" rtlCol="0">
            <a:spAutoFit/>
          </a:bodyPr>
          <a:lstStyle/>
          <a:p>
            <a:r>
              <a:rPr lang="en-IN" sz="2200" dirty="0"/>
              <a:t>Next Steps</a:t>
            </a:r>
          </a:p>
        </p:txBody>
      </p:sp>
      <p:pic>
        <p:nvPicPr>
          <p:cNvPr id="92" name="Picture 91">
            <a:extLst>
              <a:ext uri="{FF2B5EF4-FFF2-40B4-BE49-F238E27FC236}">
                <a16:creationId xmlns:a16="http://schemas.microsoft.com/office/drawing/2014/main" id="{069F58C5-CACC-4F57-BB97-782328094457}"/>
              </a:ext>
            </a:extLst>
          </p:cNvPr>
          <p:cNvPicPr>
            <a:picLocks noChangeAspect="1"/>
          </p:cNvPicPr>
          <p:nvPr/>
        </p:nvPicPr>
        <p:blipFill>
          <a:blip r:embed="rId4"/>
          <a:stretch>
            <a:fillRect/>
          </a:stretch>
        </p:blipFill>
        <p:spPr>
          <a:xfrm>
            <a:off x="4180558" y="5258221"/>
            <a:ext cx="1151086" cy="1151086"/>
          </a:xfrm>
          <a:prstGeom prst="rect">
            <a:avLst/>
          </a:prstGeom>
        </p:spPr>
      </p:pic>
      <p:pic>
        <p:nvPicPr>
          <p:cNvPr id="94" name="Picture 93">
            <a:extLst>
              <a:ext uri="{FF2B5EF4-FFF2-40B4-BE49-F238E27FC236}">
                <a16:creationId xmlns:a16="http://schemas.microsoft.com/office/drawing/2014/main" id="{B865D9AD-6B05-460D-8D27-F2DA5DD809E5}"/>
              </a:ext>
            </a:extLst>
          </p:cNvPr>
          <p:cNvPicPr>
            <a:picLocks noChangeAspect="1"/>
          </p:cNvPicPr>
          <p:nvPr/>
        </p:nvPicPr>
        <p:blipFill>
          <a:blip r:embed="rId5"/>
          <a:stretch>
            <a:fillRect/>
          </a:stretch>
        </p:blipFill>
        <p:spPr>
          <a:xfrm>
            <a:off x="10560186" y="5258221"/>
            <a:ext cx="1151086" cy="1151086"/>
          </a:xfrm>
          <a:prstGeom prst="rect">
            <a:avLst/>
          </a:prstGeom>
        </p:spPr>
      </p:pic>
      <p:cxnSp>
        <p:nvCxnSpPr>
          <p:cNvPr id="101" name="Straight Arrow Connector 100">
            <a:extLst>
              <a:ext uri="{FF2B5EF4-FFF2-40B4-BE49-F238E27FC236}">
                <a16:creationId xmlns:a16="http://schemas.microsoft.com/office/drawing/2014/main" id="{9E98D579-FD18-4952-81B4-3B789AC7315E}"/>
              </a:ext>
            </a:extLst>
          </p:cNvPr>
          <p:cNvCxnSpPr>
            <a:cxnSpLocks/>
          </p:cNvCxnSpPr>
          <p:nvPr/>
        </p:nvCxnSpPr>
        <p:spPr>
          <a:xfrm>
            <a:off x="9180645" y="4053996"/>
            <a:ext cx="829586" cy="8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E60AC37A-1477-467F-85E0-632E46562F72}"/>
              </a:ext>
            </a:extLst>
          </p:cNvPr>
          <p:cNvSpPr txBox="1"/>
          <p:nvPr/>
        </p:nvSpPr>
        <p:spPr>
          <a:xfrm>
            <a:off x="6074708" y="4655898"/>
            <a:ext cx="1572596" cy="430887"/>
          </a:xfrm>
          <a:prstGeom prst="rect">
            <a:avLst/>
          </a:prstGeom>
          <a:noFill/>
        </p:spPr>
        <p:txBody>
          <a:bodyPr wrap="square" rtlCol="0">
            <a:spAutoFit/>
          </a:bodyPr>
          <a:lstStyle/>
          <a:p>
            <a:r>
              <a:rPr lang="en-IN" sz="2200" b="1" dirty="0"/>
              <a:t>Data Input</a:t>
            </a:r>
          </a:p>
        </p:txBody>
      </p:sp>
      <p:pic>
        <p:nvPicPr>
          <p:cNvPr id="104" name="Picture 103">
            <a:extLst>
              <a:ext uri="{FF2B5EF4-FFF2-40B4-BE49-F238E27FC236}">
                <a16:creationId xmlns:a16="http://schemas.microsoft.com/office/drawing/2014/main" id="{4042EC08-05EC-4864-BC24-3D168B8BD9CA}"/>
              </a:ext>
            </a:extLst>
          </p:cNvPr>
          <p:cNvPicPr>
            <a:picLocks noChangeAspect="1"/>
          </p:cNvPicPr>
          <p:nvPr/>
        </p:nvPicPr>
        <p:blipFill>
          <a:blip r:embed="rId6"/>
          <a:stretch>
            <a:fillRect/>
          </a:stretch>
        </p:blipFill>
        <p:spPr>
          <a:xfrm>
            <a:off x="10024948" y="3429001"/>
            <a:ext cx="1217342" cy="1217342"/>
          </a:xfrm>
          <a:prstGeom prst="rect">
            <a:avLst/>
          </a:prstGeom>
        </p:spPr>
      </p:pic>
      <p:sp>
        <p:nvSpPr>
          <p:cNvPr id="105" name="TextBox 104">
            <a:extLst>
              <a:ext uri="{FF2B5EF4-FFF2-40B4-BE49-F238E27FC236}">
                <a16:creationId xmlns:a16="http://schemas.microsoft.com/office/drawing/2014/main" id="{42EE9F6B-48A1-495F-A18F-D10EEB9A2B8A}"/>
              </a:ext>
            </a:extLst>
          </p:cNvPr>
          <p:cNvSpPr txBox="1"/>
          <p:nvPr/>
        </p:nvSpPr>
        <p:spPr>
          <a:xfrm>
            <a:off x="9964120" y="4650866"/>
            <a:ext cx="1572596" cy="430887"/>
          </a:xfrm>
          <a:prstGeom prst="rect">
            <a:avLst/>
          </a:prstGeom>
          <a:noFill/>
        </p:spPr>
        <p:txBody>
          <a:bodyPr wrap="square" rtlCol="0">
            <a:spAutoFit/>
          </a:bodyPr>
          <a:lstStyle/>
          <a:p>
            <a:r>
              <a:rPr lang="en-IN" sz="2200" b="1" dirty="0"/>
              <a:t>Predictions</a:t>
            </a:r>
          </a:p>
        </p:txBody>
      </p:sp>
      <p:sp>
        <p:nvSpPr>
          <p:cNvPr id="106" name="TextBox 105">
            <a:extLst>
              <a:ext uri="{FF2B5EF4-FFF2-40B4-BE49-F238E27FC236}">
                <a16:creationId xmlns:a16="http://schemas.microsoft.com/office/drawing/2014/main" id="{31C9167A-22BA-4E2D-BC8F-BCA5E8781582}"/>
              </a:ext>
            </a:extLst>
          </p:cNvPr>
          <p:cNvSpPr txBox="1"/>
          <p:nvPr/>
        </p:nvSpPr>
        <p:spPr>
          <a:xfrm>
            <a:off x="3181306" y="3087461"/>
            <a:ext cx="616971" cy="430887"/>
          </a:xfrm>
          <a:prstGeom prst="rect">
            <a:avLst/>
          </a:prstGeom>
          <a:noFill/>
        </p:spPr>
        <p:txBody>
          <a:bodyPr wrap="square" rtlCol="0">
            <a:spAutoFit/>
          </a:bodyPr>
          <a:lstStyle/>
          <a:p>
            <a:r>
              <a:rPr lang="en-IN" sz="2200" dirty="0"/>
              <a:t>W1</a:t>
            </a:r>
          </a:p>
        </p:txBody>
      </p:sp>
      <p:sp>
        <p:nvSpPr>
          <p:cNvPr id="107" name="TextBox 106">
            <a:extLst>
              <a:ext uri="{FF2B5EF4-FFF2-40B4-BE49-F238E27FC236}">
                <a16:creationId xmlns:a16="http://schemas.microsoft.com/office/drawing/2014/main" id="{62C65A95-391B-4759-8DB1-D002751C42E6}"/>
              </a:ext>
            </a:extLst>
          </p:cNvPr>
          <p:cNvSpPr txBox="1"/>
          <p:nvPr/>
        </p:nvSpPr>
        <p:spPr>
          <a:xfrm>
            <a:off x="2956116" y="3878953"/>
            <a:ext cx="616971" cy="430887"/>
          </a:xfrm>
          <a:prstGeom prst="rect">
            <a:avLst/>
          </a:prstGeom>
          <a:noFill/>
        </p:spPr>
        <p:txBody>
          <a:bodyPr wrap="square" rtlCol="0">
            <a:spAutoFit/>
          </a:bodyPr>
          <a:lstStyle/>
          <a:p>
            <a:r>
              <a:rPr lang="en-IN" sz="2200" dirty="0"/>
              <a:t>W2</a:t>
            </a:r>
          </a:p>
        </p:txBody>
      </p:sp>
      <p:sp>
        <p:nvSpPr>
          <p:cNvPr id="108" name="TextBox 107">
            <a:extLst>
              <a:ext uri="{FF2B5EF4-FFF2-40B4-BE49-F238E27FC236}">
                <a16:creationId xmlns:a16="http://schemas.microsoft.com/office/drawing/2014/main" id="{5C680054-FDD3-4B05-BA16-940249CD7690}"/>
              </a:ext>
            </a:extLst>
          </p:cNvPr>
          <p:cNvSpPr txBox="1"/>
          <p:nvPr/>
        </p:nvSpPr>
        <p:spPr>
          <a:xfrm>
            <a:off x="3245459" y="5017581"/>
            <a:ext cx="616971" cy="430887"/>
          </a:xfrm>
          <a:prstGeom prst="rect">
            <a:avLst/>
          </a:prstGeom>
          <a:noFill/>
        </p:spPr>
        <p:txBody>
          <a:bodyPr wrap="square" rtlCol="0">
            <a:spAutoFit/>
          </a:bodyPr>
          <a:lstStyle/>
          <a:p>
            <a:r>
              <a:rPr lang="en-IN" sz="2200" dirty="0"/>
              <a:t>W3</a:t>
            </a:r>
          </a:p>
        </p:txBody>
      </p:sp>
      <p:sp>
        <p:nvSpPr>
          <p:cNvPr id="112" name="TextBox 111">
            <a:extLst>
              <a:ext uri="{FF2B5EF4-FFF2-40B4-BE49-F238E27FC236}">
                <a16:creationId xmlns:a16="http://schemas.microsoft.com/office/drawing/2014/main" id="{A5FB2BD4-9451-4373-BEDD-6DAEDA86215E}"/>
              </a:ext>
            </a:extLst>
          </p:cNvPr>
          <p:cNvSpPr txBox="1"/>
          <p:nvPr/>
        </p:nvSpPr>
        <p:spPr>
          <a:xfrm>
            <a:off x="9216604" y="3709676"/>
            <a:ext cx="754050" cy="338554"/>
          </a:xfrm>
          <a:prstGeom prst="rect">
            <a:avLst/>
          </a:prstGeom>
          <a:noFill/>
        </p:spPr>
        <p:txBody>
          <a:bodyPr wrap="square" rtlCol="0">
            <a:spAutoFit/>
          </a:bodyPr>
          <a:lstStyle/>
          <a:p>
            <a:pPr algn="ctr"/>
            <a:r>
              <a:rPr lang="en-IN" sz="1600" b="1" dirty="0"/>
              <a:t>Voting</a:t>
            </a:r>
          </a:p>
        </p:txBody>
      </p:sp>
    </p:spTree>
    <p:extLst>
      <p:ext uri="{BB962C8B-B14F-4D97-AF65-F5344CB8AC3E}">
        <p14:creationId xmlns:p14="http://schemas.microsoft.com/office/powerpoint/2010/main" val="3150669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BB6C-9AF3-4928-8FFC-0F2E99681850}"/>
              </a:ext>
            </a:extLst>
          </p:cNvPr>
          <p:cNvSpPr>
            <a:spLocks noGrp="1"/>
          </p:cNvSpPr>
          <p:nvPr>
            <p:ph type="title"/>
          </p:nvPr>
        </p:nvSpPr>
        <p:spPr/>
        <p:txBody>
          <a:bodyPr>
            <a:normAutofit/>
          </a:bodyPr>
          <a:lstStyle/>
          <a:p>
            <a:r>
              <a:rPr lang="en-IN" sz="2600" b="1" dirty="0">
                <a:latin typeface="+mn-lt"/>
              </a:rPr>
              <a:t>Comparison between weights:</a:t>
            </a:r>
          </a:p>
        </p:txBody>
      </p:sp>
      <p:graphicFrame>
        <p:nvGraphicFramePr>
          <p:cNvPr id="4" name="Content Placeholder 3">
            <a:extLst>
              <a:ext uri="{FF2B5EF4-FFF2-40B4-BE49-F238E27FC236}">
                <a16:creationId xmlns:a16="http://schemas.microsoft.com/office/drawing/2014/main" id="{3E836047-3022-4BAC-B46F-AE47A4FFB621}"/>
              </a:ext>
            </a:extLst>
          </p:cNvPr>
          <p:cNvGraphicFramePr>
            <a:graphicFrameLocks noGrp="1"/>
          </p:cNvGraphicFramePr>
          <p:nvPr>
            <p:ph idx="1"/>
            <p:extLst>
              <p:ext uri="{D42A27DB-BD31-4B8C-83A1-F6EECF244321}">
                <p14:modId xmlns:p14="http://schemas.microsoft.com/office/powerpoint/2010/main" val="3169515419"/>
              </p:ext>
            </p:extLst>
          </p:nvPr>
        </p:nvGraphicFramePr>
        <p:xfrm>
          <a:off x="838200" y="1672833"/>
          <a:ext cx="9774380" cy="4418480"/>
        </p:xfrm>
        <a:graphic>
          <a:graphicData uri="http://schemas.openxmlformats.org/drawingml/2006/table">
            <a:tbl>
              <a:tblPr firstRow="1" bandRow="1">
                <a:tableStyleId>{5C22544A-7EE6-4342-B048-85BDC9FD1C3A}</a:tableStyleId>
              </a:tblPr>
              <a:tblGrid>
                <a:gridCol w="1236956">
                  <a:extLst>
                    <a:ext uri="{9D8B030D-6E8A-4147-A177-3AD203B41FA5}">
                      <a16:colId xmlns:a16="http://schemas.microsoft.com/office/drawing/2014/main" val="1106108702"/>
                    </a:ext>
                  </a:extLst>
                </a:gridCol>
                <a:gridCol w="2207256">
                  <a:extLst>
                    <a:ext uri="{9D8B030D-6E8A-4147-A177-3AD203B41FA5}">
                      <a16:colId xmlns:a16="http://schemas.microsoft.com/office/drawing/2014/main" val="2494049382"/>
                    </a:ext>
                  </a:extLst>
                </a:gridCol>
                <a:gridCol w="1682143">
                  <a:extLst>
                    <a:ext uri="{9D8B030D-6E8A-4147-A177-3AD203B41FA5}">
                      <a16:colId xmlns:a16="http://schemas.microsoft.com/office/drawing/2014/main" val="2224487324"/>
                    </a:ext>
                  </a:extLst>
                </a:gridCol>
                <a:gridCol w="2693149">
                  <a:extLst>
                    <a:ext uri="{9D8B030D-6E8A-4147-A177-3AD203B41FA5}">
                      <a16:colId xmlns:a16="http://schemas.microsoft.com/office/drawing/2014/main" val="953030842"/>
                    </a:ext>
                  </a:extLst>
                </a:gridCol>
                <a:gridCol w="1954876">
                  <a:extLst>
                    <a:ext uri="{9D8B030D-6E8A-4147-A177-3AD203B41FA5}">
                      <a16:colId xmlns:a16="http://schemas.microsoft.com/office/drawing/2014/main" val="1452411026"/>
                    </a:ext>
                  </a:extLst>
                </a:gridCol>
              </a:tblGrid>
              <a:tr h="883696">
                <a:tc>
                  <a:txBody>
                    <a:bodyPr/>
                    <a:lstStyle/>
                    <a:p>
                      <a:r>
                        <a:rPr lang="en-IN" sz="2200" dirty="0" err="1"/>
                        <a:t>Xgboost</a:t>
                      </a:r>
                      <a:endParaRPr lang="en-IN" sz="2200" dirty="0"/>
                    </a:p>
                    <a:p>
                      <a:r>
                        <a:rPr lang="en-IN" sz="2200" dirty="0"/>
                        <a:t>(W1)</a:t>
                      </a:r>
                    </a:p>
                  </a:txBody>
                  <a:tcPr>
                    <a:solidFill>
                      <a:schemeClr val="accent2"/>
                    </a:solidFill>
                  </a:tcPr>
                </a:tc>
                <a:tc>
                  <a:txBody>
                    <a:bodyPr/>
                    <a:lstStyle/>
                    <a:p>
                      <a:r>
                        <a:rPr lang="en-IN" sz="2200" dirty="0"/>
                        <a:t>Random Forest</a:t>
                      </a:r>
                    </a:p>
                    <a:p>
                      <a:r>
                        <a:rPr lang="en-IN" sz="2200" dirty="0"/>
                        <a:t>(W2)</a:t>
                      </a:r>
                    </a:p>
                  </a:txBody>
                  <a:tcPr>
                    <a:solidFill>
                      <a:schemeClr val="accent2"/>
                    </a:solidFill>
                  </a:tcPr>
                </a:tc>
                <a:tc>
                  <a:txBody>
                    <a:bodyPr/>
                    <a:lstStyle/>
                    <a:p>
                      <a:r>
                        <a:rPr lang="en-IN" sz="2200" dirty="0" err="1"/>
                        <a:t>lightGBM</a:t>
                      </a:r>
                      <a:endParaRPr lang="en-IN" sz="2200" dirty="0"/>
                    </a:p>
                    <a:p>
                      <a:r>
                        <a:rPr lang="en-IN" sz="2200" dirty="0"/>
                        <a:t>(W3)</a:t>
                      </a:r>
                    </a:p>
                  </a:txBody>
                  <a:tcPr>
                    <a:solidFill>
                      <a:schemeClr val="accent2"/>
                    </a:solidFill>
                  </a:tcPr>
                </a:tc>
                <a:tc>
                  <a:txBody>
                    <a:bodyPr/>
                    <a:lstStyle/>
                    <a:p>
                      <a:r>
                        <a:rPr lang="en-IN" sz="2200" dirty="0"/>
                        <a:t>F1-Score(Validation)</a:t>
                      </a:r>
                    </a:p>
                  </a:txBody>
                  <a:tcPr>
                    <a:solidFill>
                      <a:schemeClr val="accent2"/>
                    </a:solidFill>
                  </a:tcPr>
                </a:tc>
                <a:tc>
                  <a:txBody>
                    <a:bodyPr/>
                    <a:lstStyle/>
                    <a:p>
                      <a:r>
                        <a:rPr lang="en-IN" sz="2200" dirty="0"/>
                        <a:t>F1-Score(Test)</a:t>
                      </a:r>
                    </a:p>
                  </a:txBody>
                  <a:tcPr>
                    <a:solidFill>
                      <a:schemeClr val="accent2"/>
                    </a:solidFill>
                  </a:tcPr>
                </a:tc>
                <a:extLst>
                  <a:ext uri="{0D108BD9-81ED-4DB2-BD59-A6C34878D82A}">
                    <a16:rowId xmlns:a16="http://schemas.microsoft.com/office/drawing/2014/main" val="310186423"/>
                  </a:ext>
                </a:extLst>
              </a:tr>
              <a:tr h="883696">
                <a:tc>
                  <a:txBody>
                    <a:bodyPr/>
                    <a:lstStyle/>
                    <a:p>
                      <a:r>
                        <a:rPr lang="en-IN" sz="2200" dirty="0"/>
                        <a:t>1</a:t>
                      </a:r>
                    </a:p>
                  </a:txBody>
                  <a:tcPr anchor="ctr">
                    <a:solidFill>
                      <a:schemeClr val="bg1">
                        <a:lumMod val="95000"/>
                      </a:schemeClr>
                    </a:solidFill>
                  </a:tcPr>
                </a:tc>
                <a:tc>
                  <a:txBody>
                    <a:bodyPr/>
                    <a:lstStyle/>
                    <a:p>
                      <a:r>
                        <a:rPr lang="en-IN" sz="2200" dirty="0"/>
                        <a:t>1</a:t>
                      </a:r>
                    </a:p>
                  </a:txBody>
                  <a:tcPr anchor="ctr">
                    <a:solidFill>
                      <a:schemeClr val="bg1">
                        <a:lumMod val="95000"/>
                      </a:schemeClr>
                    </a:solidFill>
                  </a:tcPr>
                </a:tc>
                <a:tc>
                  <a:txBody>
                    <a:bodyPr/>
                    <a:lstStyle/>
                    <a:p>
                      <a:r>
                        <a:rPr lang="en-IN" sz="2200" dirty="0"/>
                        <a:t>1</a:t>
                      </a:r>
                    </a:p>
                  </a:txBody>
                  <a:tcPr anchor="ctr">
                    <a:solidFill>
                      <a:schemeClr val="bg1">
                        <a:lumMod val="95000"/>
                      </a:schemeClr>
                    </a:solidFill>
                  </a:tcPr>
                </a:tc>
                <a:tc>
                  <a:txBody>
                    <a:bodyPr/>
                    <a:lstStyle/>
                    <a:p>
                      <a:r>
                        <a:rPr lang="en-IN" sz="2200" dirty="0"/>
                        <a:t>64.52</a:t>
                      </a:r>
                    </a:p>
                  </a:txBody>
                  <a:tcPr anchor="ctr">
                    <a:solidFill>
                      <a:schemeClr val="bg1">
                        <a:lumMod val="95000"/>
                      </a:schemeClr>
                    </a:solidFill>
                  </a:tcPr>
                </a:tc>
                <a:tc>
                  <a:txBody>
                    <a:bodyPr/>
                    <a:lstStyle/>
                    <a:p>
                      <a:r>
                        <a:rPr lang="en-IN" sz="2200" dirty="0"/>
                        <a:t>61.33</a:t>
                      </a:r>
                    </a:p>
                  </a:txBody>
                  <a:tcPr anchor="ctr">
                    <a:solidFill>
                      <a:schemeClr val="bg1">
                        <a:lumMod val="95000"/>
                      </a:schemeClr>
                    </a:solidFill>
                  </a:tcPr>
                </a:tc>
                <a:extLst>
                  <a:ext uri="{0D108BD9-81ED-4DB2-BD59-A6C34878D82A}">
                    <a16:rowId xmlns:a16="http://schemas.microsoft.com/office/drawing/2014/main" val="3068766215"/>
                  </a:ext>
                </a:extLst>
              </a:tr>
              <a:tr h="883696">
                <a:tc>
                  <a:txBody>
                    <a:bodyPr/>
                    <a:lstStyle/>
                    <a:p>
                      <a:r>
                        <a:rPr lang="en-IN" sz="2200" b="1" dirty="0">
                          <a:solidFill>
                            <a:srgbClr val="92D050"/>
                          </a:solidFill>
                        </a:rPr>
                        <a:t>2</a:t>
                      </a:r>
                    </a:p>
                  </a:txBody>
                  <a:tcPr anchor="ctr">
                    <a:solidFill>
                      <a:schemeClr val="bg1">
                        <a:lumMod val="95000"/>
                      </a:schemeClr>
                    </a:solidFill>
                  </a:tcPr>
                </a:tc>
                <a:tc>
                  <a:txBody>
                    <a:bodyPr/>
                    <a:lstStyle/>
                    <a:p>
                      <a:r>
                        <a:rPr lang="en-IN" sz="2200" b="1" dirty="0">
                          <a:solidFill>
                            <a:srgbClr val="92D050"/>
                          </a:solidFill>
                        </a:rPr>
                        <a:t>1</a:t>
                      </a:r>
                    </a:p>
                  </a:txBody>
                  <a:tcPr anchor="ctr">
                    <a:solidFill>
                      <a:schemeClr val="bg1">
                        <a:lumMod val="95000"/>
                      </a:schemeClr>
                    </a:solidFill>
                  </a:tcPr>
                </a:tc>
                <a:tc>
                  <a:txBody>
                    <a:bodyPr/>
                    <a:lstStyle/>
                    <a:p>
                      <a:r>
                        <a:rPr lang="en-IN" sz="2200" b="1" dirty="0">
                          <a:solidFill>
                            <a:srgbClr val="92D050"/>
                          </a:solidFill>
                        </a:rPr>
                        <a:t>2</a:t>
                      </a:r>
                    </a:p>
                  </a:txBody>
                  <a:tcPr anchor="ctr">
                    <a:solidFill>
                      <a:schemeClr val="bg1">
                        <a:lumMod val="95000"/>
                      </a:schemeClr>
                    </a:solidFill>
                  </a:tcPr>
                </a:tc>
                <a:tc>
                  <a:txBody>
                    <a:bodyPr/>
                    <a:lstStyle/>
                    <a:p>
                      <a:r>
                        <a:rPr lang="en-IN" sz="2200" b="1" dirty="0">
                          <a:solidFill>
                            <a:srgbClr val="92D050"/>
                          </a:solidFill>
                        </a:rPr>
                        <a:t>64.88</a:t>
                      </a:r>
                    </a:p>
                  </a:txBody>
                  <a:tcPr anchor="ctr">
                    <a:solidFill>
                      <a:schemeClr val="bg1">
                        <a:lumMod val="95000"/>
                      </a:schemeClr>
                    </a:solidFill>
                  </a:tcPr>
                </a:tc>
                <a:tc>
                  <a:txBody>
                    <a:bodyPr/>
                    <a:lstStyle/>
                    <a:p>
                      <a:r>
                        <a:rPr lang="en-IN" sz="2200" b="1" dirty="0">
                          <a:solidFill>
                            <a:srgbClr val="92D050"/>
                          </a:solidFill>
                        </a:rPr>
                        <a:t>63.67</a:t>
                      </a:r>
                    </a:p>
                  </a:txBody>
                  <a:tcPr anchor="ctr">
                    <a:solidFill>
                      <a:schemeClr val="bg1">
                        <a:lumMod val="95000"/>
                      </a:schemeClr>
                    </a:solidFill>
                  </a:tcPr>
                </a:tc>
                <a:extLst>
                  <a:ext uri="{0D108BD9-81ED-4DB2-BD59-A6C34878D82A}">
                    <a16:rowId xmlns:a16="http://schemas.microsoft.com/office/drawing/2014/main" val="918118035"/>
                  </a:ext>
                </a:extLst>
              </a:tr>
              <a:tr h="883696">
                <a:tc>
                  <a:txBody>
                    <a:bodyPr/>
                    <a:lstStyle/>
                    <a:p>
                      <a:r>
                        <a:rPr lang="en-IN" sz="2200" b="0" dirty="0">
                          <a:solidFill>
                            <a:schemeClr val="tx1"/>
                          </a:solidFill>
                        </a:rPr>
                        <a:t>2</a:t>
                      </a:r>
                    </a:p>
                  </a:txBody>
                  <a:tcPr anchor="ctr">
                    <a:solidFill>
                      <a:schemeClr val="bg1">
                        <a:lumMod val="95000"/>
                      </a:schemeClr>
                    </a:solidFill>
                  </a:tcPr>
                </a:tc>
                <a:tc>
                  <a:txBody>
                    <a:bodyPr/>
                    <a:lstStyle/>
                    <a:p>
                      <a:r>
                        <a:rPr lang="en-IN" sz="2200" b="0" dirty="0">
                          <a:solidFill>
                            <a:schemeClr val="tx1"/>
                          </a:solidFill>
                        </a:rPr>
                        <a:t>1</a:t>
                      </a:r>
                    </a:p>
                  </a:txBody>
                  <a:tcPr anchor="ctr">
                    <a:solidFill>
                      <a:schemeClr val="bg1">
                        <a:lumMod val="95000"/>
                      </a:schemeClr>
                    </a:solidFill>
                  </a:tcPr>
                </a:tc>
                <a:tc>
                  <a:txBody>
                    <a:bodyPr/>
                    <a:lstStyle/>
                    <a:p>
                      <a:r>
                        <a:rPr lang="en-IN" sz="2200" b="0" dirty="0">
                          <a:solidFill>
                            <a:schemeClr val="tx1"/>
                          </a:solidFill>
                        </a:rPr>
                        <a:t>1</a:t>
                      </a:r>
                    </a:p>
                  </a:txBody>
                  <a:tcPr anchor="ctr">
                    <a:solidFill>
                      <a:schemeClr val="bg1">
                        <a:lumMod val="95000"/>
                      </a:schemeClr>
                    </a:solidFill>
                  </a:tcPr>
                </a:tc>
                <a:tc>
                  <a:txBody>
                    <a:bodyPr/>
                    <a:lstStyle/>
                    <a:p>
                      <a:r>
                        <a:rPr lang="en-IN" sz="2200" b="0" dirty="0">
                          <a:solidFill>
                            <a:schemeClr val="tx1"/>
                          </a:solidFill>
                        </a:rPr>
                        <a:t>64.58</a:t>
                      </a:r>
                    </a:p>
                  </a:txBody>
                  <a:tcPr anchor="ctr">
                    <a:solidFill>
                      <a:schemeClr val="bg1">
                        <a:lumMod val="95000"/>
                      </a:schemeClr>
                    </a:solidFill>
                  </a:tcPr>
                </a:tc>
                <a:tc>
                  <a:txBody>
                    <a:bodyPr/>
                    <a:lstStyle/>
                    <a:p>
                      <a:r>
                        <a:rPr lang="en-IN" sz="2200" b="0" dirty="0">
                          <a:solidFill>
                            <a:schemeClr val="tx1"/>
                          </a:solidFill>
                        </a:rPr>
                        <a:t>61.87</a:t>
                      </a:r>
                    </a:p>
                  </a:txBody>
                  <a:tcPr anchor="ctr">
                    <a:solidFill>
                      <a:schemeClr val="bg1">
                        <a:lumMod val="95000"/>
                      </a:schemeClr>
                    </a:solidFill>
                  </a:tcPr>
                </a:tc>
                <a:extLst>
                  <a:ext uri="{0D108BD9-81ED-4DB2-BD59-A6C34878D82A}">
                    <a16:rowId xmlns:a16="http://schemas.microsoft.com/office/drawing/2014/main" val="2425357491"/>
                  </a:ext>
                </a:extLst>
              </a:tr>
              <a:tr h="883696">
                <a:tc>
                  <a:txBody>
                    <a:bodyPr/>
                    <a:lstStyle/>
                    <a:p>
                      <a:r>
                        <a:rPr lang="en-IN" sz="2200" dirty="0"/>
                        <a:t>3</a:t>
                      </a:r>
                    </a:p>
                  </a:txBody>
                  <a:tcPr anchor="ctr">
                    <a:solidFill>
                      <a:schemeClr val="bg1">
                        <a:lumMod val="95000"/>
                      </a:schemeClr>
                    </a:solidFill>
                  </a:tcPr>
                </a:tc>
                <a:tc>
                  <a:txBody>
                    <a:bodyPr/>
                    <a:lstStyle/>
                    <a:p>
                      <a:r>
                        <a:rPr lang="en-IN" sz="2200" dirty="0"/>
                        <a:t>1</a:t>
                      </a:r>
                    </a:p>
                  </a:txBody>
                  <a:tcPr anchor="ctr">
                    <a:solidFill>
                      <a:schemeClr val="bg1">
                        <a:lumMod val="95000"/>
                      </a:schemeClr>
                    </a:solidFill>
                  </a:tcPr>
                </a:tc>
                <a:tc>
                  <a:txBody>
                    <a:bodyPr/>
                    <a:lstStyle/>
                    <a:p>
                      <a:r>
                        <a:rPr lang="en-IN" sz="2200" dirty="0"/>
                        <a:t>2</a:t>
                      </a:r>
                    </a:p>
                  </a:txBody>
                  <a:tcPr anchor="ctr">
                    <a:solidFill>
                      <a:schemeClr val="bg1">
                        <a:lumMod val="95000"/>
                      </a:schemeClr>
                    </a:solidFill>
                  </a:tcPr>
                </a:tc>
                <a:tc>
                  <a:txBody>
                    <a:bodyPr/>
                    <a:lstStyle/>
                    <a:p>
                      <a:r>
                        <a:rPr lang="en-IN" sz="2200" dirty="0"/>
                        <a:t>64.60</a:t>
                      </a:r>
                    </a:p>
                  </a:txBody>
                  <a:tcPr anchor="ctr">
                    <a:solidFill>
                      <a:schemeClr val="bg1">
                        <a:lumMod val="95000"/>
                      </a:schemeClr>
                    </a:solidFill>
                  </a:tcPr>
                </a:tc>
                <a:tc>
                  <a:txBody>
                    <a:bodyPr/>
                    <a:lstStyle/>
                    <a:p>
                      <a:r>
                        <a:rPr lang="en-IN" sz="2200" dirty="0"/>
                        <a:t>63.01</a:t>
                      </a:r>
                    </a:p>
                  </a:txBody>
                  <a:tcPr anchor="ctr">
                    <a:solidFill>
                      <a:schemeClr val="bg1">
                        <a:lumMod val="95000"/>
                      </a:schemeClr>
                    </a:solidFill>
                  </a:tcPr>
                </a:tc>
                <a:extLst>
                  <a:ext uri="{0D108BD9-81ED-4DB2-BD59-A6C34878D82A}">
                    <a16:rowId xmlns:a16="http://schemas.microsoft.com/office/drawing/2014/main" val="144444392"/>
                  </a:ext>
                </a:extLst>
              </a:tr>
            </a:tbl>
          </a:graphicData>
        </a:graphic>
      </p:graphicFrame>
      <p:sp>
        <p:nvSpPr>
          <p:cNvPr id="5" name="Rounded Rectangular Callout 7">
            <a:extLst>
              <a:ext uri="{FF2B5EF4-FFF2-40B4-BE49-F238E27FC236}">
                <a16:creationId xmlns:a16="http://schemas.microsoft.com/office/drawing/2014/main" id="{2F5E4D53-C23A-467B-95C8-C95F12889CF1}"/>
              </a:ext>
            </a:extLst>
          </p:cNvPr>
          <p:cNvSpPr/>
          <p:nvPr/>
        </p:nvSpPr>
        <p:spPr>
          <a:xfrm>
            <a:off x="10835182" y="2649850"/>
            <a:ext cx="1310945" cy="749058"/>
          </a:xfrm>
          <a:prstGeom prst="wedgeEllipseCallout">
            <a:avLst>
              <a:gd name="adj1" fmla="val -67480"/>
              <a:gd name="adj2" fmla="val 103647"/>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Best classifier</a:t>
            </a:r>
          </a:p>
        </p:txBody>
      </p:sp>
      <p:sp>
        <p:nvSpPr>
          <p:cNvPr id="3" name="Rectangle: Rounded Corners 2">
            <a:extLst>
              <a:ext uri="{FF2B5EF4-FFF2-40B4-BE49-F238E27FC236}">
                <a16:creationId xmlns:a16="http://schemas.microsoft.com/office/drawing/2014/main" id="{1993B644-5B47-4F4A-B70C-C82743E1FB19}"/>
              </a:ext>
            </a:extLst>
          </p:cNvPr>
          <p:cNvSpPr/>
          <p:nvPr/>
        </p:nvSpPr>
        <p:spPr>
          <a:xfrm>
            <a:off x="838200" y="3572380"/>
            <a:ext cx="9774380" cy="61938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6450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DEB5-467F-425E-B413-84FDDA5CC771}"/>
              </a:ext>
            </a:extLst>
          </p:cNvPr>
          <p:cNvSpPr>
            <a:spLocks noGrp="1"/>
          </p:cNvSpPr>
          <p:nvPr>
            <p:ph type="title"/>
          </p:nvPr>
        </p:nvSpPr>
        <p:spPr/>
        <p:txBody>
          <a:bodyPr>
            <a:normAutofit/>
          </a:bodyPr>
          <a:lstStyle/>
          <a:p>
            <a:r>
              <a:rPr lang="en-IN" sz="2600" b="1" dirty="0">
                <a:latin typeface="+mn-lt"/>
              </a:rPr>
              <a:t>Feature Importance curve</a:t>
            </a:r>
          </a:p>
        </p:txBody>
      </p:sp>
      <p:pic>
        <p:nvPicPr>
          <p:cNvPr id="4" name="Content Placeholder 3">
            <a:extLst>
              <a:ext uri="{FF2B5EF4-FFF2-40B4-BE49-F238E27FC236}">
                <a16:creationId xmlns:a16="http://schemas.microsoft.com/office/drawing/2014/main" id="{657F3655-12EA-41DF-A1E8-2B57BA7E54FD}"/>
              </a:ext>
            </a:extLst>
          </p:cNvPr>
          <p:cNvPicPr>
            <a:picLocks noGrp="1" noChangeAspect="1"/>
          </p:cNvPicPr>
          <p:nvPr>
            <p:ph idx="1"/>
          </p:nvPr>
        </p:nvPicPr>
        <p:blipFill>
          <a:blip r:embed="rId2"/>
          <a:stretch>
            <a:fillRect/>
          </a:stretch>
        </p:blipFill>
        <p:spPr>
          <a:xfrm>
            <a:off x="838200" y="1690688"/>
            <a:ext cx="10305548" cy="4197150"/>
          </a:xfrm>
          <a:prstGeom prst="rect">
            <a:avLst/>
          </a:prstGeom>
        </p:spPr>
      </p:pic>
      <p:sp>
        <p:nvSpPr>
          <p:cNvPr id="5" name="Rectangle 4">
            <a:extLst>
              <a:ext uri="{FF2B5EF4-FFF2-40B4-BE49-F238E27FC236}">
                <a16:creationId xmlns:a16="http://schemas.microsoft.com/office/drawing/2014/main" id="{AF586486-82ED-4926-8E8B-082E66D9E1CE}"/>
              </a:ext>
            </a:extLst>
          </p:cNvPr>
          <p:cNvSpPr/>
          <p:nvPr/>
        </p:nvSpPr>
        <p:spPr>
          <a:xfrm>
            <a:off x="1041009" y="1505243"/>
            <a:ext cx="10102739" cy="4515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3A8C5CD6-7D1A-488E-9CCC-8096B03CB74B}"/>
              </a:ext>
            </a:extLst>
          </p:cNvPr>
          <p:cNvSpPr/>
          <p:nvPr/>
        </p:nvSpPr>
        <p:spPr>
          <a:xfrm>
            <a:off x="2883815" y="2309417"/>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 name="Star: 5 Points 6">
            <a:extLst>
              <a:ext uri="{FF2B5EF4-FFF2-40B4-BE49-F238E27FC236}">
                <a16:creationId xmlns:a16="http://schemas.microsoft.com/office/drawing/2014/main" id="{CF48C4C8-33F7-4A12-837B-F96501AF2CEE}"/>
              </a:ext>
            </a:extLst>
          </p:cNvPr>
          <p:cNvSpPr/>
          <p:nvPr/>
        </p:nvSpPr>
        <p:spPr>
          <a:xfrm>
            <a:off x="1833219" y="2163643"/>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8" name="Star: 5 Points 7">
            <a:extLst>
              <a:ext uri="{FF2B5EF4-FFF2-40B4-BE49-F238E27FC236}">
                <a16:creationId xmlns:a16="http://schemas.microsoft.com/office/drawing/2014/main" id="{84674568-F5C7-46F6-92D4-5FADC2429B0E}"/>
              </a:ext>
            </a:extLst>
          </p:cNvPr>
          <p:cNvSpPr/>
          <p:nvPr/>
        </p:nvSpPr>
        <p:spPr>
          <a:xfrm>
            <a:off x="2199871" y="2797590"/>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9" name="Star: 5 Points 8">
            <a:extLst>
              <a:ext uri="{FF2B5EF4-FFF2-40B4-BE49-F238E27FC236}">
                <a16:creationId xmlns:a16="http://schemas.microsoft.com/office/drawing/2014/main" id="{CDA2B2CF-1D85-4CD3-99AD-695DC9F20FA8}"/>
              </a:ext>
            </a:extLst>
          </p:cNvPr>
          <p:cNvSpPr/>
          <p:nvPr/>
        </p:nvSpPr>
        <p:spPr>
          <a:xfrm>
            <a:off x="1620440" y="2943364"/>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0" name="Star: 5 Points 9">
            <a:extLst>
              <a:ext uri="{FF2B5EF4-FFF2-40B4-BE49-F238E27FC236}">
                <a16:creationId xmlns:a16="http://schemas.microsoft.com/office/drawing/2014/main" id="{3902F567-F259-4664-B1B2-66EA4F7BF72E}"/>
              </a:ext>
            </a:extLst>
          </p:cNvPr>
          <p:cNvSpPr/>
          <p:nvPr/>
        </p:nvSpPr>
        <p:spPr>
          <a:xfrm>
            <a:off x="2447439" y="3823631"/>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1" name="Star: 5 Points 10">
            <a:extLst>
              <a:ext uri="{FF2B5EF4-FFF2-40B4-BE49-F238E27FC236}">
                <a16:creationId xmlns:a16="http://schemas.microsoft.com/office/drawing/2014/main" id="{3324533B-B484-410C-A6CE-8BD140A10807}"/>
              </a:ext>
            </a:extLst>
          </p:cNvPr>
          <p:cNvSpPr/>
          <p:nvPr/>
        </p:nvSpPr>
        <p:spPr>
          <a:xfrm>
            <a:off x="2711537" y="4487360"/>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2" name="Star: 5 Points 11">
            <a:extLst>
              <a:ext uri="{FF2B5EF4-FFF2-40B4-BE49-F238E27FC236}">
                <a16:creationId xmlns:a16="http://schemas.microsoft.com/office/drawing/2014/main" id="{EA984B20-46EF-4ADA-A6B4-2CEC61C46E93}"/>
              </a:ext>
            </a:extLst>
          </p:cNvPr>
          <p:cNvSpPr/>
          <p:nvPr/>
        </p:nvSpPr>
        <p:spPr>
          <a:xfrm>
            <a:off x="3574896" y="4341586"/>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3" name="Star: 5 Points 12">
            <a:extLst>
              <a:ext uri="{FF2B5EF4-FFF2-40B4-BE49-F238E27FC236}">
                <a16:creationId xmlns:a16="http://schemas.microsoft.com/office/drawing/2014/main" id="{6A3DB646-5C87-49C4-A547-0C4E7E23F8EB}"/>
              </a:ext>
            </a:extLst>
          </p:cNvPr>
          <p:cNvSpPr/>
          <p:nvPr/>
        </p:nvSpPr>
        <p:spPr>
          <a:xfrm>
            <a:off x="1922762" y="4940076"/>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4" name="Star: 5 Points 13">
            <a:extLst>
              <a:ext uri="{FF2B5EF4-FFF2-40B4-BE49-F238E27FC236}">
                <a16:creationId xmlns:a16="http://schemas.microsoft.com/office/drawing/2014/main" id="{B09310F4-E4C9-48E6-BF36-309AC3A5081A}"/>
              </a:ext>
            </a:extLst>
          </p:cNvPr>
          <p:cNvSpPr/>
          <p:nvPr/>
        </p:nvSpPr>
        <p:spPr>
          <a:xfrm>
            <a:off x="2132967" y="5105569"/>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15" name="Star: 5 Points 14">
            <a:extLst>
              <a:ext uri="{FF2B5EF4-FFF2-40B4-BE49-F238E27FC236}">
                <a16:creationId xmlns:a16="http://schemas.microsoft.com/office/drawing/2014/main" id="{413FA336-9D97-4739-906B-967434CB6EDC}"/>
              </a:ext>
            </a:extLst>
          </p:cNvPr>
          <p:cNvSpPr/>
          <p:nvPr/>
        </p:nvSpPr>
        <p:spPr>
          <a:xfrm>
            <a:off x="1406270" y="3253404"/>
            <a:ext cx="172278" cy="14577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37494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51011"/>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59" y="-2112853"/>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77" y="-159555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7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78"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6485054" y="1187265"/>
            <a:ext cx="429586" cy="9557672"/>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   </a:t>
            </a:r>
            <a:r>
              <a:rPr lang="en-US" sz="2400" b="1" dirty="0">
                <a:solidFill>
                  <a:schemeClr val="bg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57" y="8877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3384044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561"/>
            <a:ext cx="10515600" cy="1325563"/>
          </a:xfrm>
        </p:spPr>
        <p:txBody>
          <a:bodyPr>
            <a:normAutofit/>
          </a:bodyPr>
          <a:lstStyle/>
          <a:p>
            <a:r>
              <a:rPr lang="en-US" sz="2800" b="1" dirty="0">
                <a:solidFill>
                  <a:schemeClr val="accent2"/>
                </a:solidFill>
                <a:ea typeface="Arial" charset="0"/>
                <a:cs typeface="Arial" charset="0"/>
              </a:rPr>
              <a:t>Results</a:t>
            </a:r>
          </a:p>
        </p:txBody>
      </p:sp>
      <p:sp>
        <p:nvSpPr>
          <p:cNvPr id="9" name="Rectangle 8">
            <a:extLst>
              <a:ext uri="{FF2B5EF4-FFF2-40B4-BE49-F238E27FC236}">
                <a16:creationId xmlns:a16="http://schemas.microsoft.com/office/drawing/2014/main" id="{D121409A-7B35-4B78-BC67-D450F6BBCA98}"/>
              </a:ext>
            </a:extLst>
          </p:cNvPr>
          <p:cNvSpPr/>
          <p:nvPr/>
        </p:nvSpPr>
        <p:spPr>
          <a:xfrm>
            <a:off x="805521" y="1227217"/>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1" name="TextBox 10">
            <a:extLst>
              <a:ext uri="{FF2B5EF4-FFF2-40B4-BE49-F238E27FC236}">
                <a16:creationId xmlns:a16="http://schemas.microsoft.com/office/drawing/2014/main" id="{B536510F-E591-48EB-8D16-5671FE56C7A1}"/>
              </a:ext>
            </a:extLst>
          </p:cNvPr>
          <p:cNvSpPr txBox="1"/>
          <p:nvPr/>
        </p:nvSpPr>
        <p:spPr>
          <a:xfrm>
            <a:off x="821860" y="1562224"/>
            <a:ext cx="10548279" cy="492443"/>
          </a:xfrm>
          <a:prstGeom prst="rect">
            <a:avLst/>
          </a:prstGeom>
          <a:noFill/>
        </p:spPr>
        <p:txBody>
          <a:bodyPr wrap="square" rtlCol="0">
            <a:spAutoFit/>
          </a:bodyPr>
          <a:lstStyle/>
          <a:p>
            <a:pPr marL="342900" indent="-342900">
              <a:buFont typeface="Arial" panose="020B0604020202020204" pitchFamily="34" charset="0"/>
              <a:buChar char="•"/>
            </a:pPr>
            <a:r>
              <a:rPr lang="en-IN" sz="2600" b="1" dirty="0"/>
              <a:t>Classification Report of the final Voting Classifier Model:</a:t>
            </a:r>
          </a:p>
        </p:txBody>
      </p:sp>
      <p:sp>
        <p:nvSpPr>
          <p:cNvPr id="63" name="Arrow: Right 62">
            <a:extLst>
              <a:ext uri="{FF2B5EF4-FFF2-40B4-BE49-F238E27FC236}">
                <a16:creationId xmlns:a16="http://schemas.microsoft.com/office/drawing/2014/main" id="{BC99C0BA-97AA-4CDD-B9C8-60E3EF030176}"/>
              </a:ext>
            </a:extLst>
          </p:cNvPr>
          <p:cNvSpPr/>
          <p:nvPr/>
        </p:nvSpPr>
        <p:spPr>
          <a:xfrm flipH="1">
            <a:off x="6729719" y="3394605"/>
            <a:ext cx="661182" cy="16881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4" name="Arrow: Right 63">
            <a:extLst>
              <a:ext uri="{FF2B5EF4-FFF2-40B4-BE49-F238E27FC236}">
                <a16:creationId xmlns:a16="http://schemas.microsoft.com/office/drawing/2014/main" id="{6C35F28A-148C-43BA-8A24-3C1486F508F3}"/>
              </a:ext>
            </a:extLst>
          </p:cNvPr>
          <p:cNvSpPr/>
          <p:nvPr/>
        </p:nvSpPr>
        <p:spPr>
          <a:xfrm flipH="1">
            <a:off x="6729719" y="3691415"/>
            <a:ext cx="661182" cy="16881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65" name="Rectangle: Rounded Corners 64">
            <a:extLst>
              <a:ext uri="{FF2B5EF4-FFF2-40B4-BE49-F238E27FC236}">
                <a16:creationId xmlns:a16="http://schemas.microsoft.com/office/drawing/2014/main" id="{54286F09-E230-4CAD-8F9F-42D2EFC6C3DE}"/>
              </a:ext>
            </a:extLst>
          </p:cNvPr>
          <p:cNvSpPr/>
          <p:nvPr/>
        </p:nvSpPr>
        <p:spPr>
          <a:xfrm>
            <a:off x="7390901" y="2913721"/>
            <a:ext cx="3350120" cy="1291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8E0B1E69-CF5E-4E5A-BA7C-1238C560E861}"/>
              </a:ext>
            </a:extLst>
          </p:cNvPr>
          <p:cNvSpPr txBox="1"/>
          <p:nvPr/>
        </p:nvSpPr>
        <p:spPr>
          <a:xfrm>
            <a:off x="7492501" y="2944759"/>
            <a:ext cx="3146920" cy="1200329"/>
          </a:xfrm>
          <a:prstGeom prst="rect">
            <a:avLst/>
          </a:prstGeom>
          <a:noFill/>
        </p:spPr>
        <p:txBody>
          <a:bodyPr wrap="square" rtlCol="0">
            <a:spAutoFit/>
          </a:bodyPr>
          <a:lstStyle/>
          <a:p>
            <a:r>
              <a:rPr lang="en-IN" dirty="0"/>
              <a:t>Errors Noted:</a:t>
            </a:r>
          </a:p>
          <a:p>
            <a:r>
              <a:rPr lang="en-IN" dirty="0"/>
              <a:t>Model is not able to predict Relocate and Missing outcome properly. </a:t>
            </a:r>
          </a:p>
        </p:txBody>
      </p:sp>
      <p:sp>
        <p:nvSpPr>
          <p:cNvPr id="68" name="Star: 5 Points 67">
            <a:extLst>
              <a:ext uri="{FF2B5EF4-FFF2-40B4-BE49-F238E27FC236}">
                <a16:creationId xmlns:a16="http://schemas.microsoft.com/office/drawing/2014/main" id="{6FFE3996-EABA-44DD-BB86-0CA2753130DF}"/>
              </a:ext>
            </a:extLst>
          </p:cNvPr>
          <p:cNvSpPr/>
          <p:nvPr/>
        </p:nvSpPr>
        <p:spPr>
          <a:xfrm>
            <a:off x="6749813" y="2836226"/>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0" name="TextBox 69">
            <a:extLst>
              <a:ext uri="{FF2B5EF4-FFF2-40B4-BE49-F238E27FC236}">
                <a16:creationId xmlns:a16="http://schemas.microsoft.com/office/drawing/2014/main" id="{DEF8DF66-8B45-4BBA-9402-C4D975250B4E}"/>
              </a:ext>
            </a:extLst>
          </p:cNvPr>
          <p:cNvSpPr txBox="1"/>
          <p:nvPr/>
        </p:nvSpPr>
        <p:spPr>
          <a:xfrm>
            <a:off x="805521" y="5907391"/>
            <a:ext cx="11067165" cy="369332"/>
          </a:xfrm>
          <a:prstGeom prst="rect">
            <a:avLst/>
          </a:prstGeom>
          <a:noFill/>
        </p:spPr>
        <p:txBody>
          <a:bodyPr wrap="square" rtlCol="0">
            <a:spAutoFit/>
          </a:bodyPr>
          <a:lstStyle/>
          <a:p>
            <a:r>
              <a:rPr lang="en-IN" dirty="0"/>
              <a:t>Note: Model tuned and reiterated in such a way to have decent prediction on the minority class such as “Disposal”</a:t>
            </a:r>
          </a:p>
        </p:txBody>
      </p:sp>
      <p:sp>
        <p:nvSpPr>
          <p:cNvPr id="71" name="Star: 5 Points 70">
            <a:extLst>
              <a:ext uri="{FF2B5EF4-FFF2-40B4-BE49-F238E27FC236}">
                <a16:creationId xmlns:a16="http://schemas.microsoft.com/office/drawing/2014/main" id="{87B1B37A-6460-4C6F-94AA-3E9A42D9E9EF}"/>
              </a:ext>
            </a:extLst>
          </p:cNvPr>
          <p:cNvSpPr/>
          <p:nvPr/>
        </p:nvSpPr>
        <p:spPr>
          <a:xfrm>
            <a:off x="6749812" y="4058294"/>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2" name="Star: 5 Points 71">
            <a:extLst>
              <a:ext uri="{FF2B5EF4-FFF2-40B4-BE49-F238E27FC236}">
                <a16:creationId xmlns:a16="http://schemas.microsoft.com/office/drawing/2014/main" id="{3AA43410-5A46-4354-BFFB-FFEE882780F2}"/>
              </a:ext>
            </a:extLst>
          </p:cNvPr>
          <p:cNvSpPr/>
          <p:nvPr/>
        </p:nvSpPr>
        <p:spPr>
          <a:xfrm>
            <a:off x="6749811" y="4332631"/>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3" name="Star: 5 Points 72">
            <a:extLst>
              <a:ext uri="{FF2B5EF4-FFF2-40B4-BE49-F238E27FC236}">
                <a16:creationId xmlns:a16="http://schemas.microsoft.com/office/drawing/2014/main" id="{CDD6FCDB-84F2-4376-B187-276EDED6F3FA}"/>
              </a:ext>
            </a:extLst>
          </p:cNvPr>
          <p:cNvSpPr/>
          <p:nvPr/>
        </p:nvSpPr>
        <p:spPr>
          <a:xfrm>
            <a:off x="6749810" y="4597399"/>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4" name="Star: 5 Points 73">
            <a:extLst>
              <a:ext uri="{FF2B5EF4-FFF2-40B4-BE49-F238E27FC236}">
                <a16:creationId xmlns:a16="http://schemas.microsoft.com/office/drawing/2014/main" id="{A090B861-5919-40B8-B842-9E67DF49E9C0}"/>
              </a:ext>
            </a:extLst>
          </p:cNvPr>
          <p:cNvSpPr/>
          <p:nvPr/>
        </p:nvSpPr>
        <p:spPr>
          <a:xfrm>
            <a:off x="6745117" y="4917030"/>
            <a:ext cx="282477" cy="236034"/>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75" name="Rectangle 74">
            <a:extLst>
              <a:ext uri="{FF2B5EF4-FFF2-40B4-BE49-F238E27FC236}">
                <a16:creationId xmlns:a16="http://schemas.microsoft.com/office/drawing/2014/main" id="{D652F705-9474-4EA7-A6CE-EDE418F5AEBB}"/>
              </a:ext>
            </a:extLst>
          </p:cNvPr>
          <p:cNvSpPr/>
          <p:nvPr/>
        </p:nvSpPr>
        <p:spPr>
          <a:xfrm>
            <a:off x="805521" y="5845836"/>
            <a:ext cx="10791393" cy="45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7" name="Picture 76">
            <a:extLst>
              <a:ext uri="{FF2B5EF4-FFF2-40B4-BE49-F238E27FC236}">
                <a16:creationId xmlns:a16="http://schemas.microsoft.com/office/drawing/2014/main" id="{4E5768C6-59E7-40E9-8CE3-BA5F90A55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70" y="2328622"/>
            <a:ext cx="5819467" cy="28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75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Database">
            <a:extLst>
              <a:ext uri="{FF2B5EF4-FFF2-40B4-BE49-F238E27FC236}">
                <a16:creationId xmlns:a16="http://schemas.microsoft.com/office/drawing/2014/main" id="{0554573C-E575-4E86-BE1D-0F42141643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331" y="1524216"/>
            <a:ext cx="1227969" cy="1227969"/>
          </a:xfrm>
          <a:prstGeom prst="rect">
            <a:avLst/>
          </a:prstGeom>
        </p:spPr>
      </p:pic>
      <p:grpSp>
        <p:nvGrpSpPr>
          <p:cNvPr id="3" name="Group 2">
            <a:extLst>
              <a:ext uri="{FF2B5EF4-FFF2-40B4-BE49-F238E27FC236}">
                <a16:creationId xmlns:a16="http://schemas.microsoft.com/office/drawing/2014/main" id="{495A99E0-EB82-43A1-8881-76CC4551DAC4}"/>
              </a:ext>
            </a:extLst>
          </p:cNvPr>
          <p:cNvGrpSpPr/>
          <p:nvPr/>
        </p:nvGrpSpPr>
        <p:grpSpPr>
          <a:xfrm>
            <a:off x="278734" y="1451646"/>
            <a:ext cx="11295440" cy="4702186"/>
            <a:chOff x="278734" y="1350048"/>
            <a:chExt cx="11295440" cy="4702186"/>
          </a:xfrm>
        </p:grpSpPr>
        <p:sp>
          <p:nvSpPr>
            <p:cNvPr id="4" name="Rectangle: Rounded Corners 3">
              <a:extLst>
                <a:ext uri="{FF2B5EF4-FFF2-40B4-BE49-F238E27FC236}">
                  <a16:creationId xmlns:a16="http://schemas.microsoft.com/office/drawing/2014/main" id="{01DC9798-1DF6-4B49-84EF-C6B57059A62A}"/>
                </a:ext>
              </a:extLst>
            </p:cNvPr>
            <p:cNvSpPr/>
            <p:nvPr/>
          </p:nvSpPr>
          <p:spPr>
            <a:xfrm>
              <a:off x="9642918" y="1350048"/>
              <a:ext cx="1643517" cy="169795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5" name="Rectangle: Rounded Corners 4">
              <a:extLst>
                <a:ext uri="{FF2B5EF4-FFF2-40B4-BE49-F238E27FC236}">
                  <a16:creationId xmlns:a16="http://schemas.microsoft.com/office/drawing/2014/main" id="{3B6E1845-0D98-4F7A-8BDC-84A5AFDC6124}"/>
                </a:ext>
              </a:extLst>
            </p:cNvPr>
            <p:cNvSpPr/>
            <p:nvPr/>
          </p:nvSpPr>
          <p:spPr>
            <a:xfrm>
              <a:off x="1756229" y="1536108"/>
              <a:ext cx="7431378" cy="122796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6" name="Arrow: Right 5">
              <a:extLst>
                <a:ext uri="{FF2B5EF4-FFF2-40B4-BE49-F238E27FC236}">
                  <a16:creationId xmlns:a16="http://schemas.microsoft.com/office/drawing/2014/main" id="{ADAFF186-A093-44B7-AAF8-1ADE895BF8ED}"/>
                </a:ext>
              </a:extLst>
            </p:cNvPr>
            <p:cNvSpPr/>
            <p:nvPr/>
          </p:nvSpPr>
          <p:spPr>
            <a:xfrm>
              <a:off x="1372366" y="2002328"/>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7" name="Rectangle: Rounded Corners 6">
              <a:extLst>
                <a:ext uri="{FF2B5EF4-FFF2-40B4-BE49-F238E27FC236}">
                  <a16:creationId xmlns:a16="http://schemas.microsoft.com/office/drawing/2014/main" id="{DDAD14A1-2894-45B3-A257-15C7A9BD4C21}"/>
                </a:ext>
              </a:extLst>
            </p:cNvPr>
            <p:cNvSpPr/>
            <p:nvPr/>
          </p:nvSpPr>
          <p:spPr>
            <a:xfrm>
              <a:off x="1907117" y="1852550"/>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Data Exploration</a:t>
              </a:r>
            </a:p>
          </p:txBody>
        </p:sp>
        <p:sp>
          <p:nvSpPr>
            <p:cNvPr id="8" name="Arrow: Right 7">
              <a:extLst>
                <a:ext uri="{FF2B5EF4-FFF2-40B4-BE49-F238E27FC236}">
                  <a16:creationId xmlns:a16="http://schemas.microsoft.com/office/drawing/2014/main" id="{AFB0EA0C-D924-4BD8-A6B6-C30ECBA0712C}"/>
                </a:ext>
              </a:extLst>
            </p:cNvPr>
            <p:cNvSpPr/>
            <p:nvPr/>
          </p:nvSpPr>
          <p:spPr>
            <a:xfrm>
              <a:off x="3291236" y="2013088"/>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9" name="Rectangle: Rounded Corners 8">
              <a:extLst>
                <a:ext uri="{FF2B5EF4-FFF2-40B4-BE49-F238E27FC236}">
                  <a16:creationId xmlns:a16="http://schemas.microsoft.com/office/drawing/2014/main" id="{42121B29-2A24-462A-9DCF-6E5DBEBA5285}"/>
                </a:ext>
              </a:extLst>
            </p:cNvPr>
            <p:cNvSpPr/>
            <p:nvPr/>
          </p:nvSpPr>
          <p:spPr>
            <a:xfrm>
              <a:off x="3750582" y="1852550"/>
              <a:ext cx="1542780"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Data Pre-processing</a:t>
              </a:r>
            </a:p>
          </p:txBody>
        </p:sp>
        <p:sp>
          <p:nvSpPr>
            <p:cNvPr id="10" name="Arrow: Right 9">
              <a:extLst>
                <a:ext uri="{FF2B5EF4-FFF2-40B4-BE49-F238E27FC236}">
                  <a16:creationId xmlns:a16="http://schemas.microsoft.com/office/drawing/2014/main" id="{BEF68787-57F0-4D5D-80A8-01DDA37A6DEA}"/>
                </a:ext>
              </a:extLst>
            </p:cNvPr>
            <p:cNvSpPr/>
            <p:nvPr/>
          </p:nvSpPr>
          <p:spPr>
            <a:xfrm>
              <a:off x="5351959" y="2013088"/>
              <a:ext cx="419835"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1" name="Rectangle: Rounded Corners 10">
              <a:extLst>
                <a:ext uri="{FF2B5EF4-FFF2-40B4-BE49-F238E27FC236}">
                  <a16:creationId xmlns:a16="http://schemas.microsoft.com/office/drawing/2014/main" id="{4B402F31-D3C2-475F-9585-244A79D767C9}"/>
                </a:ext>
              </a:extLst>
            </p:cNvPr>
            <p:cNvSpPr/>
            <p:nvPr/>
          </p:nvSpPr>
          <p:spPr>
            <a:xfrm>
              <a:off x="5801362" y="1852550"/>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Feature Engineering</a:t>
              </a:r>
            </a:p>
          </p:txBody>
        </p:sp>
        <p:sp>
          <p:nvSpPr>
            <p:cNvPr id="12" name="Arrow: Right 11">
              <a:extLst>
                <a:ext uri="{FF2B5EF4-FFF2-40B4-BE49-F238E27FC236}">
                  <a16:creationId xmlns:a16="http://schemas.microsoft.com/office/drawing/2014/main" id="{CCD76D15-7BA9-4447-9B17-0791189DD81B}"/>
                </a:ext>
              </a:extLst>
            </p:cNvPr>
            <p:cNvSpPr/>
            <p:nvPr/>
          </p:nvSpPr>
          <p:spPr>
            <a:xfrm>
              <a:off x="7205932" y="2013088"/>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3" name="Rectangle: Rounded Corners 12">
              <a:extLst>
                <a:ext uri="{FF2B5EF4-FFF2-40B4-BE49-F238E27FC236}">
                  <a16:creationId xmlns:a16="http://schemas.microsoft.com/office/drawing/2014/main" id="{8F5A139E-16FD-402B-BAF4-36193861562A}"/>
                </a:ext>
              </a:extLst>
            </p:cNvPr>
            <p:cNvSpPr/>
            <p:nvPr/>
          </p:nvSpPr>
          <p:spPr>
            <a:xfrm>
              <a:off x="7783037" y="1852550"/>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Feature Selection</a:t>
              </a:r>
            </a:p>
          </p:txBody>
        </p:sp>
        <p:sp>
          <p:nvSpPr>
            <p:cNvPr id="14" name="Arrow: Right 13">
              <a:extLst>
                <a:ext uri="{FF2B5EF4-FFF2-40B4-BE49-F238E27FC236}">
                  <a16:creationId xmlns:a16="http://schemas.microsoft.com/office/drawing/2014/main" id="{1A70BDD4-1A94-49B8-BD97-91BA916E0FEE}"/>
                </a:ext>
              </a:extLst>
            </p:cNvPr>
            <p:cNvSpPr/>
            <p:nvPr/>
          </p:nvSpPr>
          <p:spPr>
            <a:xfrm>
              <a:off x="9187607" y="1985800"/>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Rectangle: Rounded Corners 14">
              <a:extLst>
                <a:ext uri="{FF2B5EF4-FFF2-40B4-BE49-F238E27FC236}">
                  <a16:creationId xmlns:a16="http://schemas.microsoft.com/office/drawing/2014/main" id="{89741B29-2302-4CB0-A375-2E836C36FC00}"/>
                </a:ext>
              </a:extLst>
            </p:cNvPr>
            <p:cNvSpPr/>
            <p:nvPr/>
          </p:nvSpPr>
          <p:spPr>
            <a:xfrm>
              <a:off x="9764712" y="1490555"/>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Train Data </a:t>
              </a:r>
            </a:p>
          </p:txBody>
        </p:sp>
        <p:sp>
          <p:nvSpPr>
            <p:cNvPr id="16" name="Rectangle: Rounded Corners 15">
              <a:extLst>
                <a:ext uri="{FF2B5EF4-FFF2-40B4-BE49-F238E27FC236}">
                  <a16:creationId xmlns:a16="http://schemas.microsoft.com/office/drawing/2014/main" id="{9E46B42C-85C7-44B4-815B-103F2E2541B0}"/>
                </a:ext>
              </a:extLst>
            </p:cNvPr>
            <p:cNvSpPr/>
            <p:nvPr/>
          </p:nvSpPr>
          <p:spPr>
            <a:xfrm>
              <a:off x="9764712" y="2191016"/>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Test Data</a:t>
              </a:r>
            </a:p>
          </p:txBody>
        </p:sp>
        <p:pic>
          <p:nvPicPr>
            <p:cNvPr id="17" name="Picture 4" descr="Related image">
              <a:extLst>
                <a:ext uri="{FF2B5EF4-FFF2-40B4-BE49-F238E27FC236}">
                  <a16:creationId xmlns:a16="http://schemas.microsoft.com/office/drawing/2014/main" id="{64C4C507-43B8-4CF4-84C4-15B8E46D8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1006" y="3454538"/>
              <a:ext cx="1867354" cy="1867354"/>
            </a:xfrm>
            <a:prstGeom prst="round2DiagRect">
              <a:avLst>
                <a:gd name="adj1" fmla="val 16667"/>
                <a:gd name="adj2" fmla="val 0"/>
              </a:avLst>
            </a:prstGeom>
            <a:ln w="88900" cap="sq">
              <a:solidFill>
                <a:schemeClr val="tx2">
                  <a:lumMod val="40000"/>
                  <a:lumOff val="60000"/>
                </a:schemeClr>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D23AB0FC-4199-4AD0-9DB3-E32DD09546AE}"/>
                </a:ext>
              </a:extLst>
            </p:cNvPr>
            <p:cNvSpPr/>
            <p:nvPr/>
          </p:nvSpPr>
          <p:spPr>
            <a:xfrm>
              <a:off x="278734" y="4075277"/>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Train Data </a:t>
              </a:r>
            </a:p>
          </p:txBody>
        </p:sp>
        <p:sp>
          <p:nvSpPr>
            <p:cNvPr id="19" name="Arrow: Right 18">
              <a:extLst>
                <a:ext uri="{FF2B5EF4-FFF2-40B4-BE49-F238E27FC236}">
                  <a16:creationId xmlns:a16="http://schemas.microsoft.com/office/drawing/2014/main" id="{7535D841-ACD2-4958-B531-14984F8AE844}"/>
                </a:ext>
              </a:extLst>
            </p:cNvPr>
            <p:cNvSpPr/>
            <p:nvPr/>
          </p:nvSpPr>
          <p:spPr>
            <a:xfrm>
              <a:off x="1728484" y="4264843"/>
              <a:ext cx="419835"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0" name="Plaque 19">
              <a:extLst>
                <a:ext uri="{FF2B5EF4-FFF2-40B4-BE49-F238E27FC236}">
                  <a16:creationId xmlns:a16="http://schemas.microsoft.com/office/drawing/2014/main" id="{3A070C37-4971-44F2-900E-90231489B994}"/>
                </a:ext>
              </a:extLst>
            </p:cNvPr>
            <p:cNvSpPr/>
            <p:nvPr/>
          </p:nvSpPr>
          <p:spPr>
            <a:xfrm>
              <a:off x="4975430" y="3774230"/>
              <a:ext cx="1523968" cy="1227969"/>
            </a:xfrm>
            <a:prstGeom prst="plaqu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Test Model</a:t>
              </a:r>
            </a:p>
          </p:txBody>
        </p:sp>
        <p:sp>
          <p:nvSpPr>
            <p:cNvPr id="21" name="Arrow: Right 20">
              <a:extLst>
                <a:ext uri="{FF2B5EF4-FFF2-40B4-BE49-F238E27FC236}">
                  <a16:creationId xmlns:a16="http://schemas.microsoft.com/office/drawing/2014/main" id="{D68E8555-4978-420B-AEE3-186D0B1781F1}"/>
                </a:ext>
              </a:extLst>
            </p:cNvPr>
            <p:cNvSpPr/>
            <p:nvPr/>
          </p:nvSpPr>
          <p:spPr>
            <a:xfrm>
              <a:off x="4419759" y="4235815"/>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dirty="0">
                <a:solidFill>
                  <a:schemeClr val="bg1"/>
                </a:solidFill>
              </a:endParaRPr>
            </a:p>
          </p:txBody>
        </p:sp>
        <p:sp>
          <p:nvSpPr>
            <p:cNvPr id="22" name="Arrow: Right 21">
              <a:extLst>
                <a:ext uri="{FF2B5EF4-FFF2-40B4-BE49-F238E27FC236}">
                  <a16:creationId xmlns:a16="http://schemas.microsoft.com/office/drawing/2014/main" id="{1658EED6-1CB6-4CF1-9737-6AAE0D5E1A08}"/>
                </a:ext>
              </a:extLst>
            </p:cNvPr>
            <p:cNvSpPr/>
            <p:nvPr/>
          </p:nvSpPr>
          <p:spPr>
            <a:xfrm>
              <a:off x="6538590" y="4235815"/>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dirty="0">
                <a:solidFill>
                  <a:schemeClr val="bg1"/>
                </a:solidFill>
              </a:endParaRPr>
            </a:p>
          </p:txBody>
        </p:sp>
        <p:sp>
          <p:nvSpPr>
            <p:cNvPr id="23" name="Rectangle: Rounded Corners 22">
              <a:extLst>
                <a:ext uri="{FF2B5EF4-FFF2-40B4-BE49-F238E27FC236}">
                  <a16:creationId xmlns:a16="http://schemas.microsoft.com/office/drawing/2014/main" id="{571495CD-BCBF-46BB-A944-E4CB7439D9C2}"/>
                </a:ext>
              </a:extLst>
            </p:cNvPr>
            <p:cNvSpPr/>
            <p:nvPr/>
          </p:nvSpPr>
          <p:spPr>
            <a:xfrm>
              <a:off x="7008429" y="4075277"/>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Model Evaluation</a:t>
              </a:r>
            </a:p>
          </p:txBody>
        </p:sp>
        <p:sp>
          <p:nvSpPr>
            <p:cNvPr id="24" name="Arrow: Right 23">
              <a:extLst>
                <a:ext uri="{FF2B5EF4-FFF2-40B4-BE49-F238E27FC236}">
                  <a16:creationId xmlns:a16="http://schemas.microsoft.com/office/drawing/2014/main" id="{57798192-4F3D-4132-88C5-79365E752619}"/>
                </a:ext>
              </a:extLst>
            </p:cNvPr>
            <p:cNvSpPr/>
            <p:nvPr/>
          </p:nvSpPr>
          <p:spPr>
            <a:xfrm>
              <a:off x="8421741" y="4235815"/>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5" name="Rectangle: Rounded Corners 24">
              <a:extLst>
                <a:ext uri="{FF2B5EF4-FFF2-40B4-BE49-F238E27FC236}">
                  <a16:creationId xmlns:a16="http://schemas.microsoft.com/office/drawing/2014/main" id="{F87DA2A7-CB75-4A03-B958-D5423D731A77}"/>
                </a:ext>
              </a:extLst>
            </p:cNvPr>
            <p:cNvSpPr/>
            <p:nvPr/>
          </p:nvSpPr>
          <p:spPr>
            <a:xfrm>
              <a:off x="8842928" y="4075277"/>
              <a:ext cx="1335465" cy="6258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Model Fine Tuning </a:t>
              </a:r>
            </a:p>
          </p:txBody>
        </p:sp>
        <p:sp>
          <p:nvSpPr>
            <p:cNvPr id="26" name="Arrow: Right 25">
              <a:extLst>
                <a:ext uri="{FF2B5EF4-FFF2-40B4-BE49-F238E27FC236}">
                  <a16:creationId xmlns:a16="http://schemas.microsoft.com/office/drawing/2014/main" id="{D3E93827-E1DE-4610-BABC-D01A974BD3EF}"/>
                </a:ext>
              </a:extLst>
            </p:cNvPr>
            <p:cNvSpPr/>
            <p:nvPr/>
          </p:nvSpPr>
          <p:spPr>
            <a:xfrm>
              <a:off x="10236449" y="4216702"/>
              <a:ext cx="420624" cy="3048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7" name="Rectangle: Rounded Corners 26">
              <a:extLst>
                <a:ext uri="{FF2B5EF4-FFF2-40B4-BE49-F238E27FC236}">
                  <a16:creationId xmlns:a16="http://schemas.microsoft.com/office/drawing/2014/main" id="{E0A23714-7F9C-4D03-AF16-5E482CCEB76F}"/>
                </a:ext>
              </a:extLst>
            </p:cNvPr>
            <p:cNvSpPr/>
            <p:nvPr/>
          </p:nvSpPr>
          <p:spPr>
            <a:xfrm>
              <a:off x="10659501" y="3827123"/>
              <a:ext cx="914673" cy="108395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rPr>
                <a:t>Final Model </a:t>
              </a:r>
            </a:p>
          </p:txBody>
        </p:sp>
        <p:sp>
          <p:nvSpPr>
            <p:cNvPr id="28" name="TextBox 27">
              <a:extLst>
                <a:ext uri="{FF2B5EF4-FFF2-40B4-BE49-F238E27FC236}">
                  <a16:creationId xmlns:a16="http://schemas.microsoft.com/office/drawing/2014/main" id="{952B85B1-8AD9-472F-B8A6-5E9285890532}"/>
                </a:ext>
              </a:extLst>
            </p:cNvPr>
            <p:cNvSpPr txBox="1"/>
            <p:nvPr/>
          </p:nvSpPr>
          <p:spPr>
            <a:xfrm>
              <a:off x="377219" y="2748822"/>
              <a:ext cx="1529898" cy="307777"/>
            </a:xfrm>
            <a:prstGeom prst="rect">
              <a:avLst/>
            </a:prstGeom>
            <a:noFill/>
          </p:spPr>
          <p:txBody>
            <a:bodyPr wrap="square" rtlCol="0">
              <a:spAutoFit/>
            </a:bodyPr>
            <a:lstStyle/>
            <a:p>
              <a:r>
                <a:rPr lang="en-IN" sz="1400" b="1" dirty="0"/>
                <a:t>Raw Data</a:t>
              </a:r>
            </a:p>
          </p:txBody>
        </p:sp>
        <p:sp>
          <p:nvSpPr>
            <p:cNvPr id="29" name="TextBox 28">
              <a:extLst>
                <a:ext uri="{FF2B5EF4-FFF2-40B4-BE49-F238E27FC236}">
                  <a16:creationId xmlns:a16="http://schemas.microsoft.com/office/drawing/2014/main" id="{86E54B78-897D-4BB0-BBE5-72F2BD85689D}"/>
                </a:ext>
              </a:extLst>
            </p:cNvPr>
            <p:cNvSpPr txBox="1"/>
            <p:nvPr/>
          </p:nvSpPr>
          <p:spPr>
            <a:xfrm>
              <a:off x="2621223" y="3014999"/>
              <a:ext cx="1529898" cy="307777"/>
            </a:xfrm>
            <a:prstGeom prst="rect">
              <a:avLst/>
            </a:prstGeom>
            <a:noFill/>
          </p:spPr>
          <p:txBody>
            <a:bodyPr wrap="square" rtlCol="0">
              <a:spAutoFit/>
            </a:bodyPr>
            <a:lstStyle/>
            <a:p>
              <a:r>
                <a:rPr lang="en-IN" sz="1400" b="1" dirty="0"/>
                <a:t>ML Algorithms</a:t>
              </a:r>
            </a:p>
          </p:txBody>
        </p:sp>
        <p:sp>
          <p:nvSpPr>
            <p:cNvPr id="30" name="TextBox 29">
              <a:extLst>
                <a:ext uri="{FF2B5EF4-FFF2-40B4-BE49-F238E27FC236}">
                  <a16:creationId xmlns:a16="http://schemas.microsoft.com/office/drawing/2014/main" id="{A4CDED43-33E8-46EE-B5B7-BA02D95D1C5A}"/>
                </a:ext>
              </a:extLst>
            </p:cNvPr>
            <p:cNvSpPr txBox="1"/>
            <p:nvPr/>
          </p:nvSpPr>
          <p:spPr>
            <a:xfrm>
              <a:off x="4300491" y="1503851"/>
              <a:ext cx="3296287" cy="307777"/>
            </a:xfrm>
            <a:prstGeom prst="rect">
              <a:avLst/>
            </a:prstGeom>
            <a:noFill/>
          </p:spPr>
          <p:txBody>
            <a:bodyPr wrap="square" rtlCol="0">
              <a:spAutoFit/>
            </a:bodyPr>
            <a:lstStyle/>
            <a:p>
              <a:r>
                <a:rPr lang="en-IN" sz="1400" b="1" dirty="0"/>
                <a:t>Data Preparation for Modelling</a:t>
              </a:r>
            </a:p>
          </p:txBody>
        </p:sp>
        <p:cxnSp>
          <p:nvCxnSpPr>
            <p:cNvPr id="31" name="Connector: Curved 30">
              <a:extLst>
                <a:ext uri="{FF2B5EF4-FFF2-40B4-BE49-F238E27FC236}">
                  <a16:creationId xmlns:a16="http://schemas.microsoft.com/office/drawing/2014/main" id="{A02905C6-4399-4F96-A732-7561A6FC3069}"/>
                </a:ext>
              </a:extLst>
            </p:cNvPr>
            <p:cNvCxnSpPr>
              <a:cxnSpLocks/>
              <a:stCxn id="25" idx="2"/>
              <a:endCxn id="17" idx="1"/>
            </p:cNvCxnSpPr>
            <p:nvPr/>
          </p:nvCxnSpPr>
          <p:spPr>
            <a:xfrm rot="5400000">
              <a:off x="6107303" y="1918534"/>
              <a:ext cx="620738" cy="6185978"/>
            </a:xfrm>
            <a:prstGeom prst="curvedConnector3">
              <a:avLst>
                <a:gd name="adj1" fmla="val 190607"/>
              </a:avLst>
            </a:prstGeom>
            <a:ln w="28575" cap="rnd">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4EE85ED-FFE4-4E1C-8BAC-AE71F2F5AACF}"/>
                </a:ext>
              </a:extLst>
            </p:cNvPr>
            <p:cNvSpPr/>
            <p:nvPr/>
          </p:nvSpPr>
          <p:spPr>
            <a:xfrm>
              <a:off x="6366776" y="5667541"/>
              <a:ext cx="420624" cy="38469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cxnSp>
          <p:nvCxnSpPr>
            <p:cNvPr id="33" name="Connector: Curved 32">
              <a:extLst>
                <a:ext uri="{FF2B5EF4-FFF2-40B4-BE49-F238E27FC236}">
                  <a16:creationId xmlns:a16="http://schemas.microsoft.com/office/drawing/2014/main" id="{1EFD2D8A-C750-43AA-A530-59D72A989485}"/>
                </a:ext>
              </a:extLst>
            </p:cNvPr>
            <p:cNvCxnSpPr>
              <a:cxnSpLocks/>
              <a:stCxn id="16" idx="2"/>
              <a:endCxn id="20" idx="0"/>
            </p:cNvCxnSpPr>
            <p:nvPr/>
          </p:nvCxnSpPr>
          <p:spPr>
            <a:xfrm rot="5400000">
              <a:off x="7606262" y="948046"/>
              <a:ext cx="957337" cy="4695031"/>
            </a:xfrm>
            <a:prstGeom prst="curvedConnector3">
              <a:avLst>
                <a:gd name="adj1" fmla="val 50000"/>
              </a:avLst>
            </a:prstGeom>
            <a:ln w="28575" cap="rnd">
              <a:solidFill>
                <a:schemeClr val="accent4">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D7604B31-8932-4310-911F-4E0744CD5652}"/>
              </a:ext>
            </a:extLst>
          </p:cNvPr>
          <p:cNvSpPr/>
          <p:nvPr/>
        </p:nvSpPr>
        <p:spPr>
          <a:xfrm>
            <a:off x="7684925" y="6281658"/>
            <a:ext cx="196225" cy="14831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35" name="TextBox 34">
            <a:extLst>
              <a:ext uri="{FF2B5EF4-FFF2-40B4-BE49-F238E27FC236}">
                <a16:creationId xmlns:a16="http://schemas.microsoft.com/office/drawing/2014/main" id="{68D1131D-5E82-44D3-85F1-7E3DF3FEE216}"/>
              </a:ext>
            </a:extLst>
          </p:cNvPr>
          <p:cNvSpPr txBox="1"/>
          <p:nvPr/>
        </p:nvSpPr>
        <p:spPr>
          <a:xfrm>
            <a:off x="7889353" y="6201927"/>
            <a:ext cx="2767720" cy="307777"/>
          </a:xfrm>
          <a:prstGeom prst="rect">
            <a:avLst/>
          </a:prstGeom>
          <a:noFill/>
        </p:spPr>
        <p:txBody>
          <a:bodyPr wrap="square" rtlCol="0">
            <a:spAutoFit/>
          </a:bodyPr>
          <a:lstStyle/>
          <a:p>
            <a:r>
              <a:rPr lang="en-IN" sz="1400" b="1" dirty="0"/>
              <a:t>Adjust the Model Parameters</a:t>
            </a:r>
          </a:p>
        </p:txBody>
      </p:sp>
      <p:sp>
        <p:nvSpPr>
          <p:cNvPr id="36" name="Title 2">
            <a:extLst>
              <a:ext uri="{FF2B5EF4-FFF2-40B4-BE49-F238E27FC236}">
                <a16:creationId xmlns:a16="http://schemas.microsoft.com/office/drawing/2014/main" id="{636673AC-C341-4096-85D2-4510F2807619}"/>
              </a:ext>
            </a:extLst>
          </p:cNvPr>
          <p:cNvSpPr txBox="1">
            <a:spLocks/>
          </p:cNvSpPr>
          <p:nvPr/>
        </p:nvSpPr>
        <p:spPr>
          <a:xfrm>
            <a:off x="582662" y="617538"/>
            <a:ext cx="11898312" cy="625475"/>
          </a:xfrm>
          <a:prstGeom prst="rect">
            <a:avLst/>
          </a:prstGeom>
        </p:spPr>
        <p:txBody>
          <a:bodyPr vert="horz" lIns="91440" tIns="45720" rIns="91440" bIns="45720" rtlCol="0" anchor="ctr">
            <a:normAutofit/>
          </a:bodyPr>
          <a:lstStyle>
            <a:lvl1pPr>
              <a:lnSpc>
                <a:spcPct val="90000"/>
              </a:lnSpc>
              <a:spcBef>
                <a:spcPct val="0"/>
              </a:spcBef>
              <a:buNone/>
              <a:defRPr sz="2800">
                <a:solidFill>
                  <a:schemeClr val="accent2"/>
                </a:solidFill>
                <a:ea typeface="Helvetica Neue" charset="0"/>
                <a:cs typeface="Helvetica Neue" charset="0"/>
              </a:defRPr>
            </a:lvl1pPr>
          </a:lstStyle>
          <a:p>
            <a:r>
              <a:rPr lang="en-IN" dirty="0"/>
              <a:t>OVERVIEW OF THE MODELING PROCESS</a:t>
            </a:r>
          </a:p>
        </p:txBody>
      </p:sp>
      <p:sp>
        <p:nvSpPr>
          <p:cNvPr id="37" name="Rectangle 36">
            <a:extLst>
              <a:ext uri="{FF2B5EF4-FFF2-40B4-BE49-F238E27FC236}">
                <a16:creationId xmlns:a16="http://schemas.microsoft.com/office/drawing/2014/main" id="{34785CC3-FC72-464D-9707-02194C4EFCFB}"/>
              </a:ext>
            </a:extLst>
          </p:cNvPr>
          <p:cNvSpPr/>
          <p:nvPr/>
        </p:nvSpPr>
        <p:spPr>
          <a:xfrm>
            <a:off x="510492" y="1202319"/>
            <a:ext cx="11197320" cy="70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365538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B929-301D-496C-8DE1-786C005EE061}"/>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2600" b="1" dirty="0">
                <a:latin typeface="+mn-lt"/>
              </a:rPr>
              <a:t>Confusion Metrics for final model</a:t>
            </a:r>
          </a:p>
        </p:txBody>
      </p:sp>
      <p:pic>
        <p:nvPicPr>
          <p:cNvPr id="5" name="Content Placeholder 4">
            <a:extLst>
              <a:ext uri="{FF2B5EF4-FFF2-40B4-BE49-F238E27FC236}">
                <a16:creationId xmlns:a16="http://schemas.microsoft.com/office/drawing/2014/main" id="{E6F11B3F-976E-4AA0-9B5D-9A0E059C29A9}"/>
              </a:ext>
            </a:extLst>
          </p:cNvPr>
          <p:cNvPicPr>
            <a:picLocks noGrp="1" noChangeAspect="1"/>
          </p:cNvPicPr>
          <p:nvPr>
            <p:ph idx="1"/>
          </p:nvPr>
        </p:nvPicPr>
        <p:blipFill>
          <a:blip r:embed="rId2"/>
          <a:stretch>
            <a:fillRect/>
          </a:stretch>
        </p:blipFill>
        <p:spPr>
          <a:xfrm>
            <a:off x="1335315" y="1690688"/>
            <a:ext cx="5532221" cy="3812118"/>
          </a:xfrm>
        </p:spPr>
      </p:pic>
      <p:sp>
        <p:nvSpPr>
          <p:cNvPr id="6" name="TextBox 5">
            <a:extLst>
              <a:ext uri="{FF2B5EF4-FFF2-40B4-BE49-F238E27FC236}">
                <a16:creationId xmlns:a16="http://schemas.microsoft.com/office/drawing/2014/main" id="{44FB808A-EBEA-46B5-8AFD-2E3E130F304D}"/>
              </a:ext>
            </a:extLst>
          </p:cNvPr>
          <p:cNvSpPr txBox="1"/>
          <p:nvPr/>
        </p:nvSpPr>
        <p:spPr>
          <a:xfrm>
            <a:off x="332815" y="3095555"/>
            <a:ext cx="1147642" cy="369332"/>
          </a:xfrm>
          <a:prstGeom prst="rect">
            <a:avLst/>
          </a:prstGeom>
          <a:noFill/>
        </p:spPr>
        <p:txBody>
          <a:bodyPr wrap="square" rtlCol="0">
            <a:spAutoFit/>
          </a:bodyPr>
          <a:lstStyle/>
          <a:p>
            <a:r>
              <a:rPr lang="en-IN" b="1" dirty="0"/>
              <a:t>Predicted</a:t>
            </a:r>
          </a:p>
        </p:txBody>
      </p:sp>
      <p:sp>
        <p:nvSpPr>
          <p:cNvPr id="7" name="TextBox 6">
            <a:extLst>
              <a:ext uri="{FF2B5EF4-FFF2-40B4-BE49-F238E27FC236}">
                <a16:creationId xmlns:a16="http://schemas.microsoft.com/office/drawing/2014/main" id="{B349B0B3-9EBA-437F-A47A-B5BB8A726640}"/>
              </a:ext>
            </a:extLst>
          </p:cNvPr>
          <p:cNvSpPr txBox="1"/>
          <p:nvPr/>
        </p:nvSpPr>
        <p:spPr>
          <a:xfrm>
            <a:off x="3941304" y="5437492"/>
            <a:ext cx="906468" cy="369332"/>
          </a:xfrm>
          <a:prstGeom prst="rect">
            <a:avLst/>
          </a:prstGeom>
          <a:noFill/>
        </p:spPr>
        <p:txBody>
          <a:bodyPr wrap="square" rtlCol="0">
            <a:spAutoFit/>
          </a:bodyPr>
          <a:lstStyle/>
          <a:p>
            <a:r>
              <a:rPr lang="en-IN" b="1" dirty="0"/>
              <a:t>Actual</a:t>
            </a:r>
          </a:p>
        </p:txBody>
      </p:sp>
      <p:pic>
        <p:nvPicPr>
          <p:cNvPr id="9" name="Picture 8">
            <a:extLst>
              <a:ext uri="{FF2B5EF4-FFF2-40B4-BE49-F238E27FC236}">
                <a16:creationId xmlns:a16="http://schemas.microsoft.com/office/drawing/2014/main" id="{BB250C49-D1E1-4C23-960F-BDE46B08F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731" y="1436913"/>
            <a:ext cx="4265040" cy="45865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52CD4FF-853B-4107-AE2D-E8F0A65B504B}"/>
              </a:ext>
            </a:extLst>
          </p:cNvPr>
          <p:cNvSpPr/>
          <p:nvPr/>
        </p:nvSpPr>
        <p:spPr>
          <a:xfrm>
            <a:off x="377372" y="1436914"/>
            <a:ext cx="6865258" cy="4586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1914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12BB-0AF3-44FE-9EB7-80A80E5A65E3}"/>
              </a:ext>
            </a:extLst>
          </p:cNvPr>
          <p:cNvSpPr>
            <a:spLocks noGrp="1"/>
          </p:cNvSpPr>
          <p:nvPr>
            <p:ph type="title"/>
          </p:nvPr>
        </p:nvSpPr>
        <p:spPr/>
        <p:txBody>
          <a:bodyPr>
            <a:normAutofit/>
          </a:bodyPr>
          <a:lstStyle/>
          <a:p>
            <a:r>
              <a:rPr lang="en-IN" sz="2800" b="1" dirty="0">
                <a:solidFill>
                  <a:schemeClr val="accent2"/>
                </a:solidFill>
              </a:rPr>
              <a:t>Conclusion</a:t>
            </a:r>
          </a:p>
        </p:txBody>
      </p:sp>
      <p:sp>
        <p:nvSpPr>
          <p:cNvPr id="3" name="Content Placeholder 2">
            <a:extLst>
              <a:ext uri="{FF2B5EF4-FFF2-40B4-BE49-F238E27FC236}">
                <a16:creationId xmlns:a16="http://schemas.microsoft.com/office/drawing/2014/main" id="{FFFB5D72-F139-4AF0-B089-4A48BE045BF8}"/>
              </a:ext>
            </a:extLst>
          </p:cNvPr>
          <p:cNvSpPr>
            <a:spLocks noGrp="1"/>
          </p:cNvSpPr>
          <p:nvPr>
            <p:ph idx="1"/>
          </p:nvPr>
        </p:nvSpPr>
        <p:spPr>
          <a:xfrm>
            <a:off x="838200" y="1461362"/>
            <a:ext cx="10515600" cy="4855255"/>
          </a:xfrm>
        </p:spPr>
        <p:txBody>
          <a:bodyPr>
            <a:normAutofit/>
          </a:bodyPr>
          <a:lstStyle/>
          <a:p>
            <a:r>
              <a:rPr lang="en-US" sz="2200" b="1" dirty="0">
                <a:ea typeface="Arial" charset="0"/>
                <a:cs typeface="Arial" panose="020B0604020202020204" pitchFamily="34" charset="0"/>
              </a:rPr>
              <a:t>Most significant variables:</a:t>
            </a:r>
            <a:r>
              <a:rPr lang="en-US" sz="2200" dirty="0">
                <a:ea typeface="Arial" charset="0"/>
                <a:cs typeface="Arial" panose="020B0604020202020204" pitchFamily="34" charset="0"/>
              </a:rPr>
              <a:t> “</a:t>
            </a:r>
            <a:r>
              <a:rPr lang="en-US" sz="2200" dirty="0" err="1">
                <a:ea typeface="Arial" charset="0"/>
                <a:cs typeface="Arial" panose="020B0604020202020204" pitchFamily="34" charset="0"/>
              </a:rPr>
              <a:t>time_in_shelter_days</a:t>
            </a:r>
            <a:r>
              <a:rPr lang="en-US" sz="2200" dirty="0">
                <a:ea typeface="Arial" charset="0"/>
                <a:cs typeface="Arial" panose="020B0604020202020204" pitchFamily="34" charset="0"/>
              </a:rPr>
              <a:t>”, “</a:t>
            </a:r>
            <a:r>
              <a:rPr lang="en-US" sz="2200" dirty="0" err="1">
                <a:ea typeface="Arial" charset="0"/>
                <a:cs typeface="Arial" panose="020B0604020202020204" pitchFamily="34" charset="0"/>
              </a:rPr>
              <a:t>intake_day</a:t>
            </a:r>
            <a:r>
              <a:rPr lang="en-US" sz="2200" dirty="0">
                <a:ea typeface="Arial" charset="0"/>
                <a:cs typeface="Arial" panose="020B0604020202020204" pitchFamily="34" charset="0"/>
              </a:rPr>
              <a:t>”, “</a:t>
            </a:r>
            <a:r>
              <a:rPr lang="en-US" sz="2200" dirty="0" err="1">
                <a:ea typeface="Arial" charset="0"/>
                <a:cs typeface="Arial" panose="020B0604020202020204" pitchFamily="34" charset="0"/>
              </a:rPr>
              <a:t>intake_number</a:t>
            </a:r>
            <a:r>
              <a:rPr lang="en-US" sz="2200" dirty="0">
                <a:ea typeface="Arial" charset="0"/>
                <a:cs typeface="Arial" panose="020B0604020202020204" pitchFamily="34" charset="0"/>
              </a:rPr>
              <a:t>”,</a:t>
            </a:r>
          </a:p>
          <a:p>
            <a:pPr marL="0" indent="0">
              <a:buNone/>
            </a:pPr>
            <a:r>
              <a:rPr lang="en-US" sz="2200" dirty="0">
                <a:ea typeface="Arial" charset="0"/>
                <a:cs typeface="Arial" panose="020B0604020202020204" pitchFamily="34" charset="0"/>
              </a:rPr>
              <a:t>   “</a:t>
            </a:r>
            <a:r>
              <a:rPr lang="en-US" sz="2200" dirty="0" err="1">
                <a:ea typeface="Arial" charset="0"/>
                <a:cs typeface="Arial" panose="020B0604020202020204" pitchFamily="34" charset="0"/>
              </a:rPr>
              <a:t>age_upon_intake_days</a:t>
            </a:r>
            <a:r>
              <a:rPr lang="en-US" sz="2200" dirty="0">
                <a:ea typeface="Arial" charset="0"/>
                <a:cs typeface="Arial" panose="020B0604020202020204" pitchFamily="34" charset="0"/>
              </a:rPr>
              <a:t>”,  ”</a:t>
            </a:r>
            <a:r>
              <a:rPr lang="en-US" sz="2200" dirty="0" err="1">
                <a:ea typeface="Arial" charset="0"/>
                <a:cs typeface="Arial" panose="020B0604020202020204" pitchFamily="34" charset="0"/>
              </a:rPr>
              <a:t>age_upon_outcome_days</a:t>
            </a:r>
            <a:r>
              <a:rPr lang="en-US" sz="2200" dirty="0">
                <a:ea typeface="Arial" charset="0"/>
                <a:cs typeface="Arial" panose="020B0604020202020204" pitchFamily="34" charset="0"/>
              </a:rPr>
              <a:t>” .</a:t>
            </a:r>
          </a:p>
          <a:p>
            <a:r>
              <a:rPr lang="en-US" sz="2200" b="1" dirty="0">
                <a:ea typeface="Arial" charset="0"/>
                <a:cs typeface="Arial" panose="020B0604020202020204" pitchFamily="34" charset="0"/>
              </a:rPr>
              <a:t>Evaluation: </a:t>
            </a:r>
            <a:r>
              <a:rPr lang="en-US" sz="2200" dirty="0">
                <a:ea typeface="Arial" charset="0"/>
                <a:cs typeface="Arial" panose="020B0604020202020204" pitchFamily="34" charset="0"/>
              </a:rPr>
              <a:t>F1-score of 64.88 on the validation set and 63.67 on the test set which is a decent score.</a:t>
            </a:r>
            <a:endParaRPr lang="en-US" sz="2200" b="1" dirty="0">
              <a:ea typeface="Arial" charset="0"/>
              <a:cs typeface="Arial" panose="020B0604020202020204" pitchFamily="34" charset="0"/>
            </a:endParaRPr>
          </a:p>
          <a:p>
            <a:r>
              <a:rPr lang="en-US" sz="2200" b="1" dirty="0">
                <a:ea typeface="Arial" charset="0"/>
                <a:cs typeface="Arial" panose="020B0604020202020204" pitchFamily="34" charset="0"/>
              </a:rPr>
              <a:t>Cross Validation accuracy table:</a:t>
            </a:r>
          </a:p>
          <a:p>
            <a:pPr marL="0" indent="0">
              <a:buNone/>
            </a:pPr>
            <a:endParaRPr lang="en-US" sz="2200" dirty="0">
              <a:ea typeface="Arial" charset="0"/>
              <a:cs typeface="Arial" panose="020B0604020202020204" pitchFamily="34" charset="0"/>
            </a:endParaRPr>
          </a:p>
          <a:p>
            <a:endParaRPr lang="en-US" sz="2200" b="1" dirty="0">
              <a:ea typeface="Arial" charset="0"/>
              <a:cs typeface="Arial" panose="020B0604020202020204" pitchFamily="34" charset="0"/>
            </a:endParaRPr>
          </a:p>
          <a:p>
            <a:endParaRPr lang="en-US" sz="2200" b="1" dirty="0">
              <a:ea typeface="Arial" charset="0"/>
              <a:cs typeface="Arial" panose="020B0604020202020204" pitchFamily="34" charset="0"/>
            </a:endParaRPr>
          </a:p>
          <a:p>
            <a:endParaRPr lang="en-US" sz="2200" b="1" dirty="0">
              <a:ea typeface="Arial" charset="0"/>
              <a:cs typeface="Arial" panose="020B0604020202020204" pitchFamily="34" charset="0"/>
            </a:endParaRPr>
          </a:p>
          <a:p>
            <a:endParaRPr lang="en-US" sz="2200" b="1" dirty="0">
              <a:ea typeface="Arial" charset="0"/>
              <a:cs typeface="Arial" panose="020B0604020202020204" pitchFamily="34" charset="0"/>
            </a:endParaRPr>
          </a:p>
          <a:p>
            <a:pPr marL="0" indent="0">
              <a:buNone/>
            </a:pPr>
            <a:endParaRPr lang="en-IN" sz="2200" dirty="0">
              <a:cs typeface="Arial" panose="020B0604020202020204" pitchFamily="34" charset="0"/>
            </a:endParaRPr>
          </a:p>
        </p:txBody>
      </p:sp>
      <p:graphicFrame>
        <p:nvGraphicFramePr>
          <p:cNvPr id="4" name="Table 3">
            <a:extLst>
              <a:ext uri="{FF2B5EF4-FFF2-40B4-BE49-F238E27FC236}">
                <a16:creationId xmlns:a16="http://schemas.microsoft.com/office/drawing/2014/main" id="{B4A91267-5B1E-4391-A80E-7C1205ECA0B8}"/>
              </a:ext>
            </a:extLst>
          </p:cNvPr>
          <p:cNvGraphicFramePr>
            <a:graphicFrameLocks noGrp="1"/>
          </p:cNvGraphicFramePr>
          <p:nvPr>
            <p:extLst>
              <p:ext uri="{D42A27DB-BD31-4B8C-83A1-F6EECF244321}">
                <p14:modId xmlns:p14="http://schemas.microsoft.com/office/powerpoint/2010/main" val="423309294"/>
              </p:ext>
            </p:extLst>
          </p:nvPr>
        </p:nvGraphicFramePr>
        <p:xfrm>
          <a:off x="1161144" y="3587931"/>
          <a:ext cx="4267200" cy="27432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140806467"/>
                    </a:ext>
                  </a:extLst>
                </a:gridCol>
                <a:gridCol w="1335313">
                  <a:extLst>
                    <a:ext uri="{9D8B030D-6E8A-4147-A177-3AD203B41FA5}">
                      <a16:colId xmlns:a16="http://schemas.microsoft.com/office/drawing/2014/main" val="2854081164"/>
                    </a:ext>
                  </a:extLst>
                </a:gridCol>
                <a:gridCol w="1509487">
                  <a:extLst>
                    <a:ext uri="{9D8B030D-6E8A-4147-A177-3AD203B41FA5}">
                      <a16:colId xmlns:a16="http://schemas.microsoft.com/office/drawing/2014/main" val="9383210"/>
                    </a:ext>
                  </a:extLst>
                </a:gridCol>
              </a:tblGrid>
              <a:tr h="531222">
                <a:tc>
                  <a:txBody>
                    <a:bodyPr/>
                    <a:lstStyle/>
                    <a:p>
                      <a:r>
                        <a:rPr lang="en-IN" sz="1500" dirty="0"/>
                        <a:t>Validation Size</a:t>
                      </a:r>
                    </a:p>
                  </a:txBody>
                  <a:tcPr/>
                </a:tc>
                <a:tc>
                  <a:txBody>
                    <a:bodyPr/>
                    <a:lstStyle/>
                    <a:p>
                      <a:r>
                        <a:rPr lang="en-IN" sz="1500" dirty="0"/>
                        <a:t>F1-Micro</a:t>
                      </a:r>
                    </a:p>
                    <a:p>
                      <a:r>
                        <a:rPr lang="en-IN" sz="1500" dirty="0"/>
                        <a:t>(mean)</a:t>
                      </a:r>
                    </a:p>
                  </a:txBody>
                  <a:tcPr/>
                </a:tc>
                <a:tc>
                  <a:txBody>
                    <a:bodyPr/>
                    <a:lstStyle/>
                    <a:p>
                      <a:r>
                        <a:rPr lang="en-IN" sz="1500" dirty="0"/>
                        <a:t>Std Deviation</a:t>
                      </a:r>
                    </a:p>
                  </a:txBody>
                  <a:tcPr/>
                </a:tc>
                <a:extLst>
                  <a:ext uri="{0D108BD9-81ED-4DB2-BD59-A6C34878D82A}">
                    <a16:rowId xmlns:a16="http://schemas.microsoft.com/office/drawing/2014/main" val="1541050677"/>
                  </a:ext>
                </a:extLst>
              </a:tr>
              <a:tr h="531222">
                <a:tc>
                  <a:txBody>
                    <a:bodyPr/>
                    <a:lstStyle/>
                    <a:p>
                      <a:r>
                        <a:rPr lang="en-IN" sz="1500" dirty="0"/>
                        <a:t>5</a:t>
                      </a:r>
                    </a:p>
                    <a:p>
                      <a:endParaRPr lang="en-IN" sz="1500" dirty="0"/>
                    </a:p>
                  </a:txBody>
                  <a:tcPr/>
                </a:tc>
                <a:tc>
                  <a:txBody>
                    <a:bodyPr/>
                    <a:lstStyle/>
                    <a:p>
                      <a:r>
                        <a:rPr lang="en-IN" sz="1500" dirty="0"/>
                        <a:t>0.648</a:t>
                      </a:r>
                    </a:p>
                    <a:p>
                      <a:endParaRPr lang="en-IN" sz="1500" dirty="0"/>
                    </a:p>
                  </a:txBody>
                  <a:tcPr/>
                </a:tc>
                <a:tc>
                  <a:txBody>
                    <a:bodyPr/>
                    <a:lstStyle/>
                    <a:p>
                      <a:r>
                        <a:rPr lang="en-IN" sz="1500" dirty="0"/>
                        <a:t>+/- 0.01</a:t>
                      </a:r>
                    </a:p>
                  </a:txBody>
                  <a:tcPr/>
                </a:tc>
                <a:extLst>
                  <a:ext uri="{0D108BD9-81ED-4DB2-BD59-A6C34878D82A}">
                    <a16:rowId xmlns:a16="http://schemas.microsoft.com/office/drawing/2014/main" val="1613129867"/>
                  </a:ext>
                </a:extLst>
              </a:tr>
              <a:tr h="531222">
                <a:tc>
                  <a:txBody>
                    <a:bodyPr/>
                    <a:lstStyle/>
                    <a:p>
                      <a:r>
                        <a:rPr lang="en-IN" sz="1500" dirty="0"/>
                        <a:t>10</a:t>
                      </a:r>
                    </a:p>
                    <a:p>
                      <a:endParaRPr lang="en-IN" sz="1500" dirty="0"/>
                    </a:p>
                  </a:txBody>
                  <a:tcPr/>
                </a:tc>
                <a:tc>
                  <a:txBody>
                    <a:bodyPr/>
                    <a:lstStyle/>
                    <a:p>
                      <a:r>
                        <a:rPr lang="en-IN" sz="1500" dirty="0"/>
                        <a:t>0.647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+/- 0.01</a:t>
                      </a:r>
                    </a:p>
                    <a:p>
                      <a:endParaRPr lang="en-IN" sz="1500" dirty="0"/>
                    </a:p>
                  </a:txBody>
                  <a:tcPr/>
                </a:tc>
                <a:extLst>
                  <a:ext uri="{0D108BD9-81ED-4DB2-BD59-A6C34878D82A}">
                    <a16:rowId xmlns:a16="http://schemas.microsoft.com/office/drawing/2014/main" val="3273098685"/>
                  </a:ext>
                </a:extLst>
              </a:tr>
              <a:tr h="531222">
                <a:tc>
                  <a:txBody>
                    <a:bodyPr/>
                    <a:lstStyle/>
                    <a:p>
                      <a:r>
                        <a:rPr lang="en-IN" sz="1500" dirty="0"/>
                        <a:t>15</a:t>
                      </a:r>
                    </a:p>
                    <a:p>
                      <a:endParaRPr lang="en-IN" sz="1500" dirty="0"/>
                    </a:p>
                  </a:txBody>
                  <a:tcPr/>
                </a:tc>
                <a:tc>
                  <a:txBody>
                    <a:bodyPr/>
                    <a:lstStyle/>
                    <a:p>
                      <a:r>
                        <a:rPr lang="en-IN" sz="1500" dirty="0"/>
                        <a:t>0.645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+/- 0.01</a:t>
                      </a:r>
                    </a:p>
                    <a:p>
                      <a:endParaRPr lang="en-IN" sz="1500" dirty="0"/>
                    </a:p>
                  </a:txBody>
                  <a:tcPr/>
                </a:tc>
                <a:extLst>
                  <a:ext uri="{0D108BD9-81ED-4DB2-BD59-A6C34878D82A}">
                    <a16:rowId xmlns:a16="http://schemas.microsoft.com/office/drawing/2014/main" val="2136598413"/>
                  </a:ext>
                </a:extLst>
              </a:tr>
              <a:tr h="531222">
                <a:tc>
                  <a:txBody>
                    <a:bodyPr/>
                    <a:lstStyle/>
                    <a:p>
                      <a:r>
                        <a:rPr lang="en-IN" sz="1500" dirty="0"/>
                        <a:t>20</a:t>
                      </a:r>
                    </a:p>
                  </a:txBody>
                  <a:tcPr/>
                </a:tc>
                <a:tc>
                  <a:txBody>
                    <a:bodyPr/>
                    <a:lstStyle/>
                    <a:p>
                      <a:r>
                        <a:rPr lang="en-IN" sz="1500" dirty="0"/>
                        <a:t>0.644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dirty="0"/>
                        <a:t>+/- 0.01</a:t>
                      </a:r>
                    </a:p>
                    <a:p>
                      <a:endParaRPr lang="en-IN" sz="1500" dirty="0"/>
                    </a:p>
                  </a:txBody>
                  <a:tcPr/>
                </a:tc>
                <a:extLst>
                  <a:ext uri="{0D108BD9-81ED-4DB2-BD59-A6C34878D82A}">
                    <a16:rowId xmlns:a16="http://schemas.microsoft.com/office/drawing/2014/main" val="3030878020"/>
                  </a:ext>
                </a:extLst>
              </a:tr>
            </a:tbl>
          </a:graphicData>
        </a:graphic>
      </p:graphicFrame>
      <p:sp>
        <p:nvSpPr>
          <p:cNvPr id="5" name="TextBox 4">
            <a:extLst>
              <a:ext uri="{FF2B5EF4-FFF2-40B4-BE49-F238E27FC236}">
                <a16:creationId xmlns:a16="http://schemas.microsoft.com/office/drawing/2014/main" id="{FCEEAED9-5771-4532-9D4C-D3082785C669}"/>
              </a:ext>
            </a:extLst>
          </p:cNvPr>
          <p:cNvSpPr txBox="1"/>
          <p:nvPr/>
        </p:nvSpPr>
        <p:spPr>
          <a:xfrm>
            <a:off x="5907313" y="4727992"/>
            <a:ext cx="5878285" cy="707886"/>
          </a:xfrm>
          <a:prstGeom prst="rect">
            <a:avLst/>
          </a:prstGeom>
          <a:noFill/>
        </p:spPr>
        <p:txBody>
          <a:bodyPr wrap="square" rtlCol="0">
            <a:spAutoFit/>
          </a:bodyPr>
          <a:lstStyle/>
          <a:p>
            <a:r>
              <a:rPr lang="en-US" sz="2200" b="1" dirty="0">
                <a:ea typeface="Arial" charset="0"/>
                <a:cs typeface="Arial" panose="020B0604020202020204" pitchFamily="34" charset="0"/>
              </a:rPr>
              <a:t>Error: </a:t>
            </a:r>
            <a:r>
              <a:rPr lang="en-US" sz="2200" dirty="0">
                <a:ea typeface="Arial" charset="0"/>
                <a:cs typeface="Arial" panose="020B0604020202020204" pitchFamily="34" charset="0"/>
              </a:rPr>
              <a:t>Expected error = 0.35(</a:t>
            </a:r>
            <a:r>
              <a:rPr lang="en-US" sz="2200" dirty="0" err="1">
                <a:ea typeface="Arial" charset="0"/>
                <a:cs typeface="Arial" panose="020B0604020202020204" pitchFamily="34" charset="0"/>
              </a:rPr>
              <a:t>Approx</a:t>
            </a:r>
            <a:r>
              <a:rPr lang="en-US" sz="2200" dirty="0">
                <a:ea typeface="Arial" charset="0"/>
                <a:cs typeface="Arial" panose="020B0604020202020204" pitchFamily="34" charset="0"/>
              </a:rPr>
              <a:t>) +/- 0.01</a:t>
            </a:r>
            <a:endParaRPr lang="en-US" sz="2200" b="1" dirty="0">
              <a:ea typeface="Arial"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7205F272-6A8C-4C68-BDBD-CFDBE5554DDE}"/>
              </a:ext>
            </a:extLst>
          </p:cNvPr>
          <p:cNvPicPr>
            <a:picLocks noChangeAspect="1"/>
          </p:cNvPicPr>
          <p:nvPr/>
        </p:nvPicPr>
        <p:blipFill>
          <a:blip r:embed="rId2"/>
          <a:stretch>
            <a:fillRect/>
          </a:stretch>
        </p:blipFill>
        <p:spPr>
          <a:xfrm>
            <a:off x="8005876" y="3864813"/>
            <a:ext cx="770392" cy="888347"/>
          </a:xfrm>
          <a:prstGeom prst="rect">
            <a:avLst/>
          </a:prstGeom>
        </p:spPr>
      </p:pic>
      <p:sp>
        <p:nvSpPr>
          <p:cNvPr id="8" name="Rectangle 7">
            <a:extLst>
              <a:ext uri="{FF2B5EF4-FFF2-40B4-BE49-F238E27FC236}">
                <a16:creationId xmlns:a16="http://schemas.microsoft.com/office/drawing/2014/main" id="{6A3FDC32-1DE1-4502-9EB7-88B9713D111B}"/>
              </a:ext>
            </a:extLst>
          </p:cNvPr>
          <p:cNvSpPr/>
          <p:nvPr/>
        </p:nvSpPr>
        <p:spPr>
          <a:xfrm>
            <a:off x="5907314" y="3789606"/>
            <a:ext cx="5297714" cy="1519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381454A-6681-43AE-916D-BB3C5B0A7279}"/>
              </a:ext>
            </a:extLst>
          </p:cNvPr>
          <p:cNvSpPr/>
          <p:nvPr/>
        </p:nvSpPr>
        <p:spPr>
          <a:xfrm>
            <a:off x="805521" y="1227217"/>
            <a:ext cx="1054827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3413805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hank you pic for presentation">
            <a:extLst>
              <a:ext uri="{FF2B5EF4-FFF2-40B4-BE49-F238E27FC236}">
                <a16:creationId xmlns:a16="http://schemas.microsoft.com/office/drawing/2014/main" id="{1C196307-AF8B-49EB-9D76-C72866EF4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3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5369572" y="-2641265"/>
            <a:ext cx="429585" cy="9557675"/>
          </a:xfrm>
          <a:prstGeom prst="round2SameRect">
            <a:avLst>
              <a:gd name="adj1" fmla="val 40727"/>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881207" y="-3224074"/>
            <a:ext cx="429585" cy="9557677"/>
          </a:xfrm>
          <a:prstGeom prst="round2SameRect">
            <a:avLst>
              <a:gd name="adj1" fmla="val 16379"/>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solidFill>
                  <a:schemeClr val="bg1"/>
                </a:solidFill>
                <a:ea typeface="Arial" charset="0"/>
                <a:cs typeface="Arial" charset="0"/>
              </a:rPr>
              <a:t>   </a:t>
            </a:r>
            <a:r>
              <a:rPr lang="en-US" sz="2400" b="1">
                <a:solidFill>
                  <a:schemeClr val="bg1"/>
                </a:solidFill>
                <a:ea typeface="Arial" charset="0"/>
                <a:cs typeface="Arial" charset="0"/>
              </a:rPr>
              <a:t>Quality Checks performed/Error found </a:t>
            </a:r>
            <a:endParaRPr lang="en-US" sz="2400" b="1" dirty="0">
              <a:solidFill>
                <a:schemeClr val="bg1"/>
              </a:solidFill>
              <a:ea typeface="Arial" charset="0"/>
              <a:cs typeface="Arial" charset="0"/>
            </a:endParaRP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70" y="-2086441"/>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ea typeface="Arial" charset="0"/>
                <a:cs typeface="Arial" charset="0"/>
              </a:rPr>
              <a:t>   </a:t>
            </a:r>
            <a:r>
              <a:rPr lang="en-US" sz="2400">
                <a:solidFill>
                  <a:schemeClr val="tx1"/>
                </a:solidFill>
                <a:ea typeface="Arial" charset="0"/>
                <a:cs typeface="Arial" charset="0"/>
              </a:rPr>
              <a:t>Key observations/Plots/ Trends</a:t>
            </a:r>
            <a:endParaRPr lang="en-US" sz="2400" dirty="0">
              <a:solidFill>
                <a:schemeClr val="tx1"/>
              </a:solidFill>
              <a:ea typeface="Arial" charset="0"/>
              <a:cs typeface="Arial" charset="0"/>
            </a:endParaRP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59" y="-156306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ea typeface="Arial" charset="0"/>
                <a:cs typeface="Arial" charset="0"/>
              </a:rPr>
              <a:t>  </a:t>
            </a:r>
            <a:r>
              <a:rPr lang="en-US" sz="2400">
                <a:solidFill>
                  <a:schemeClr val="tx1"/>
                </a:solidFill>
                <a:ea typeface="Arial" charset="0"/>
                <a:cs typeface="Arial" charset="0"/>
              </a:rPr>
              <a:t> Conversion of dataset into train and validation</a:t>
            </a:r>
            <a:endParaRPr lang="en-US" sz="2400" dirty="0">
              <a:solidFill>
                <a:schemeClr val="tx1"/>
              </a:solidFill>
              <a:ea typeface="Arial" charset="0"/>
              <a:cs typeface="Arial" charset="0"/>
            </a:endParaRP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5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ea typeface="Arial" charset="0"/>
                <a:cs typeface="Arial" charset="0"/>
              </a:rPr>
              <a:t>   </a:t>
            </a:r>
            <a:r>
              <a:rPr lang="en-US" sz="2400">
                <a:solidFill>
                  <a:schemeClr val="tx1"/>
                </a:solidFill>
                <a:ea typeface="Arial" charset="0"/>
                <a:cs typeface="Arial" charset="0"/>
              </a:rPr>
              <a:t>Model Selection &amp; Model fitting </a:t>
            </a:r>
            <a:endParaRPr lang="en-US" sz="2400" dirty="0">
              <a:solidFill>
                <a:schemeClr val="tx1"/>
              </a:solidFill>
              <a:ea typeface="Arial" charset="0"/>
              <a:cs typeface="Arial" charset="0"/>
            </a:endParaRP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ea typeface="Arial" charset="0"/>
                <a:cs typeface="Arial" charset="0"/>
              </a:rPr>
              <a:t>  </a:t>
            </a:r>
            <a:r>
              <a:rPr lang="en-US" sz="2400">
                <a:solidFill>
                  <a:schemeClr val="tx1"/>
                </a:solidFill>
                <a:ea typeface="Arial" charset="0"/>
                <a:cs typeface="Arial" charset="0"/>
              </a:rPr>
              <a:t> Retuning</a:t>
            </a:r>
            <a:endParaRPr lang="en-US" sz="2400" dirty="0">
              <a:solidFill>
                <a:schemeClr val="tx1"/>
              </a:solidFill>
              <a:ea typeface="Arial" charset="0"/>
              <a:cs typeface="Arial" charset="0"/>
            </a:endParaRP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ea typeface="Arial" charset="0"/>
                <a:cs typeface="Arial" charset="0"/>
              </a:rPr>
              <a:t>   </a:t>
            </a:r>
            <a:r>
              <a:rPr lang="en-US" sz="2400">
                <a:solidFill>
                  <a:schemeClr val="tx1"/>
                </a:solidFill>
                <a:ea typeface="Arial" charset="0"/>
                <a:cs typeface="Arial" charset="0"/>
              </a:rPr>
              <a:t>Results &amp; Conclusion</a:t>
            </a:r>
            <a:endParaRPr lang="en-US" sz="2400" dirty="0">
              <a:solidFill>
                <a:schemeClr val="tx1"/>
              </a:solidFill>
              <a:ea typeface="Arial" charset="0"/>
              <a:cs typeface="Arial" charset="0"/>
            </a:endParaRP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a:solidFill>
                  <a:schemeClr val="tx1"/>
                </a:solidFill>
                <a:ea typeface="Arial" charset="0"/>
                <a:cs typeface="Arial" charset="0"/>
              </a:rPr>
              <a:t>   Feature Engineering</a:t>
            </a:r>
            <a:endParaRPr lang="en-US" sz="2400" dirty="0">
              <a:solidFill>
                <a:schemeClr val="tx1"/>
              </a:solidFill>
              <a:ea typeface="Arial" charset="0"/>
              <a:cs typeface="Arial" charset="0"/>
            </a:endParaRPr>
          </a:p>
        </p:txBody>
      </p:sp>
    </p:spTree>
    <p:extLst>
      <p:ext uri="{BB962C8B-B14F-4D97-AF65-F5344CB8AC3E}">
        <p14:creationId xmlns:p14="http://schemas.microsoft.com/office/powerpoint/2010/main" val="248246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18714"/>
            <a:ext cx="10515600" cy="618385"/>
          </a:xfrm>
        </p:spPr>
        <p:txBody>
          <a:bodyPr>
            <a:normAutofit/>
          </a:bodyPr>
          <a:lstStyle/>
          <a:p>
            <a:r>
              <a:rPr lang="en-US" sz="2800" b="1" dirty="0">
                <a:solidFill>
                  <a:schemeClr val="accent2"/>
                </a:solidFill>
                <a:ea typeface="Arial" charset="0"/>
                <a:cs typeface="Arial" charset="0"/>
              </a:rPr>
              <a:t>Quality checks performed/Errors</a:t>
            </a:r>
          </a:p>
        </p:txBody>
      </p:sp>
      <p:sp>
        <p:nvSpPr>
          <p:cNvPr id="3" name="Content Placeholder 2"/>
          <p:cNvSpPr>
            <a:spLocks noGrp="1"/>
          </p:cNvSpPr>
          <p:nvPr>
            <p:ph idx="1"/>
          </p:nvPr>
        </p:nvSpPr>
        <p:spPr>
          <a:xfrm>
            <a:off x="838200" y="1617341"/>
            <a:ext cx="10515600" cy="4351338"/>
          </a:xfrm>
        </p:spPr>
        <p:txBody>
          <a:bodyPr>
            <a:normAutofit/>
          </a:bodyPr>
          <a:lstStyle/>
          <a:p>
            <a:pPr>
              <a:buFont typeface="Wingdings" panose="05000000000000000000" pitchFamily="2" charset="2"/>
              <a:buChar char="ü"/>
            </a:pPr>
            <a:r>
              <a:rPr lang="en-US" sz="2400" dirty="0">
                <a:ea typeface="Arial" charset="0"/>
                <a:cs typeface="Arial" charset="0"/>
              </a:rPr>
              <a:t>The dependent variable of the training data was found to be unbalanced.</a:t>
            </a:r>
          </a:p>
          <a:p>
            <a:pPr>
              <a:buFont typeface="Wingdings" panose="05000000000000000000" pitchFamily="2" charset="2"/>
              <a:buChar char="ü"/>
            </a:pPr>
            <a:r>
              <a:rPr lang="en-US" sz="2400" dirty="0">
                <a:ea typeface="Arial" charset="0"/>
                <a:cs typeface="Arial" charset="0"/>
              </a:rPr>
              <a:t>The dataset contains some missing values in it. The missing features in the data are as follows:</a:t>
            </a:r>
          </a:p>
          <a:p>
            <a:pPr marL="0" indent="0">
              <a:buNone/>
            </a:pPr>
            <a:endParaRPr lang="en-US" sz="1800" dirty="0">
              <a:latin typeface="Arial" charset="0"/>
              <a:ea typeface="Arial" charset="0"/>
              <a:cs typeface="Arial" charset="0"/>
            </a:endParaRPr>
          </a:p>
        </p:txBody>
      </p:sp>
      <p:sp>
        <p:nvSpPr>
          <p:cNvPr id="6" name="Isosceles Triangle 21"/>
          <p:cNvSpPr/>
          <p:nvPr/>
        </p:nvSpPr>
        <p:spPr bwMode="auto">
          <a:xfrm rot="5400000">
            <a:off x="4160654" y="3525039"/>
            <a:ext cx="476534" cy="462257"/>
          </a:xfrm>
          <a:prstGeom prst="triangle">
            <a:avLst>
              <a:gd name="adj" fmla="val 48589"/>
            </a:avLst>
          </a:prstGeom>
          <a:solidFill>
            <a:schemeClr val="accent1">
              <a:alpha val="53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6"/>
          <p:cNvSpPr/>
          <p:nvPr/>
        </p:nvSpPr>
        <p:spPr>
          <a:xfrm>
            <a:off x="4629702" y="3429000"/>
            <a:ext cx="6892882" cy="6336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More than 20% of the data of </a:t>
            </a:r>
            <a:r>
              <a:rPr lang="en-US" dirty="0" err="1">
                <a:solidFill>
                  <a:schemeClr val="tx1"/>
                </a:solidFill>
              </a:rPr>
              <a:t>outcome_datetime</a:t>
            </a:r>
            <a:r>
              <a:rPr lang="en-US" dirty="0">
                <a:solidFill>
                  <a:schemeClr val="tx1"/>
                </a:solidFill>
              </a:rPr>
              <a:t> variable is missing </a:t>
            </a:r>
          </a:p>
        </p:txBody>
      </p:sp>
      <p:sp>
        <p:nvSpPr>
          <p:cNvPr id="10" name="Isosceles Triangle 21"/>
          <p:cNvSpPr/>
          <p:nvPr/>
        </p:nvSpPr>
        <p:spPr bwMode="auto">
          <a:xfrm rot="5400000">
            <a:off x="3543331" y="4618897"/>
            <a:ext cx="1703004" cy="454083"/>
          </a:xfrm>
          <a:prstGeom prst="triangle">
            <a:avLst>
              <a:gd name="adj" fmla="val 48589"/>
            </a:avLst>
          </a:prstGeom>
          <a:solidFill>
            <a:schemeClr val="accent1">
              <a:alpha val="53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10"/>
          <p:cNvSpPr/>
          <p:nvPr/>
        </p:nvSpPr>
        <p:spPr>
          <a:xfrm>
            <a:off x="4629702" y="4325793"/>
            <a:ext cx="6892882" cy="1061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charset="0"/>
                <a:ea typeface="Arial" charset="0"/>
                <a:cs typeface="Arial" charset="0"/>
              </a:rPr>
              <a:t>This missing data can be imputed for the analysis purpose.</a:t>
            </a:r>
          </a:p>
          <a:p>
            <a:pPr algn="ctr"/>
            <a:endParaRPr lang="en-US" dirty="0">
              <a:solidFill>
                <a:schemeClr val="tx1"/>
              </a:solidFill>
              <a:latin typeface="Arial" charset="0"/>
              <a:ea typeface="Arial" charset="0"/>
              <a:cs typeface="Arial" charset="0"/>
            </a:endParaRPr>
          </a:p>
          <a:p>
            <a:pPr algn="ctr"/>
            <a:r>
              <a:rPr lang="en-US" b="1" dirty="0">
                <a:solidFill>
                  <a:schemeClr val="tx1"/>
                </a:solidFill>
                <a:latin typeface="Arial" charset="0"/>
                <a:ea typeface="Arial" charset="0"/>
                <a:cs typeface="Arial" charset="0"/>
              </a:rPr>
              <a:t>Note</a:t>
            </a:r>
            <a:r>
              <a:rPr lang="en-US" dirty="0">
                <a:solidFill>
                  <a:schemeClr val="tx1"/>
                </a:solidFill>
                <a:latin typeface="Arial" charset="0"/>
                <a:ea typeface="Arial" charset="0"/>
                <a:cs typeface="Arial" charset="0"/>
              </a:rPr>
              <a:t>: 15% Missing value is taken as threshold</a:t>
            </a:r>
          </a:p>
        </p:txBody>
      </p:sp>
      <p:pic>
        <p:nvPicPr>
          <p:cNvPr id="8" name="Picture 7">
            <a:extLst>
              <a:ext uri="{FF2B5EF4-FFF2-40B4-BE49-F238E27FC236}">
                <a16:creationId xmlns:a16="http://schemas.microsoft.com/office/drawing/2014/main" id="{5E153BE5-4E57-42D1-B501-C300756B6901}"/>
              </a:ext>
            </a:extLst>
          </p:cNvPr>
          <p:cNvPicPr>
            <a:picLocks noChangeAspect="1"/>
          </p:cNvPicPr>
          <p:nvPr/>
        </p:nvPicPr>
        <p:blipFill>
          <a:blip r:embed="rId2"/>
          <a:stretch>
            <a:fillRect/>
          </a:stretch>
        </p:blipFill>
        <p:spPr>
          <a:xfrm>
            <a:off x="1097027" y="2946392"/>
            <a:ext cx="3003539" cy="3025774"/>
          </a:xfrm>
          <a:prstGeom prst="rect">
            <a:avLst/>
          </a:prstGeom>
        </p:spPr>
      </p:pic>
      <p:sp>
        <p:nvSpPr>
          <p:cNvPr id="9" name="Rectangle 8">
            <a:extLst>
              <a:ext uri="{FF2B5EF4-FFF2-40B4-BE49-F238E27FC236}">
                <a16:creationId xmlns:a16="http://schemas.microsoft.com/office/drawing/2014/main" id="{9E7962AC-3BA2-41EB-8962-F3DC17B1547D}"/>
              </a:ext>
            </a:extLst>
          </p:cNvPr>
          <p:cNvSpPr/>
          <p:nvPr/>
        </p:nvSpPr>
        <p:spPr>
          <a:xfrm>
            <a:off x="838200" y="1319015"/>
            <a:ext cx="11197320" cy="70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Tree>
    <p:extLst>
      <p:ext uri="{BB962C8B-B14F-4D97-AF65-F5344CB8AC3E}">
        <p14:creationId xmlns:p14="http://schemas.microsoft.com/office/powerpoint/2010/main" val="154038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6">
            <a:extLst>
              <a:ext uri="{FF2B5EF4-FFF2-40B4-BE49-F238E27FC236}">
                <a16:creationId xmlns:a16="http://schemas.microsoft.com/office/drawing/2014/main" id="{29BC0C3C-F78B-4F61-84E7-0E8D5BB92274}"/>
              </a:ext>
            </a:extLst>
          </p:cNvPr>
          <p:cNvSpPr/>
          <p:nvPr/>
        </p:nvSpPr>
        <p:spPr>
          <a:xfrm rot="5400000">
            <a:off x="6485053" y="-2667636"/>
            <a:ext cx="429585" cy="9557675"/>
          </a:xfrm>
          <a:prstGeom prst="round2SameRect">
            <a:avLst>
              <a:gd name="adj1" fmla="val 40727"/>
              <a:gd name="adj2" fmla="val 0"/>
            </a:avLst>
          </a:prstGeom>
          <a:solidFill>
            <a:schemeClr val="accent6">
              <a:lumMod val="7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bg1"/>
                </a:solidFill>
                <a:ea typeface="Arial" charset="0"/>
                <a:cs typeface="Arial" charset="0"/>
              </a:rPr>
              <a:t>Exploratory Data Analysis &amp; Pre-Processing</a:t>
            </a:r>
          </a:p>
        </p:txBody>
      </p:sp>
      <p:sp>
        <p:nvSpPr>
          <p:cNvPr id="3" name="Round Same Side Corner Rectangle 17">
            <a:extLst>
              <a:ext uri="{FF2B5EF4-FFF2-40B4-BE49-F238E27FC236}">
                <a16:creationId xmlns:a16="http://schemas.microsoft.com/office/drawing/2014/main" id="{DB599DC0-4432-41DF-B1C7-B67CF92B4067}"/>
              </a:ext>
            </a:extLst>
          </p:cNvPr>
          <p:cNvSpPr/>
          <p:nvPr/>
        </p:nvSpPr>
        <p:spPr>
          <a:xfrm rot="5400000">
            <a:off x="5369576" y="-3239039"/>
            <a:ext cx="429585" cy="9557677"/>
          </a:xfrm>
          <a:prstGeom prst="round2SameRect">
            <a:avLst>
              <a:gd name="adj1" fmla="val 16379"/>
              <a:gd name="adj2" fmla="val 0"/>
            </a:avLst>
          </a:prstGeom>
          <a:solidFill>
            <a:schemeClr val="bg1">
              <a:lumMod val="85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Quality Checks performed/Error found </a:t>
            </a:r>
          </a:p>
        </p:txBody>
      </p:sp>
      <p:sp>
        <p:nvSpPr>
          <p:cNvPr id="4" name="Round Same Side Corner Rectangle 6">
            <a:extLst>
              <a:ext uri="{FF2B5EF4-FFF2-40B4-BE49-F238E27FC236}">
                <a16:creationId xmlns:a16="http://schemas.microsoft.com/office/drawing/2014/main" id="{A170C4AE-D1A7-407E-9273-0013FB92B170}"/>
              </a:ext>
            </a:extLst>
          </p:cNvPr>
          <p:cNvSpPr/>
          <p:nvPr/>
        </p:nvSpPr>
        <p:spPr>
          <a:xfrm rot="5400000">
            <a:off x="5369570" y="-2086441"/>
            <a:ext cx="429584" cy="9557673"/>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Key observations/Plots/ Trends</a:t>
            </a:r>
          </a:p>
        </p:txBody>
      </p:sp>
      <p:sp>
        <p:nvSpPr>
          <p:cNvPr id="7" name="Round Same Side Corner Rectangle 6">
            <a:extLst>
              <a:ext uri="{FF2B5EF4-FFF2-40B4-BE49-F238E27FC236}">
                <a16:creationId xmlns:a16="http://schemas.microsoft.com/office/drawing/2014/main" id="{581E4986-6169-496B-A78C-ADAD63371B5F}"/>
              </a:ext>
            </a:extLst>
          </p:cNvPr>
          <p:cNvSpPr/>
          <p:nvPr/>
        </p:nvSpPr>
        <p:spPr>
          <a:xfrm rot="5400000">
            <a:off x="5369559" y="-1563065"/>
            <a:ext cx="429586" cy="9557674"/>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pPr marL="228600" fontAlgn="auto">
              <a:spcBef>
                <a:spcPts val="0"/>
              </a:spcBef>
              <a:spcAft>
                <a:spcPts val="0"/>
              </a:spcAft>
              <a:defRPr/>
            </a:pPr>
            <a:r>
              <a:rPr lang="en-US" sz="2400" dirty="0">
                <a:solidFill>
                  <a:schemeClr val="tx1"/>
                </a:solidFill>
                <a:ea typeface="Arial" charset="0"/>
                <a:cs typeface="Arial" charset="0"/>
              </a:rPr>
              <a:t>Encoding categorical features</a:t>
            </a:r>
            <a:endParaRPr lang="en-IN" sz="2400" dirty="0">
              <a:solidFill>
                <a:schemeClr val="tx1"/>
              </a:solidFill>
              <a:cs typeface="Segoe UI" panose="020B0502040204020203" pitchFamily="34" charset="0"/>
            </a:endParaRPr>
          </a:p>
        </p:txBody>
      </p:sp>
      <p:sp>
        <p:nvSpPr>
          <p:cNvPr id="8" name="Round Same Side Corner Rectangle 6">
            <a:extLst>
              <a:ext uri="{FF2B5EF4-FFF2-40B4-BE49-F238E27FC236}">
                <a16:creationId xmlns:a16="http://schemas.microsoft.com/office/drawing/2014/main" id="{3DE5CC70-810A-4D42-90C1-67FAC5D630CC}"/>
              </a:ext>
            </a:extLst>
          </p:cNvPr>
          <p:cNvSpPr/>
          <p:nvPr/>
        </p:nvSpPr>
        <p:spPr>
          <a:xfrm rot="5400000">
            <a:off x="5369558" y="-1016516"/>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Conversion of dataset into train and validation</a:t>
            </a:r>
          </a:p>
        </p:txBody>
      </p:sp>
      <p:sp>
        <p:nvSpPr>
          <p:cNvPr id="10" name="Round Same Side Corner Rectangle 6">
            <a:extLst>
              <a:ext uri="{FF2B5EF4-FFF2-40B4-BE49-F238E27FC236}">
                <a16:creationId xmlns:a16="http://schemas.microsoft.com/office/drawing/2014/main" id="{061802C9-1A9B-4E1B-A560-AEF6A1DF058F}"/>
              </a:ext>
            </a:extLst>
          </p:cNvPr>
          <p:cNvSpPr/>
          <p:nvPr/>
        </p:nvSpPr>
        <p:spPr>
          <a:xfrm rot="5400000">
            <a:off x="5369558" y="-458831"/>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Model Selection &amp; Model fitting </a:t>
            </a:r>
          </a:p>
        </p:txBody>
      </p:sp>
      <p:sp>
        <p:nvSpPr>
          <p:cNvPr id="11" name="Round Same Side Corner Rectangle 6">
            <a:extLst>
              <a:ext uri="{FF2B5EF4-FFF2-40B4-BE49-F238E27FC236}">
                <a16:creationId xmlns:a16="http://schemas.microsoft.com/office/drawing/2014/main" id="{C01DEFEA-D429-4C8C-B576-214DE527E68F}"/>
              </a:ext>
            </a:extLst>
          </p:cNvPr>
          <p:cNvSpPr/>
          <p:nvPr/>
        </p:nvSpPr>
        <p:spPr>
          <a:xfrm rot="5400000">
            <a:off x="5369560" y="631114"/>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 Retuning</a:t>
            </a:r>
          </a:p>
        </p:txBody>
      </p:sp>
      <p:sp>
        <p:nvSpPr>
          <p:cNvPr id="12" name="Round Same Side Corner Rectangle 6">
            <a:extLst>
              <a:ext uri="{FF2B5EF4-FFF2-40B4-BE49-F238E27FC236}">
                <a16:creationId xmlns:a16="http://schemas.microsoft.com/office/drawing/2014/main" id="{546557E7-F7EA-4199-8C33-960E6A91E279}"/>
              </a:ext>
            </a:extLst>
          </p:cNvPr>
          <p:cNvSpPr/>
          <p:nvPr/>
        </p:nvSpPr>
        <p:spPr>
          <a:xfrm rot="5400000">
            <a:off x="5369573" y="1187265"/>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ea typeface="Arial" charset="0"/>
                <a:cs typeface="Arial" charset="0"/>
              </a:rPr>
              <a:t>   </a:t>
            </a:r>
            <a:r>
              <a:rPr lang="en-US" sz="2400" dirty="0">
                <a:solidFill>
                  <a:schemeClr val="tx1"/>
                </a:solidFill>
                <a:ea typeface="Arial" charset="0"/>
                <a:cs typeface="Arial" charset="0"/>
              </a:rPr>
              <a:t>Results &amp; Conclusion</a:t>
            </a:r>
          </a:p>
        </p:txBody>
      </p:sp>
      <p:sp>
        <p:nvSpPr>
          <p:cNvPr id="13" name="Rectangle 12">
            <a:extLst>
              <a:ext uri="{FF2B5EF4-FFF2-40B4-BE49-F238E27FC236}">
                <a16:creationId xmlns:a16="http://schemas.microsoft.com/office/drawing/2014/main" id="{EDB86789-8596-41AC-8BF2-7F88DD4A99E8}"/>
              </a:ext>
            </a:extLst>
          </p:cNvPr>
          <p:cNvSpPr/>
          <p:nvPr/>
        </p:nvSpPr>
        <p:spPr>
          <a:xfrm>
            <a:off x="805521" y="1111100"/>
            <a:ext cx="1076552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5" name="TextBox 14">
            <a:extLst>
              <a:ext uri="{FF2B5EF4-FFF2-40B4-BE49-F238E27FC236}">
                <a16:creationId xmlns:a16="http://schemas.microsoft.com/office/drawing/2014/main" id="{6C5F523A-357B-4272-A310-0E1C4C88B647}"/>
              </a:ext>
            </a:extLst>
          </p:cNvPr>
          <p:cNvSpPr txBox="1"/>
          <p:nvPr/>
        </p:nvSpPr>
        <p:spPr>
          <a:xfrm>
            <a:off x="0" y="-100690"/>
            <a:ext cx="11988800" cy="1257509"/>
          </a:xfrm>
          <a:prstGeom prst="rect">
            <a:avLst/>
          </a:prstGeom>
          <a:solidFill>
            <a:schemeClr val="accent2"/>
          </a:solidFill>
        </p:spPr>
        <p:txBody>
          <a:bodyPr wrap="square" rtlCol="0">
            <a:spAutoFit/>
          </a:bodyPr>
          <a:lstStyle/>
          <a:p>
            <a:endParaRPr lang="en-IN" sz="1400" b="1" dirty="0"/>
          </a:p>
        </p:txBody>
      </p:sp>
      <p:sp>
        <p:nvSpPr>
          <p:cNvPr id="16" name="Title 2">
            <a:extLst>
              <a:ext uri="{FF2B5EF4-FFF2-40B4-BE49-F238E27FC236}">
                <a16:creationId xmlns:a16="http://schemas.microsoft.com/office/drawing/2014/main" id="{E272E46A-63B0-4A79-8D73-1B0EAB2326D8}"/>
              </a:ext>
            </a:extLst>
          </p:cNvPr>
          <p:cNvSpPr txBox="1">
            <a:spLocks/>
          </p:cNvSpPr>
          <p:nvPr/>
        </p:nvSpPr>
        <p:spPr>
          <a:xfrm>
            <a:off x="203200" y="318668"/>
            <a:ext cx="11275483" cy="3694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egoe UI" panose="020B0502040204020203" pitchFamily="34" charset="0"/>
                <a:cs typeface="Segoe UI" panose="020B0502040204020203" pitchFamily="34" charset="0"/>
              </a:rPr>
              <a:t>AGENDA</a:t>
            </a:r>
            <a:br>
              <a:rPr lang="en-US" sz="2800" b="1" dirty="0">
                <a:latin typeface="Segoe UI" panose="020B0502040204020203" pitchFamily="34" charset="0"/>
                <a:cs typeface="Segoe UI" panose="020B0502040204020203" pitchFamily="34" charset="0"/>
              </a:rPr>
            </a:br>
            <a:endParaRPr lang="en-US" sz="2800" b="1" dirty="0">
              <a:latin typeface="Segoe UI" panose="020B0502040204020203" pitchFamily="34" charset="0"/>
              <a:cs typeface="Segoe UI" panose="020B0502040204020203" pitchFamily="34" charset="0"/>
            </a:endParaRPr>
          </a:p>
        </p:txBody>
      </p:sp>
      <p:sp>
        <p:nvSpPr>
          <p:cNvPr id="17" name="Round Same Side Corner Rectangle 6">
            <a:extLst>
              <a:ext uri="{FF2B5EF4-FFF2-40B4-BE49-F238E27FC236}">
                <a16:creationId xmlns:a16="http://schemas.microsoft.com/office/drawing/2014/main" id="{457A08C6-8838-4B2B-95AB-89FE05BE706E}"/>
              </a:ext>
            </a:extLst>
          </p:cNvPr>
          <p:cNvSpPr/>
          <p:nvPr/>
        </p:nvSpPr>
        <p:spPr>
          <a:xfrm rot="5400000">
            <a:off x="5369573" y="74963"/>
            <a:ext cx="429586" cy="9557672"/>
          </a:xfrm>
          <a:prstGeom prst="round2SameRect">
            <a:avLst>
              <a:gd name="adj1" fmla="val 40727"/>
              <a:gd name="adj2" fmla="val 0"/>
            </a:avLst>
          </a:prstGeom>
          <a:solidFill>
            <a:schemeClr val="tx1">
              <a:lumMod val="10000"/>
              <a:lumOff val="90000"/>
            </a:schemeClr>
          </a:solidFill>
          <a:ln>
            <a:noFill/>
          </a:ln>
        </p:spPr>
        <p:style>
          <a:lnRef idx="1">
            <a:schemeClr val="accent2"/>
          </a:lnRef>
          <a:fillRef idx="3">
            <a:schemeClr val="accent2"/>
          </a:fillRef>
          <a:effectRef idx="2">
            <a:schemeClr val="accent2"/>
          </a:effectRef>
          <a:fontRef idx="minor">
            <a:schemeClr val="lt1"/>
          </a:fontRef>
        </p:style>
        <p:txBody>
          <a:bodyPr vert="vert27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146" algn="l" rtl="0" fontAlgn="base">
              <a:spcBef>
                <a:spcPct val="0"/>
              </a:spcBef>
              <a:spcAft>
                <a:spcPct val="0"/>
              </a:spcAft>
              <a:defRPr kern="1200">
                <a:solidFill>
                  <a:schemeClr val="lt1"/>
                </a:solidFill>
                <a:latin typeface="+mn-lt"/>
                <a:ea typeface="+mn-ea"/>
                <a:cs typeface="+mn-cs"/>
              </a:defRPr>
            </a:lvl2pPr>
            <a:lvl3pPr marL="914293" algn="l" rtl="0" fontAlgn="base">
              <a:spcBef>
                <a:spcPct val="0"/>
              </a:spcBef>
              <a:spcAft>
                <a:spcPct val="0"/>
              </a:spcAft>
              <a:defRPr kern="1200">
                <a:solidFill>
                  <a:schemeClr val="lt1"/>
                </a:solidFill>
                <a:latin typeface="+mn-lt"/>
                <a:ea typeface="+mn-ea"/>
                <a:cs typeface="+mn-cs"/>
              </a:defRPr>
            </a:lvl3pPr>
            <a:lvl4pPr marL="1371439" algn="l" rtl="0" fontAlgn="base">
              <a:spcBef>
                <a:spcPct val="0"/>
              </a:spcBef>
              <a:spcAft>
                <a:spcPct val="0"/>
              </a:spcAft>
              <a:defRPr kern="1200">
                <a:solidFill>
                  <a:schemeClr val="lt1"/>
                </a:solidFill>
                <a:latin typeface="+mn-lt"/>
                <a:ea typeface="+mn-ea"/>
                <a:cs typeface="+mn-cs"/>
              </a:defRPr>
            </a:lvl4pPr>
            <a:lvl5pPr marL="1828584" algn="l" rtl="0" fontAlgn="base">
              <a:spcBef>
                <a:spcPct val="0"/>
              </a:spcBef>
              <a:spcAft>
                <a:spcPct val="0"/>
              </a:spcAft>
              <a:defRPr kern="1200">
                <a:solidFill>
                  <a:schemeClr val="lt1"/>
                </a:solidFill>
                <a:latin typeface="+mn-lt"/>
                <a:ea typeface="+mn-ea"/>
                <a:cs typeface="+mn-cs"/>
              </a:defRPr>
            </a:lvl5pPr>
            <a:lvl6pPr marL="2285730" algn="l" defTabSz="914293" rtl="0" eaLnBrk="1" latinLnBrk="0" hangingPunct="1">
              <a:defRPr kern="1200">
                <a:solidFill>
                  <a:schemeClr val="lt1"/>
                </a:solidFill>
                <a:latin typeface="+mn-lt"/>
                <a:ea typeface="+mn-ea"/>
                <a:cs typeface="+mn-cs"/>
              </a:defRPr>
            </a:lvl6pPr>
            <a:lvl7pPr marL="2742878" algn="l" defTabSz="914293" rtl="0" eaLnBrk="1" latinLnBrk="0" hangingPunct="1">
              <a:defRPr kern="1200">
                <a:solidFill>
                  <a:schemeClr val="lt1"/>
                </a:solidFill>
                <a:latin typeface="+mn-lt"/>
                <a:ea typeface="+mn-ea"/>
                <a:cs typeface="+mn-cs"/>
              </a:defRPr>
            </a:lvl7pPr>
            <a:lvl8pPr marL="3200024" algn="l" defTabSz="914293" rtl="0" eaLnBrk="1" latinLnBrk="0" hangingPunct="1">
              <a:defRPr kern="1200">
                <a:solidFill>
                  <a:schemeClr val="lt1"/>
                </a:solidFill>
                <a:latin typeface="+mn-lt"/>
                <a:ea typeface="+mn-ea"/>
                <a:cs typeface="+mn-cs"/>
              </a:defRPr>
            </a:lvl8pPr>
            <a:lvl9pPr marL="3657169" algn="l" defTabSz="914293" rtl="0" eaLnBrk="1" latinLnBrk="0" hangingPunct="1">
              <a:defRPr kern="1200">
                <a:solidFill>
                  <a:schemeClr val="lt1"/>
                </a:solidFill>
                <a:latin typeface="+mn-lt"/>
                <a:ea typeface="+mn-ea"/>
                <a:cs typeface="+mn-cs"/>
              </a:defRPr>
            </a:lvl9pPr>
          </a:lstStyle>
          <a:p>
            <a:r>
              <a:rPr lang="en-US" sz="2400" dirty="0">
                <a:solidFill>
                  <a:schemeClr val="tx1"/>
                </a:solidFill>
                <a:ea typeface="Arial" charset="0"/>
                <a:cs typeface="Arial" charset="0"/>
              </a:rPr>
              <a:t>   Feature Engineering</a:t>
            </a:r>
          </a:p>
        </p:txBody>
      </p:sp>
    </p:spTree>
    <p:extLst>
      <p:ext uri="{BB962C8B-B14F-4D97-AF65-F5344CB8AC3E}">
        <p14:creationId xmlns:p14="http://schemas.microsoft.com/office/powerpoint/2010/main" val="147069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6822"/>
            <a:ext cx="10515600" cy="562168"/>
          </a:xfrm>
        </p:spPr>
        <p:txBody>
          <a:bodyPr>
            <a:noAutofit/>
          </a:bodyPr>
          <a:lstStyle/>
          <a:p>
            <a:r>
              <a:rPr lang="en-US" sz="2800" b="1" dirty="0">
                <a:solidFill>
                  <a:schemeClr val="accent2"/>
                </a:solidFill>
                <a:ea typeface="Arial" charset="0"/>
                <a:cs typeface="Arial" charset="0"/>
              </a:rPr>
              <a:t>Exploratory Data Analysis &amp; Pre-Processing</a:t>
            </a:r>
          </a:p>
        </p:txBody>
      </p:sp>
      <p:sp>
        <p:nvSpPr>
          <p:cNvPr id="4" name="Rectangle 3">
            <a:extLst>
              <a:ext uri="{FF2B5EF4-FFF2-40B4-BE49-F238E27FC236}">
                <a16:creationId xmlns:a16="http://schemas.microsoft.com/office/drawing/2014/main" id="{A9D31782-7F39-4BA4-84C7-8C79FA96DAC5}"/>
              </a:ext>
            </a:extLst>
          </p:cNvPr>
          <p:cNvSpPr/>
          <p:nvPr/>
        </p:nvSpPr>
        <p:spPr>
          <a:xfrm>
            <a:off x="927099" y="1288900"/>
            <a:ext cx="1064394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pic>
        <p:nvPicPr>
          <p:cNvPr id="6" name="Picture 5">
            <a:extLst>
              <a:ext uri="{FF2B5EF4-FFF2-40B4-BE49-F238E27FC236}">
                <a16:creationId xmlns:a16="http://schemas.microsoft.com/office/drawing/2014/main" id="{F6736BBA-2392-4A5E-A0EF-0B5BCDDF38E5}"/>
              </a:ext>
            </a:extLst>
          </p:cNvPr>
          <p:cNvPicPr>
            <a:picLocks noChangeAspect="1"/>
          </p:cNvPicPr>
          <p:nvPr/>
        </p:nvPicPr>
        <p:blipFill>
          <a:blip r:embed="rId2"/>
          <a:stretch>
            <a:fillRect/>
          </a:stretch>
        </p:blipFill>
        <p:spPr>
          <a:xfrm>
            <a:off x="1035721" y="1851068"/>
            <a:ext cx="10426701" cy="3924450"/>
          </a:xfrm>
          <a:prstGeom prst="rect">
            <a:avLst/>
          </a:prstGeom>
        </p:spPr>
      </p:pic>
      <p:sp>
        <p:nvSpPr>
          <p:cNvPr id="8" name="TextBox 7">
            <a:extLst>
              <a:ext uri="{FF2B5EF4-FFF2-40B4-BE49-F238E27FC236}">
                <a16:creationId xmlns:a16="http://schemas.microsoft.com/office/drawing/2014/main" id="{3190A445-2368-4B02-8DF3-EE248852539A}"/>
              </a:ext>
            </a:extLst>
          </p:cNvPr>
          <p:cNvSpPr txBox="1"/>
          <p:nvPr/>
        </p:nvSpPr>
        <p:spPr>
          <a:xfrm>
            <a:off x="5153891" y="5817256"/>
            <a:ext cx="2008909" cy="307777"/>
          </a:xfrm>
          <a:prstGeom prst="rect">
            <a:avLst/>
          </a:prstGeom>
          <a:noFill/>
          <a:ln>
            <a:solidFill>
              <a:srgbClr val="0070C0"/>
            </a:solidFill>
            <a:prstDash val="dash"/>
          </a:ln>
        </p:spPr>
        <p:txBody>
          <a:bodyPr wrap="square" rtlCol="0">
            <a:spAutoFit/>
          </a:bodyPr>
          <a:lstStyle/>
          <a:p>
            <a:pPr algn="ctr"/>
            <a:r>
              <a:rPr lang="en-IN" sz="1400" i="1" dirty="0"/>
              <a:t>Modules Utilized</a:t>
            </a:r>
          </a:p>
        </p:txBody>
      </p:sp>
    </p:spTree>
    <p:extLst>
      <p:ext uri="{BB962C8B-B14F-4D97-AF65-F5344CB8AC3E}">
        <p14:creationId xmlns:p14="http://schemas.microsoft.com/office/powerpoint/2010/main" val="52159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2A7623-7E9E-4BB0-BCCD-DAF458109308}"/>
              </a:ext>
            </a:extLst>
          </p:cNvPr>
          <p:cNvPicPr>
            <a:picLocks noChangeAspect="1"/>
          </p:cNvPicPr>
          <p:nvPr/>
        </p:nvPicPr>
        <p:blipFill>
          <a:blip r:embed="rId3"/>
          <a:stretch>
            <a:fillRect/>
          </a:stretch>
        </p:blipFill>
        <p:spPr>
          <a:xfrm>
            <a:off x="838200" y="1625599"/>
            <a:ext cx="5751286" cy="3536805"/>
          </a:xfrm>
          <a:prstGeom prst="rect">
            <a:avLst/>
          </a:prstGeom>
        </p:spPr>
      </p:pic>
      <p:sp>
        <p:nvSpPr>
          <p:cNvPr id="5" name="Rectangle 4">
            <a:extLst>
              <a:ext uri="{FF2B5EF4-FFF2-40B4-BE49-F238E27FC236}">
                <a16:creationId xmlns:a16="http://schemas.microsoft.com/office/drawing/2014/main" id="{A0AEF940-4F7B-4A2E-89ED-3A5B3C864092}"/>
              </a:ext>
            </a:extLst>
          </p:cNvPr>
          <p:cNvSpPr/>
          <p:nvPr/>
        </p:nvSpPr>
        <p:spPr>
          <a:xfrm>
            <a:off x="838201" y="1489003"/>
            <a:ext cx="5910942" cy="3879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F56C7E3-2CDB-4CDF-BACD-3E6FB431DFC0}"/>
              </a:ext>
            </a:extLst>
          </p:cNvPr>
          <p:cNvPicPr>
            <a:picLocks noChangeAspect="1"/>
          </p:cNvPicPr>
          <p:nvPr/>
        </p:nvPicPr>
        <p:blipFill>
          <a:blip r:embed="rId4"/>
          <a:stretch>
            <a:fillRect/>
          </a:stretch>
        </p:blipFill>
        <p:spPr>
          <a:xfrm>
            <a:off x="7220893" y="1489003"/>
            <a:ext cx="4298007" cy="3879994"/>
          </a:xfrm>
          <a:prstGeom prst="rect">
            <a:avLst/>
          </a:prstGeom>
        </p:spPr>
      </p:pic>
      <p:sp>
        <p:nvSpPr>
          <p:cNvPr id="8" name="TextBox 7">
            <a:extLst>
              <a:ext uri="{FF2B5EF4-FFF2-40B4-BE49-F238E27FC236}">
                <a16:creationId xmlns:a16="http://schemas.microsoft.com/office/drawing/2014/main" id="{247DB12F-74A8-4815-9908-3651CAD2C6A1}"/>
              </a:ext>
            </a:extLst>
          </p:cNvPr>
          <p:cNvSpPr txBox="1"/>
          <p:nvPr/>
        </p:nvSpPr>
        <p:spPr>
          <a:xfrm>
            <a:off x="838201" y="5575486"/>
            <a:ext cx="10680700" cy="919401"/>
          </a:xfrm>
          <a:prstGeom prst="roundRect">
            <a:avLst/>
          </a:prstGeom>
          <a:noFill/>
          <a:ln>
            <a:solidFill>
              <a:schemeClr val="accent1"/>
            </a:solidFill>
          </a:ln>
        </p:spPr>
        <p:txBody>
          <a:bodyPr wrap="square" rtlCol="0">
            <a:spAutoFit/>
          </a:bodyPr>
          <a:lstStyle/>
          <a:p>
            <a:r>
              <a:rPr lang="en-IN" sz="2400" dirty="0"/>
              <a:t>From the distribution we can infer around 70% of the animals falls under three class namely Adoption, Transfer, Return to Owner as shown above.</a:t>
            </a:r>
          </a:p>
        </p:txBody>
      </p:sp>
      <p:sp>
        <p:nvSpPr>
          <p:cNvPr id="10" name="Rectangle 9">
            <a:extLst>
              <a:ext uri="{FF2B5EF4-FFF2-40B4-BE49-F238E27FC236}">
                <a16:creationId xmlns:a16="http://schemas.microsoft.com/office/drawing/2014/main" id="{0562A127-BD95-4C33-887B-FA78A1D7FBF9}"/>
              </a:ext>
            </a:extLst>
          </p:cNvPr>
          <p:cNvSpPr/>
          <p:nvPr/>
        </p:nvSpPr>
        <p:spPr>
          <a:xfrm>
            <a:off x="7220893" y="1489003"/>
            <a:ext cx="4298008" cy="3879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6493E211-8BCB-4C52-A955-34FD228D0C9C}"/>
              </a:ext>
            </a:extLst>
          </p:cNvPr>
          <p:cNvSpPr txBox="1">
            <a:spLocks/>
          </p:cNvSpPr>
          <p:nvPr/>
        </p:nvSpPr>
        <p:spPr>
          <a:xfrm>
            <a:off x="838200" y="717789"/>
            <a:ext cx="10515600" cy="5621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dirty="0">
                <a:ea typeface="Arial" charset="0"/>
                <a:cs typeface="Arial" charset="0"/>
              </a:rPr>
              <a:t>Dependent Variable distribution</a:t>
            </a:r>
          </a:p>
        </p:txBody>
      </p:sp>
    </p:spTree>
    <p:extLst>
      <p:ext uri="{BB962C8B-B14F-4D97-AF65-F5344CB8AC3E}">
        <p14:creationId xmlns:p14="http://schemas.microsoft.com/office/powerpoint/2010/main" val="204520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20745</TotalTime>
  <Words>2051</Words>
  <Application>Microsoft Office PowerPoint</Application>
  <PresentationFormat>Widescreen</PresentationFormat>
  <Paragraphs>497</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Calibri Light (Headings)</vt:lpstr>
      <vt:lpstr>Helvetica Neue</vt:lpstr>
      <vt:lpstr>Segoe UI</vt:lpstr>
      <vt:lpstr>Wingdings</vt:lpstr>
      <vt:lpstr>Wingdings 2</vt:lpstr>
      <vt:lpstr>Office Theme</vt:lpstr>
      <vt:lpstr>PowerPoint Presentation</vt:lpstr>
      <vt:lpstr>PROBLEM STATEMENT</vt:lpstr>
      <vt:lpstr>SNAPSHOT OF THE DATASET</vt:lpstr>
      <vt:lpstr>PowerPoint Presentation</vt:lpstr>
      <vt:lpstr>PowerPoint Presentation</vt:lpstr>
      <vt:lpstr>Quality checks performed/Errors</vt:lpstr>
      <vt:lpstr>PowerPoint Presentation</vt:lpstr>
      <vt:lpstr>Exploratory Data Analysis &amp; Pre-Processing</vt:lpstr>
      <vt:lpstr>PowerPoint Presentation</vt:lpstr>
      <vt:lpstr>Description of numeric variables</vt:lpstr>
      <vt:lpstr>The statistics of "intake_number" and "outcome_number" looks similar hence lets quickly check and take a call.</vt:lpstr>
      <vt:lpstr>Description of Categorical/ordinal variables</vt:lpstr>
      <vt:lpstr>VARIABLE ELIMINATION</vt:lpstr>
      <vt:lpstr>Data cleaning (Missing value imputing, removal of inconsistencies): Categorical Missing values are imputed using Mode and Numeric using mean. </vt:lpstr>
      <vt:lpstr>PowerPoint Presentation</vt:lpstr>
      <vt:lpstr>Key Observations/ Trends/ Plots</vt:lpstr>
      <vt:lpstr>PowerPoint Presentation</vt:lpstr>
      <vt:lpstr>b) Outcome_type vs intake_conditions/intake_type:</vt:lpstr>
      <vt:lpstr>c) Outcome_type vs sex_upon_intake/outcome:</vt:lpstr>
      <vt:lpstr>d) Outcome_type vs outcome_weekday:</vt:lpstr>
      <vt:lpstr>e) Outcome_type vs intake_conditions/intake_type:</vt:lpstr>
      <vt:lpstr>PowerPoint Presentation</vt:lpstr>
      <vt:lpstr>Encoding categorical features</vt:lpstr>
      <vt:lpstr>PowerPoint Presentation</vt:lpstr>
      <vt:lpstr> Conversion of dataset into train and validation</vt:lpstr>
      <vt:lpstr>PowerPoint Presentation</vt:lpstr>
      <vt:lpstr>Model Selection &amp; Model Fitting </vt:lpstr>
      <vt:lpstr>Parameters of XGBoost:</vt:lpstr>
      <vt:lpstr>Model Performances: </vt:lpstr>
      <vt:lpstr>Feature importance curve(Initial):</vt:lpstr>
      <vt:lpstr>PowerPoint Presentation</vt:lpstr>
      <vt:lpstr>Feature Engineering</vt:lpstr>
      <vt:lpstr>PowerPoint Presentation</vt:lpstr>
      <vt:lpstr>Model Retuning</vt:lpstr>
      <vt:lpstr>Voting Classifier</vt:lpstr>
      <vt:lpstr>Comparison between weights:</vt:lpstr>
      <vt:lpstr>Feature Importance curve</vt:lpstr>
      <vt:lpstr>PowerPoint Presentation</vt:lpstr>
      <vt:lpstr>Results</vt:lpstr>
      <vt:lpstr>Confusion Metrics for final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Ayush Oturkar</cp:lastModifiedBy>
  <cp:revision>428</cp:revision>
  <dcterms:created xsi:type="dcterms:W3CDTF">2018-06-08T05:23:30Z</dcterms:created>
  <dcterms:modified xsi:type="dcterms:W3CDTF">2019-03-14T15:29:20Z</dcterms:modified>
</cp:coreProperties>
</file>