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4" r:id="rId2"/>
  </p:sldMasterIdLst>
  <p:sldIdLst>
    <p:sldId id="256" r:id="rId3"/>
    <p:sldId id="257" r:id="rId4"/>
    <p:sldId id="259" r:id="rId5"/>
    <p:sldId id="260" r:id="rId6"/>
    <p:sldId id="261" r:id="rId7"/>
    <p:sldId id="262" r:id="rId8"/>
    <p:sldId id="258" r:id="rId9"/>
    <p:sldId id="265" r:id="rId10"/>
    <p:sldId id="266"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94921F-FBBD-441E-9B07-09785838779E}"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E18AD-005D-4C36-A731-8C96186F86A9}" type="slidenum">
              <a:rPr lang="en-IN" smtClean="0"/>
              <a:t>‹#›</a:t>
            </a:fld>
            <a:endParaRPr lang="en-IN"/>
          </a:p>
        </p:txBody>
      </p:sp>
    </p:spTree>
    <p:extLst>
      <p:ext uri="{BB962C8B-B14F-4D97-AF65-F5344CB8AC3E}">
        <p14:creationId xmlns:p14="http://schemas.microsoft.com/office/powerpoint/2010/main" val="180332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94921F-FBBD-441E-9B07-09785838779E}"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E18AD-005D-4C36-A731-8C96186F86A9}" type="slidenum">
              <a:rPr lang="en-IN" smtClean="0"/>
              <a:t>‹#›</a:t>
            </a:fld>
            <a:endParaRPr lang="en-IN"/>
          </a:p>
        </p:txBody>
      </p:sp>
    </p:spTree>
    <p:extLst>
      <p:ext uri="{BB962C8B-B14F-4D97-AF65-F5344CB8AC3E}">
        <p14:creationId xmlns:p14="http://schemas.microsoft.com/office/powerpoint/2010/main" val="3393804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94921F-FBBD-441E-9B07-09785838779E}"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E18AD-005D-4C36-A731-8C96186F86A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93589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94921F-FBBD-441E-9B07-09785838779E}"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E18AD-005D-4C36-A731-8C96186F86A9}" type="slidenum">
              <a:rPr lang="en-IN" smtClean="0"/>
              <a:t>‹#›</a:t>
            </a:fld>
            <a:endParaRPr lang="en-IN"/>
          </a:p>
        </p:txBody>
      </p:sp>
    </p:spTree>
    <p:extLst>
      <p:ext uri="{BB962C8B-B14F-4D97-AF65-F5344CB8AC3E}">
        <p14:creationId xmlns:p14="http://schemas.microsoft.com/office/powerpoint/2010/main" val="3030066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94921F-FBBD-441E-9B07-09785838779E}"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E18AD-005D-4C36-A731-8C96186F86A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2169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94921F-FBBD-441E-9B07-09785838779E}"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E18AD-005D-4C36-A731-8C96186F86A9}" type="slidenum">
              <a:rPr lang="en-IN" smtClean="0"/>
              <a:t>‹#›</a:t>
            </a:fld>
            <a:endParaRPr lang="en-IN"/>
          </a:p>
        </p:txBody>
      </p:sp>
    </p:spTree>
    <p:extLst>
      <p:ext uri="{BB962C8B-B14F-4D97-AF65-F5344CB8AC3E}">
        <p14:creationId xmlns:p14="http://schemas.microsoft.com/office/powerpoint/2010/main" val="2306782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4921F-FBBD-441E-9B07-09785838779E}"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E18AD-005D-4C36-A731-8C96186F86A9}" type="slidenum">
              <a:rPr lang="en-IN" smtClean="0"/>
              <a:t>‹#›</a:t>
            </a:fld>
            <a:endParaRPr lang="en-IN"/>
          </a:p>
        </p:txBody>
      </p:sp>
    </p:spTree>
    <p:extLst>
      <p:ext uri="{BB962C8B-B14F-4D97-AF65-F5344CB8AC3E}">
        <p14:creationId xmlns:p14="http://schemas.microsoft.com/office/powerpoint/2010/main" val="27506241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4921F-FBBD-441E-9B07-09785838779E}"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E18AD-005D-4C36-A731-8C96186F86A9}" type="slidenum">
              <a:rPr lang="en-IN" smtClean="0"/>
              <a:t>‹#›</a:t>
            </a:fld>
            <a:endParaRPr lang="en-IN"/>
          </a:p>
        </p:txBody>
      </p:sp>
    </p:spTree>
    <p:extLst>
      <p:ext uri="{BB962C8B-B14F-4D97-AF65-F5344CB8AC3E}">
        <p14:creationId xmlns:p14="http://schemas.microsoft.com/office/powerpoint/2010/main" val="3799863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94921F-FBBD-441E-9B07-09785838779E}"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E18AD-005D-4C36-A731-8C96186F86A9}" type="slidenum">
              <a:rPr lang="en-IN" smtClean="0"/>
              <a:t>‹#›</a:t>
            </a:fld>
            <a:endParaRPr lang="en-IN"/>
          </a:p>
        </p:txBody>
      </p:sp>
    </p:spTree>
    <p:extLst>
      <p:ext uri="{BB962C8B-B14F-4D97-AF65-F5344CB8AC3E}">
        <p14:creationId xmlns:p14="http://schemas.microsoft.com/office/powerpoint/2010/main" val="17057627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4921F-FBBD-441E-9B07-09785838779E}"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E18AD-005D-4C36-A731-8C96186F86A9}" type="slidenum">
              <a:rPr lang="en-IN" smtClean="0"/>
              <a:t>‹#›</a:t>
            </a:fld>
            <a:endParaRPr lang="en-IN"/>
          </a:p>
        </p:txBody>
      </p:sp>
    </p:spTree>
    <p:extLst>
      <p:ext uri="{BB962C8B-B14F-4D97-AF65-F5344CB8AC3E}">
        <p14:creationId xmlns:p14="http://schemas.microsoft.com/office/powerpoint/2010/main" val="3168441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94921F-FBBD-441E-9B07-09785838779E}"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E18AD-005D-4C36-A731-8C96186F86A9}" type="slidenum">
              <a:rPr lang="en-IN" smtClean="0"/>
              <a:t>‹#›</a:t>
            </a:fld>
            <a:endParaRPr lang="en-IN"/>
          </a:p>
        </p:txBody>
      </p:sp>
    </p:spTree>
    <p:extLst>
      <p:ext uri="{BB962C8B-B14F-4D97-AF65-F5344CB8AC3E}">
        <p14:creationId xmlns:p14="http://schemas.microsoft.com/office/powerpoint/2010/main" val="2869885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4921F-FBBD-441E-9B07-09785838779E}"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E18AD-005D-4C36-A731-8C96186F86A9}" type="slidenum">
              <a:rPr lang="en-IN" smtClean="0"/>
              <a:t>‹#›</a:t>
            </a:fld>
            <a:endParaRPr lang="en-IN"/>
          </a:p>
        </p:txBody>
      </p:sp>
    </p:spTree>
    <p:extLst>
      <p:ext uri="{BB962C8B-B14F-4D97-AF65-F5344CB8AC3E}">
        <p14:creationId xmlns:p14="http://schemas.microsoft.com/office/powerpoint/2010/main" val="19930595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94921F-FBBD-441E-9B07-09785838779E}" type="datetimeFigureOut">
              <a:rPr lang="en-IN" smtClean="0"/>
              <a:t>22-05-2022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3E18AD-005D-4C36-A731-8C96186F86A9}" type="slidenum">
              <a:rPr lang="en-IN" smtClean="0"/>
              <a:t>‹#›</a:t>
            </a:fld>
            <a:endParaRPr lang="en-IN"/>
          </a:p>
        </p:txBody>
      </p:sp>
    </p:spTree>
    <p:extLst>
      <p:ext uri="{BB962C8B-B14F-4D97-AF65-F5344CB8AC3E}">
        <p14:creationId xmlns:p14="http://schemas.microsoft.com/office/powerpoint/2010/main" val="13116366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94921F-FBBD-441E-9B07-09785838779E}" type="datetimeFigureOut">
              <a:rPr lang="en-IN" smtClean="0"/>
              <a:t>22-05-2022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3E18AD-005D-4C36-A731-8C96186F86A9}" type="slidenum">
              <a:rPr lang="en-IN" smtClean="0"/>
              <a:t>‹#›</a:t>
            </a:fld>
            <a:endParaRPr lang="en-IN"/>
          </a:p>
        </p:txBody>
      </p:sp>
    </p:spTree>
    <p:extLst>
      <p:ext uri="{BB962C8B-B14F-4D97-AF65-F5344CB8AC3E}">
        <p14:creationId xmlns:p14="http://schemas.microsoft.com/office/powerpoint/2010/main" val="635660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94921F-FBBD-441E-9B07-09785838779E}" type="datetimeFigureOut">
              <a:rPr lang="en-IN" smtClean="0"/>
              <a:t>22-05-2022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3E18AD-005D-4C36-A731-8C96186F86A9}" type="slidenum">
              <a:rPr lang="en-IN" smtClean="0"/>
              <a:t>‹#›</a:t>
            </a:fld>
            <a:endParaRPr lang="en-IN"/>
          </a:p>
        </p:txBody>
      </p:sp>
    </p:spTree>
    <p:extLst>
      <p:ext uri="{BB962C8B-B14F-4D97-AF65-F5344CB8AC3E}">
        <p14:creationId xmlns:p14="http://schemas.microsoft.com/office/powerpoint/2010/main" val="27562461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4921F-FBBD-441E-9B07-09785838779E}" type="datetimeFigureOut">
              <a:rPr lang="en-IN" smtClean="0"/>
              <a:t>22-05-2022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3E18AD-005D-4C36-A731-8C96186F86A9}" type="slidenum">
              <a:rPr lang="en-IN" smtClean="0"/>
              <a:t>‹#›</a:t>
            </a:fld>
            <a:endParaRPr lang="en-IN"/>
          </a:p>
        </p:txBody>
      </p:sp>
    </p:spTree>
    <p:extLst>
      <p:ext uri="{BB962C8B-B14F-4D97-AF65-F5344CB8AC3E}">
        <p14:creationId xmlns:p14="http://schemas.microsoft.com/office/powerpoint/2010/main" val="9437116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94921F-FBBD-441E-9B07-09785838779E}" type="datetimeFigureOut">
              <a:rPr lang="en-IN" smtClean="0"/>
              <a:t>22-05-2022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3E18AD-005D-4C36-A731-8C96186F86A9}" type="slidenum">
              <a:rPr lang="en-IN" smtClean="0"/>
              <a:t>‹#›</a:t>
            </a:fld>
            <a:endParaRPr lang="en-IN"/>
          </a:p>
        </p:txBody>
      </p:sp>
    </p:spTree>
    <p:extLst>
      <p:ext uri="{BB962C8B-B14F-4D97-AF65-F5344CB8AC3E}">
        <p14:creationId xmlns:p14="http://schemas.microsoft.com/office/powerpoint/2010/main" val="8060089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94921F-FBBD-441E-9B07-09785838779E}" type="datetimeFigureOut">
              <a:rPr lang="en-IN" smtClean="0"/>
              <a:t>22-05-2022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3E18AD-005D-4C36-A731-8C96186F86A9}" type="slidenum">
              <a:rPr lang="en-IN" smtClean="0"/>
              <a:t>‹#›</a:t>
            </a:fld>
            <a:endParaRPr lang="en-IN"/>
          </a:p>
        </p:txBody>
      </p:sp>
    </p:spTree>
    <p:extLst>
      <p:ext uri="{BB962C8B-B14F-4D97-AF65-F5344CB8AC3E}">
        <p14:creationId xmlns:p14="http://schemas.microsoft.com/office/powerpoint/2010/main" val="3322833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94921F-FBBD-441E-9B07-09785838779E}"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E18AD-005D-4C36-A731-8C96186F86A9}" type="slidenum">
              <a:rPr lang="en-IN" smtClean="0"/>
              <a:t>‹#›</a:t>
            </a:fld>
            <a:endParaRPr lang="en-IN"/>
          </a:p>
        </p:txBody>
      </p:sp>
    </p:spTree>
    <p:extLst>
      <p:ext uri="{BB962C8B-B14F-4D97-AF65-F5344CB8AC3E}">
        <p14:creationId xmlns:p14="http://schemas.microsoft.com/office/powerpoint/2010/main" val="36871311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94921F-FBBD-441E-9B07-09785838779E}"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E18AD-005D-4C36-A731-8C96186F86A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100674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94921F-FBBD-441E-9B07-09785838779E}"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E18AD-005D-4C36-A731-8C96186F86A9}" type="slidenum">
              <a:rPr lang="en-IN" smtClean="0"/>
              <a:t>‹#›</a:t>
            </a:fld>
            <a:endParaRPr lang="en-IN"/>
          </a:p>
        </p:txBody>
      </p:sp>
    </p:spTree>
    <p:extLst>
      <p:ext uri="{BB962C8B-B14F-4D97-AF65-F5344CB8AC3E}">
        <p14:creationId xmlns:p14="http://schemas.microsoft.com/office/powerpoint/2010/main" val="2086368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94921F-FBBD-441E-9B07-09785838779E}"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E18AD-005D-4C36-A731-8C96186F86A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52106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94921F-FBBD-441E-9B07-09785838779E}"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E18AD-005D-4C36-A731-8C96186F86A9}" type="slidenum">
              <a:rPr lang="en-IN" smtClean="0"/>
              <a:t>‹#›</a:t>
            </a:fld>
            <a:endParaRPr lang="en-IN"/>
          </a:p>
        </p:txBody>
      </p:sp>
    </p:spTree>
    <p:extLst>
      <p:ext uri="{BB962C8B-B14F-4D97-AF65-F5344CB8AC3E}">
        <p14:creationId xmlns:p14="http://schemas.microsoft.com/office/powerpoint/2010/main" val="5729476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94921F-FBBD-441E-9B07-09785838779E}"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E18AD-005D-4C36-A731-8C96186F86A9}" type="slidenum">
              <a:rPr lang="en-IN" smtClean="0"/>
              <a:t>‹#›</a:t>
            </a:fld>
            <a:endParaRPr lang="en-IN"/>
          </a:p>
        </p:txBody>
      </p:sp>
    </p:spTree>
    <p:extLst>
      <p:ext uri="{BB962C8B-B14F-4D97-AF65-F5344CB8AC3E}">
        <p14:creationId xmlns:p14="http://schemas.microsoft.com/office/powerpoint/2010/main" val="31382863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4921F-FBBD-441E-9B07-09785838779E}"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E18AD-005D-4C36-A731-8C96186F86A9}" type="slidenum">
              <a:rPr lang="en-IN" smtClean="0"/>
              <a:t>‹#›</a:t>
            </a:fld>
            <a:endParaRPr lang="en-IN"/>
          </a:p>
        </p:txBody>
      </p:sp>
    </p:spTree>
    <p:extLst>
      <p:ext uri="{BB962C8B-B14F-4D97-AF65-F5344CB8AC3E}">
        <p14:creationId xmlns:p14="http://schemas.microsoft.com/office/powerpoint/2010/main" val="16197415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4921F-FBBD-441E-9B07-09785838779E}"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E18AD-005D-4C36-A731-8C96186F86A9}" type="slidenum">
              <a:rPr lang="en-IN" smtClean="0"/>
              <a:t>‹#›</a:t>
            </a:fld>
            <a:endParaRPr lang="en-IN"/>
          </a:p>
        </p:txBody>
      </p:sp>
    </p:spTree>
    <p:extLst>
      <p:ext uri="{BB962C8B-B14F-4D97-AF65-F5344CB8AC3E}">
        <p14:creationId xmlns:p14="http://schemas.microsoft.com/office/powerpoint/2010/main" val="620713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94921F-FBBD-441E-9B07-09785838779E}" type="datetimeFigureOut">
              <a:rPr lang="en-IN" smtClean="0"/>
              <a:t>22-05-2022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3E18AD-005D-4C36-A731-8C96186F86A9}" type="slidenum">
              <a:rPr lang="en-IN" smtClean="0"/>
              <a:t>‹#›</a:t>
            </a:fld>
            <a:endParaRPr lang="en-IN"/>
          </a:p>
        </p:txBody>
      </p:sp>
    </p:spTree>
    <p:extLst>
      <p:ext uri="{BB962C8B-B14F-4D97-AF65-F5344CB8AC3E}">
        <p14:creationId xmlns:p14="http://schemas.microsoft.com/office/powerpoint/2010/main" val="225237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94921F-FBBD-441E-9B07-09785838779E}" type="datetimeFigureOut">
              <a:rPr lang="en-IN" smtClean="0"/>
              <a:t>22-05-2022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3E18AD-005D-4C36-A731-8C96186F86A9}" type="slidenum">
              <a:rPr lang="en-IN" smtClean="0"/>
              <a:t>‹#›</a:t>
            </a:fld>
            <a:endParaRPr lang="en-IN"/>
          </a:p>
        </p:txBody>
      </p:sp>
    </p:spTree>
    <p:extLst>
      <p:ext uri="{BB962C8B-B14F-4D97-AF65-F5344CB8AC3E}">
        <p14:creationId xmlns:p14="http://schemas.microsoft.com/office/powerpoint/2010/main" val="1516585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94921F-FBBD-441E-9B07-09785838779E}" type="datetimeFigureOut">
              <a:rPr lang="en-IN" smtClean="0"/>
              <a:t>22-05-2022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3E18AD-005D-4C36-A731-8C96186F86A9}" type="slidenum">
              <a:rPr lang="en-IN" smtClean="0"/>
              <a:t>‹#›</a:t>
            </a:fld>
            <a:endParaRPr lang="en-IN"/>
          </a:p>
        </p:txBody>
      </p:sp>
    </p:spTree>
    <p:extLst>
      <p:ext uri="{BB962C8B-B14F-4D97-AF65-F5344CB8AC3E}">
        <p14:creationId xmlns:p14="http://schemas.microsoft.com/office/powerpoint/2010/main" val="4269828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4921F-FBBD-441E-9B07-09785838779E}" type="datetimeFigureOut">
              <a:rPr lang="en-IN" smtClean="0"/>
              <a:t>22-05-2022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3E18AD-005D-4C36-A731-8C96186F86A9}" type="slidenum">
              <a:rPr lang="en-IN" smtClean="0"/>
              <a:t>‹#›</a:t>
            </a:fld>
            <a:endParaRPr lang="en-IN"/>
          </a:p>
        </p:txBody>
      </p:sp>
    </p:spTree>
    <p:extLst>
      <p:ext uri="{BB962C8B-B14F-4D97-AF65-F5344CB8AC3E}">
        <p14:creationId xmlns:p14="http://schemas.microsoft.com/office/powerpoint/2010/main" val="505270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94921F-FBBD-441E-9B07-09785838779E}" type="datetimeFigureOut">
              <a:rPr lang="en-IN" smtClean="0"/>
              <a:t>22-05-2022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3E18AD-005D-4C36-A731-8C96186F86A9}" type="slidenum">
              <a:rPr lang="en-IN" smtClean="0"/>
              <a:t>‹#›</a:t>
            </a:fld>
            <a:endParaRPr lang="en-IN"/>
          </a:p>
        </p:txBody>
      </p:sp>
    </p:spTree>
    <p:extLst>
      <p:ext uri="{BB962C8B-B14F-4D97-AF65-F5344CB8AC3E}">
        <p14:creationId xmlns:p14="http://schemas.microsoft.com/office/powerpoint/2010/main" val="3561312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94921F-FBBD-441E-9B07-09785838779E}" type="datetimeFigureOut">
              <a:rPr lang="en-IN" smtClean="0"/>
              <a:t>22-05-2022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3E18AD-005D-4C36-A731-8C96186F86A9}" type="slidenum">
              <a:rPr lang="en-IN" smtClean="0"/>
              <a:t>‹#›</a:t>
            </a:fld>
            <a:endParaRPr lang="en-IN"/>
          </a:p>
        </p:txBody>
      </p:sp>
    </p:spTree>
    <p:extLst>
      <p:ext uri="{BB962C8B-B14F-4D97-AF65-F5344CB8AC3E}">
        <p14:creationId xmlns:p14="http://schemas.microsoft.com/office/powerpoint/2010/main" val="2548056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94921F-FBBD-441E-9B07-09785838779E}" type="datetimeFigureOut">
              <a:rPr lang="en-IN" smtClean="0"/>
              <a:t>22-05-2022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23E18AD-005D-4C36-A731-8C96186F86A9}" type="slidenum">
              <a:rPr lang="en-IN" smtClean="0"/>
              <a:t>‹#›</a:t>
            </a:fld>
            <a:endParaRPr lang="en-IN"/>
          </a:p>
        </p:txBody>
      </p:sp>
    </p:spTree>
    <p:extLst>
      <p:ext uri="{BB962C8B-B14F-4D97-AF65-F5344CB8AC3E}">
        <p14:creationId xmlns:p14="http://schemas.microsoft.com/office/powerpoint/2010/main" val="113328167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94921F-FBBD-441E-9B07-09785838779E}" type="datetimeFigureOut">
              <a:rPr lang="en-IN" smtClean="0"/>
              <a:t>22-05-2022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23E18AD-005D-4C36-A731-8C96186F86A9}" type="slidenum">
              <a:rPr lang="en-IN" smtClean="0"/>
              <a:t>‹#›</a:t>
            </a:fld>
            <a:endParaRPr lang="en-IN"/>
          </a:p>
        </p:txBody>
      </p:sp>
    </p:spTree>
    <p:extLst>
      <p:ext uri="{BB962C8B-B14F-4D97-AF65-F5344CB8AC3E}">
        <p14:creationId xmlns:p14="http://schemas.microsoft.com/office/powerpoint/2010/main" val="360263709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allpaperflare.com/technology-security-multimedia-electronic-device-information-technology-wallpaper-mkpwj" TargetMode="External"/><Relationship Id="rId2" Type="http://schemas.openxmlformats.org/officeDocument/2006/relationships/image" Target="../media/image1.jpg"/><Relationship Id="rId1" Type="http://schemas.openxmlformats.org/officeDocument/2006/relationships/slideLayout" Target="../slideLayouts/slideLayout17.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hiddenbrains.com/blog/role-of-technology-in-the-entertainment-and-media-industry.html" TargetMode="External"/><Relationship Id="rId2" Type="http://schemas.openxmlformats.org/officeDocument/2006/relationships/hyperlink" Target="https://cc.bingj.com/cache.aspx?q=ROLE+OF+IT+IN+ENTERTAINMENT&amp;d=4944018790090791&amp;mkt=en-IN&amp;setlang=en-US&amp;w=GQ98OqHGCejIR7KP40sWHfiqG41yrm5I" TargetMode="External"/><Relationship Id="rId1" Type="http://schemas.openxmlformats.org/officeDocument/2006/relationships/slideLayout" Target="../slideLayouts/slideLayout2.xml"/><Relationship Id="rId4" Type="http://schemas.openxmlformats.org/officeDocument/2006/relationships/hyperlink" Target="https://www.nationalskillsnetwork.in/job-roles-in-media-and-entertainment-industry/"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freepngimg.com/png/19307-thank-you-free-png-imag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A318C8-EDD5-65BE-0CC8-A09BF6EA4B41}"/>
              </a:ext>
            </a:extLst>
          </p:cNvPr>
          <p:cNvPicPr>
            <a:picLocks noChangeAspect="1"/>
          </p:cNvPicPr>
          <p:nvPr/>
        </p:nvPicPr>
        <p:blipFill>
          <a:blip r:embed="rId4">
            <a:extLst>
              <a:ext uri="{BEBA8EAE-BF5A-486C-A8C5-ECC9F3942E4B}">
                <a14:imgProps xmlns:a14="http://schemas.microsoft.com/office/drawing/2010/main">
                  <a14:imgLayer r:embed="rId5">
                    <a14:imgEffect>
                      <a14:saturation sat="300000"/>
                    </a14:imgEffect>
                  </a14:imgLayer>
                </a14:imgProps>
              </a:ext>
              <a:ext uri="{28A0092B-C50C-407E-A947-70E740481C1C}">
                <a14:useLocalDpi xmlns:a14="http://schemas.microsoft.com/office/drawing/2010/main" val="0"/>
              </a:ext>
            </a:extLst>
          </a:blip>
          <a:stretch>
            <a:fillRect/>
          </a:stretch>
        </p:blipFill>
        <p:spPr>
          <a:xfrm>
            <a:off x="4240306" y="1994153"/>
            <a:ext cx="3005673" cy="2983998"/>
          </a:xfrm>
          <a:prstGeom prst="ellipse">
            <a:avLst/>
          </a:prstGeom>
          <a:ln>
            <a:noFill/>
          </a:ln>
          <a:effectLst>
            <a:glow rad="127000">
              <a:schemeClr val="accent4">
                <a:lumMod val="60000"/>
                <a:lumOff val="40000"/>
              </a:schemeClr>
            </a:glow>
            <a:softEdge rad="112500"/>
          </a:effectLst>
        </p:spPr>
      </p:pic>
      <p:sp>
        <p:nvSpPr>
          <p:cNvPr id="7" name="Rectangle 6">
            <a:extLst>
              <a:ext uri="{FF2B5EF4-FFF2-40B4-BE49-F238E27FC236}">
                <a16:creationId xmlns:a16="http://schemas.microsoft.com/office/drawing/2014/main" id="{42782F5E-5C9A-A68F-C662-F1A8AD49EC70}"/>
              </a:ext>
            </a:extLst>
          </p:cNvPr>
          <p:cNvSpPr/>
          <p:nvPr/>
        </p:nvSpPr>
        <p:spPr>
          <a:xfrm>
            <a:off x="551961" y="152418"/>
            <a:ext cx="10890867" cy="1754326"/>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glow rad="228600">
                    <a:srgbClr val="7030A0">
                      <a:alpha val="40000"/>
                    </a:srgbClr>
                  </a:glow>
                  <a:outerShdw dist="38100" dir="2700000" algn="bl" rotWithShape="0">
                    <a:schemeClr val="accent5"/>
                  </a:outerShdw>
                </a:effectLst>
              </a:rPr>
              <a:t>USE OF INFORMATION TECHNOLOGY </a:t>
            </a:r>
          </a:p>
          <a:p>
            <a:pPr algn="ctr"/>
            <a:r>
              <a:rPr lang="en-US" sz="5400" b="1" dirty="0">
                <a:ln w="13462">
                  <a:solidFill>
                    <a:schemeClr val="bg1"/>
                  </a:solidFill>
                  <a:prstDash val="solid"/>
                </a:ln>
                <a:solidFill>
                  <a:schemeClr val="tx1">
                    <a:lumMod val="85000"/>
                    <a:lumOff val="15000"/>
                  </a:schemeClr>
                </a:solidFill>
                <a:effectLst>
                  <a:glow rad="228600">
                    <a:srgbClr val="7030A0">
                      <a:alpha val="40000"/>
                    </a:srgbClr>
                  </a:glow>
                  <a:outerShdw dist="38100" dir="2700000" algn="bl" rotWithShape="0">
                    <a:schemeClr val="accent5"/>
                  </a:outerShdw>
                </a:effectLst>
              </a:rPr>
              <a:t>IN ENTERTAINMENT</a:t>
            </a:r>
          </a:p>
        </p:txBody>
      </p:sp>
      <p:sp>
        <p:nvSpPr>
          <p:cNvPr id="8" name="Rectangle 7">
            <a:extLst>
              <a:ext uri="{FF2B5EF4-FFF2-40B4-BE49-F238E27FC236}">
                <a16:creationId xmlns:a16="http://schemas.microsoft.com/office/drawing/2014/main" id="{566F07C0-06FF-6661-E27F-C42A0E07CB34}"/>
              </a:ext>
            </a:extLst>
          </p:cNvPr>
          <p:cNvSpPr/>
          <p:nvPr/>
        </p:nvSpPr>
        <p:spPr>
          <a:xfrm>
            <a:off x="-6402" y="4951257"/>
            <a:ext cx="3332308" cy="1938992"/>
          </a:xfrm>
          <a:prstGeom prst="rect">
            <a:avLst/>
          </a:prstGeom>
          <a:noFill/>
        </p:spPr>
        <p:txBody>
          <a:bodyPr wrap="square" lIns="91440" tIns="45720" rIns="91440" bIns="45720">
            <a:spAutoFit/>
          </a:bodyPr>
          <a:lstStyle/>
          <a:p>
            <a:r>
              <a:rPr lang="en-US" sz="2400" b="1" cap="none" spc="0" dirty="0">
                <a:ln w="13462">
                  <a:solidFill>
                    <a:schemeClr val="bg1"/>
                  </a:solidFill>
                  <a:prstDash val="solid"/>
                </a:ln>
                <a:solidFill>
                  <a:schemeClr val="tx1">
                    <a:lumMod val="85000"/>
                    <a:lumOff val="15000"/>
                  </a:schemeClr>
                </a:solidFill>
                <a:effectLst>
                  <a:glow rad="139700">
                    <a:schemeClr val="accent2">
                      <a:satMod val="175000"/>
                      <a:alpha val="40000"/>
                    </a:schemeClr>
                  </a:glow>
                  <a:outerShdw dist="38100" dir="2700000" algn="bl" rotWithShape="0">
                    <a:schemeClr val="accent5"/>
                  </a:outerShdw>
                </a:effectLst>
              </a:rPr>
              <a:t>SUBMITTED BY:</a:t>
            </a:r>
          </a:p>
          <a:p>
            <a:r>
              <a:rPr lang="en-US" sz="2400" b="1" cap="none" spc="0" dirty="0">
                <a:ln w="13462">
                  <a:solidFill>
                    <a:schemeClr val="bg1"/>
                  </a:solidFill>
                  <a:prstDash val="solid"/>
                </a:ln>
                <a:solidFill>
                  <a:schemeClr val="tx1">
                    <a:lumMod val="85000"/>
                    <a:lumOff val="15000"/>
                  </a:schemeClr>
                </a:solidFill>
                <a:effectLst>
                  <a:glow rad="139700">
                    <a:schemeClr val="accent2">
                      <a:satMod val="175000"/>
                      <a:alpha val="40000"/>
                    </a:schemeClr>
                  </a:glow>
                  <a:outerShdw dist="38100" dir="2700000" algn="bl" rotWithShape="0">
                    <a:schemeClr val="accent5"/>
                  </a:outerShdw>
                </a:effectLst>
              </a:rPr>
              <a:t>NAME:AYUSH</a:t>
            </a:r>
            <a:r>
              <a:rPr lang="en-US" sz="2400" b="1" dirty="0">
                <a:ln w="13462">
                  <a:solidFill>
                    <a:schemeClr val="bg1"/>
                  </a:solidFill>
                  <a:prstDash val="solid"/>
                </a:ln>
                <a:solidFill>
                  <a:schemeClr val="tx1">
                    <a:lumMod val="85000"/>
                    <a:lumOff val="15000"/>
                  </a:schemeClr>
                </a:solidFill>
                <a:effectLst>
                  <a:glow rad="139700">
                    <a:schemeClr val="accent2">
                      <a:satMod val="175000"/>
                      <a:alpha val="40000"/>
                    </a:schemeClr>
                  </a:glow>
                  <a:outerShdw dist="38100" dir="2700000" algn="bl" rotWithShape="0">
                    <a:schemeClr val="accent5"/>
                  </a:outerShdw>
                </a:effectLst>
              </a:rPr>
              <a:t>-</a:t>
            </a:r>
            <a:r>
              <a:rPr lang="en-US" sz="2400" b="1" cap="none" spc="0" dirty="0">
                <a:ln w="13462">
                  <a:solidFill>
                    <a:schemeClr val="bg1"/>
                  </a:solidFill>
                  <a:prstDash val="solid"/>
                </a:ln>
                <a:solidFill>
                  <a:schemeClr val="tx1">
                    <a:lumMod val="85000"/>
                    <a:lumOff val="15000"/>
                  </a:schemeClr>
                </a:solidFill>
                <a:effectLst>
                  <a:glow rad="139700">
                    <a:schemeClr val="accent2">
                      <a:satMod val="175000"/>
                      <a:alpha val="40000"/>
                    </a:schemeClr>
                  </a:glow>
                  <a:outerShdw dist="38100" dir="2700000" algn="bl" rotWithShape="0">
                    <a:schemeClr val="accent5"/>
                  </a:outerShdw>
                </a:effectLst>
              </a:rPr>
              <a:t>MISHRA</a:t>
            </a:r>
          </a:p>
          <a:p>
            <a:r>
              <a:rPr lang="en-US" sz="2400" b="1" cap="none" spc="0" dirty="0">
                <a:ln w="13462">
                  <a:solidFill>
                    <a:schemeClr val="bg1"/>
                  </a:solidFill>
                  <a:prstDash val="solid"/>
                </a:ln>
                <a:solidFill>
                  <a:schemeClr val="tx1">
                    <a:lumMod val="85000"/>
                    <a:lumOff val="15000"/>
                  </a:schemeClr>
                </a:solidFill>
                <a:effectLst>
                  <a:glow rad="139700">
                    <a:schemeClr val="accent2">
                      <a:satMod val="175000"/>
                      <a:alpha val="40000"/>
                    </a:schemeClr>
                  </a:glow>
                  <a:outerShdw dist="38100" dir="2700000" algn="bl" rotWithShape="0">
                    <a:schemeClr val="accent5"/>
                  </a:outerShdw>
                </a:effectLst>
              </a:rPr>
              <a:t>ROLL-NO.:2106047</a:t>
            </a:r>
          </a:p>
          <a:p>
            <a:r>
              <a:rPr lang="en-US" sz="2400" b="1" dirty="0">
                <a:ln w="13462">
                  <a:solidFill>
                    <a:schemeClr val="bg1"/>
                  </a:solidFill>
                  <a:prstDash val="solid"/>
                </a:ln>
                <a:solidFill>
                  <a:schemeClr val="tx1">
                    <a:lumMod val="85000"/>
                    <a:lumOff val="15000"/>
                  </a:schemeClr>
                </a:solidFill>
                <a:effectLst>
                  <a:glow rad="139700">
                    <a:schemeClr val="accent2">
                      <a:satMod val="175000"/>
                      <a:alpha val="40000"/>
                    </a:schemeClr>
                  </a:glow>
                  <a:outerShdw dist="38100" dir="2700000" algn="bl" rotWithShape="0">
                    <a:schemeClr val="accent5"/>
                  </a:outerShdw>
                </a:effectLst>
              </a:rPr>
              <a:t>BATCH:B.TECH I YEAR </a:t>
            </a:r>
          </a:p>
          <a:p>
            <a:r>
              <a:rPr lang="en-US" sz="2400" b="1" dirty="0">
                <a:ln w="13462">
                  <a:solidFill>
                    <a:schemeClr val="bg1"/>
                  </a:solidFill>
                  <a:prstDash val="solid"/>
                </a:ln>
                <a:solidFill>
                  <a:schemeClr val="tx1">
                    <a:lumMod val="85000"/>
                    <a:lumOff val="15000"/>
                  </a:schemeClr>
                </a:solidFill>
                <a:effectLst>
                  <a:glow rad="139700">
                    <a:schemeClr val="accent2">
                      <a:satMod val="175000"/>
                      <a:alpha val="40000"/>
                    </a:schemeClr>
                  </a:glow>
                  <a:outerShdw dist="38100" dir="2700000" algn="bl" rotWithShape="0">
                    <a:schemeClr val="accent5"/>
                  </a:outerShdw>
                </a:effectLst>
              </a:rPr>
              <a:t>CSE A1(2021-2025)</a:t>
            </a:r>
            <a:endParaRPr lang="en-US" sz="2400" b="1" cap="none" spc="0" dirty="0">
              <a:ln w="13462">
                <a:solidFill>
                  <a:schemeClr val="bg1"/>
                </a:solidFill>
                <a:prstDash val="solid"/>
              </a:ln>
              <a:solidFill>
                <a:schemeClr val="tx1">
                  <a:lumMod val="85000"/>
                  <a:lumOff val="15000"/>
                </a:schemeClr>
              </a:solidFill>
              <a:effectLst>
                <a:glow rad="139700">
                  <a:schemeClr val="accent2">
                    <a:satMod val="175000"/>
                    <a:alpha val="40000"/>
                  </a:schemeClr>
                </a:glow>
                <a:outerShdw dist="38100" dir="2700000" algn="bl" rotWithShape="0">
                  <a:schemeClr val="accent5"/>
                </a:outerShdw>
              </a:effectLst>
            </a:endParaRPr>
          </a:p>
        </p:txBody>
      </p:sp>
      <p:sp>
        <p:nvSpPr>
          <p:cNvPr id="9" name="Rectangle 8">
            <a:extLst>
              <a:ext uri="{FF2B5EF4-FFF2-40B4-BE49-F238E27FC236}">
                <a16:creationId xmlns:a16="http://schemas.microsoft.com/office/drawing/2014/main" id="{477698AD-3FD1-54F6-6C45-27D4E1FCE60E}"/>
              </a:ext>
            </a:extLst>
          </p:cNvPr>
          <p:cNvSpPr/>
          <p:nvPr/>
        </p:nvSpPr>
        <p:spPr>
          <a:xfrm>
            <a:off x="8079761" y="4604683"/>
            <a:ext cx="4112239" cy="1938992"/>
          </a:xfrm>
          <a:prstGeom prst="rect">
            <a:avLst/>
          </a:prstGeom>
          <a:noFill/>
        </p:spPr>
        <p:txBody>
          <a:bodyPr wrap="square" lIns="91440" tIns="45720" rIns="91440" bIns="45720">
            <a:spAutoFit/>
          </a:bodyPr>
          <a:lstStyle/>
          <a:p>
            <a:pPr algn="r"/>
            <a:r>
              <a:rPr lang="en-US" sz="2400" b="1" cap="none" spc="0" dirty="0">
                <a:ln w="13462">
                  <a:solidFill>
                    <a:schemeClr val="bg1"/>
                  </a:solidFill>
                  <a:prstDash val="solid"/>
                </a:ln>
                <a:solidFill>
                  <a:schemeClr val="tx1">
                    <a:lumMod val="85000"/>
                    <a:lumOff val="15000"/>
                  </a:schemeClr>
                </a:solidFill>
                <a:effectLst>
                  <a:glow rad="228600">
                    <a:schemeClr val="accent6">
                      <a:satMod val="175000"/>
                      <a:alpha val="40000"/>
                    </a:schemeClr>
                  </a:glow>
                  <a:outerShdw dist="38100" dir="2700000" algn="bl" rotWithShape="0">
                    <a:schemeClr val="accent5"/>
                  </a:outerShdw>
                </a:effectLst>
              </a:rPr>
              <a:t>SUBMITTED TO:</a:t>
            </a:r>
          </a:p>
          <a:p>
            <a:pPr algn="r"/>
            <a:r>
              <a:rPr lang="en-US" sz="2400" b="1" cap="none" spc="0" dirty="0">
                <a:ln w="13462">
                  <a:solidFill>
                    <a:schemeClr val="bg1"/>
                  </a:solidFill>
                  <a:prstDash val="solid"/>
                </a:ln>
                <a:solidFill>
                  <a:schemeClr val="tx1">
                    <a:lumMod val="85000"/>
                    <a:lumOff val="15000"/>
                  </a:schemeClr>
                </a:solidFill>
                <a:effectLst>
                  <a:glow rad="228600">
                    <a:schemeClr val="accent6">
                      <a:satMod val="175000"/>
                      <a:alpha val="40000"/>
                    </a:schemeClr>
                  </a:glow>
                  <a:outerShdw dist="38100" dir="2700000" algn="bl" rotWithShape="0">
                    <a:schemeClr val="accent5"/>
                  </a:outerShdw>
                </a:effectLst>
              </a:rPr>
              <a:t>NAME: DR. GOPAL KRISHNA</a:t>
            </a:r>
          </a:p>
          <a:p>
            <a:pPr algn="r"/>
            <a:r>
              <a:rPr lang="en-US" sz="2400" b="1" dirty="0">
                <a:ln w="13462">
                  <a:solidFill>
                    <a:schemeClr val="bg1"/>
                  </a:solidFill>
                  <a:prstDash val="solid"/>
                </a:ln>
                <a:solidFill>
                  <a:schemeClr val="tx1">
                    <a:lumMod val="85000"/>
                    <a:lumOff val="15000"/>
                  </a:schemeClr>
                </a:solidFill>
                <a:effectLst>
                  <a:glow rad="228600">
                    <a:schemeClr val="accent6">
                      <a:satMod val="175000"/>
                      <a:alpha val="40000"/>
                    </a:schemeClr>
                  </a:glow>
                  <a:outerShdw dist="38100" dir="2700000" algn="bl" rotWithShape="0">
                    <a:schemeClr val="accent5"/>
                  </a:outerShdw>
                </a:effectLst>
              </a:rPr>
              <a:t>ASSITANT PROFESSOR (INFORMATION TECHNOLOGY)</a:t>
            </a:r>
          </a:p>
          <a:p>
            <a:pPr algn="r"/>
            <a:r>
              <a:rPr lang="en-US" sz="2400" b="1" cap="none" spc="0" dirty="0">
                <a:ln w="13462">
                  <a:solidFill>
                    <a:schemeClr val="bg1"/>
                  </a:solidFill>
                  <a:prstDash val="solid"/>
                </a:ln>
                <a:solidFill>
                  <a:schemeClr val="tx1">
                    <a:lumMod val="85000"/>
                    <a:lumOff val="15000"/>
                  </a:schemeClr>
                </a:solidFill>
                <a:effectLst>
                  <a:glow rad="228600">
                    <a:schemeClr val="accent6">
                      <a:satMod val="175000"/>
                      <a:alpha val="40000"/>
                    </a:schemeClr>
                  </a:glow>
                  <a:outerShdw dist="38100" dir="2700000" algn="bl" rotWithShape="0">
                    <a:schemeClr val="accent5"/>
                  </a:outerShdw>
                </a:effectLst>
              </a:rPr>
              <a:t>CSE DEPARTMENT</a:t>
            </a:r>
          </a:p>
        </p:txBody>
      </p:sp>
    </p:spTree>
    <p:extLst>
      <p:ext uri="{BB962C8B-B14F-4D97-AF65-F5344CB8AC3E}">
        <p14:creationId xmlns:p14="http://schemas.microsoft.com/office/powerpoint/2010/main" val="977169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7E6A9-87A8-EE0A-5293-E3500E7CB365}"/>
              </a:ext>
            </a:extLst>
          </p:cNvPr>
          <p:cNvSpPr>
            <a:spLocks noGrp="1"/>
          </p:cNvSpPr>
          <p:nvPr>
            <p:ph type="title"/>
          </p:nvPr>
        </p:nvSpPr>
        <p:spPr/>
        <p:txBody>
          <a:bodyPr/>
          <a:lstStyle/>
          <a:p>
            <a:pPr algn="ctr"/>
            <a:r>
              <a:rPr lang="en-US" u="sng" dirty="0"/>
              <a:t>BIBLOGRAPHY</a:t>
            </a:r>
            <a:endParaRPr lang="en-IN" u="sng" dirty="0"/>
          </a:p>
        </p:txBody>
      </p:sp>
      <p:sp>
        <p:nvSpPr>
          <p:cNvPr id="3" name="Content Placeholder 2">
            <a:extLst>
              <a:ext uri="{FF2B5EF4-FFF2-40B4-BE49-F238E27FC236}">
                <a16:creationId xmlns:a16="http://schemas.microsoft.com/office/drawing/2014/main" id="{5DC240B5-3774-1DF4-AA00-5D9B0AEC9485}"/>
              </a:ext>
            </a:extLst>
          </p:cNvPr>
          <p:cNvSpPr>
            <a:spLocks noGrp="1"/>
          </p:cNvSpPr>
          <p:nvPr>
            <p:ph idx="1"/>
          </p:nvPr>
        </p:nvSpPr>
        <p:spPr/>
        <p:txBody>
          <a:bodyPr/>
          <a:lstStyle/>
          <a:p>
            <a:pPr>
              <a:buFont typeface="Wingdings" panose="05000000000000000000" pitchFamily="2" charset="2"/>
              <a:buChar char="Ø"/>
            </a:pPr>
            <a:r>
              <a:rPr lang="en-US" dirty="0"/>
              <a:t>SCRIBD : ROLE OF IT IN DAILY LIFE</a:t>
            </a:r>
          </a:p>
          <a:p>
            <a:pPr marL="0" indent="0">
              <a:buNone/>
            </a:pPr>
            <a:r>
              <a:rPr lang="en-US" dirty="0">
                <a:hlinkClick r:id="rId2"/>
              </a:rPr>
              <a:t>Application of IT in entertainment (bingj.com)</a:t>
            </a: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INFOGRAPHICS: ROLE OF TECCHNOLOGY</a:t>
            </a:r>
          </a:p>
          <a:p>
            <a:pPr marL="0" indent="0">
              <a:buNone/>
            </a:pPr>
            <a:r>
              <a:rPr lang="en-US" dirty="0">
                <a:hlinkClick r:id="rId3"/>
              </a:rPr>
              <a:t>Infographic: Role of Technology in the Media and Entertainment Solutions (hiddenbrains.com)</a:t>
            </a:r>
            <a:endParaRPr lang="en-US" dirty="0"/>
          </a:p>
          <a:p>
            <a:pPr marL="0" indent="0">
              <a:buNone/>
            </a:pPr>
            <a:endParaRPr lang="en-US" dirty="0"/>
          </a:p>
          <a:p>
            <a:pPr>
              <a:buFont typeface="Wingdings" panose="05000000000000000000" pitchFamily="2" charset="2"/>
              <a:buChar char="Ø"/>
            </a:pPr>
            <a:r>
              <a:rPr lang="en-US" dirty="0"/>
              <a:t>NATIONAL SKILL NETWORK:JOB ROLE IN MEDIA</a:t>
            </a:r>
          </a:p>
          <a:p>
            <a:pPr marL="0" indent="0">
              <a:buNone/>
            </a:pPr>
            <a:r>
              <a:rPr lang="en-US" dirty="0">
                <a:hlinkClick r:id="rId4"/>
              </a:rPr>
              <a:t>Job roles in Media and Entertainment industry - National Skills Network</a:t>
            </a:r>
            <a:endParaRPr lang="en-US" dirty="0"/>
          </a:p>
        </p:txBody>
      </p:sp>
    </p:spTree>
    <p:extLst>
      <p:ext uri="{BB962C8B-B14F-4D97-AF65-F5344CB8AC3E}">
        <p14:creationId xmlns:p14="http://schemas.microsoft.com/office/powerpoint/2010/main" val="341967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D83408-802D-B078-E395-7C5F480FFFB2}"/>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1329" y="681317"/>
            <a:ext cx="9658789" cy="6087036"/>
          </a:xfrm>
        </p:spPr>
      </p:pic>
    </p:spTree>
    <p:extLst>
      <p:ext uri="{BB962C8B-B14F-4D97-AF65-F5344CB8AC3E}">
        <p14:creationId xmlns:p14="http://schemas.microsoft.com/office/powerpoint/2010/main" val="2691823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CC40-EBB3-6625-B4EC-C760987EAC41}"/>
              </a:ext>
            </a:extLst>
          </p:cNvPr>
          <p:cNvSpPr>
            <a:spLocks noGrp="1"/>
          </p:cNvSpPr>
          <p:nvPr>
            <p:ph type="title"/>
          </p:nvPr>
        </p:nvSpPr>
        <p:spPr>
          <a:xfrm>
            <a:off x="4424362" y="260350"/>
            <a:ext cx="3343275" cy="1325563"/>
          </a:xfrm>
        </p:spPr>
        <p:txBody>
          <a:bodyPr>
            <a:normAutofit fontScale="90000"/>
          </a:bodyPr>
          <a:lstStyle/>
          <a:p>
            <a:pPr algn="ctr"/>
            <a:r>
              <a:rPr lang="en-US" sz="9600" b="1" u="sng" dirty="0">
                <a:ln w="6600">
                  <a:solidFill>
                    <a:schemeClr val="accent2"/>
                  </a:solidFill>
                  <a:prstDash val="solid"/>
                </a:ln>
                <a:solidFill>
                  <a:srgbClr val="FFFFFF"/>
                </a:solidFill>
                <a:effectLst>
                  <a:outerShdw dist="38100" dir="2700000" algn="tl" rotWithShape="0">
                    <a:schemeClr val="accent2"/>
                  </a:outerShdw>
                </a:effectLst>
              </a:rPr>
              <a:t>INDEX</a:t>
            </a:r>
            <a:endParaRPr lang="en-IN" sz="9600" b="1" u="sng"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8" name="Content Placeholder 7">
            <a:extLst>
              <a:ext uri="{FF2B5EF4-FFF2-40B4-BE49-F238E27FC236}">
                <a16:creationId xmlns:a16="http://schemas.microsoft.com/office/drawing/2014/main" id="{6A206EEB-CFD4-109B-A44F-256DB330065A}"/>
              </a:ext>
            </a:extLst>
          </p:cNvPr>
          <p:cNvSpPr>
            <a:spLocks noGrp="1"/>
          </p:cNvSpPr>
          <p:nvPr>
            <p:ph idx="1"/>
          </p:nvPr>
        </p:nvSpPr>
        <p:spPr>
          <a:solidFill>
            <a:schemeClr val="lt1"/>
          </a:solidFill>
        </p:spPr>
        <p:txBody>
          <a:bodyPr>
            <a:normAutofit fontScale="55000" lnSpcReduction="20000"/>
          </a:bodyPr>
          <a:lstStyle/>
          <a:p>
            <a:pPr marL="742950" indent="-742950">
              <a:buFont typeface="+mj-lt"/>
              <a:buAutoNum type="arabicPeriod"/>
            </a:pPr>
            <a:r>
              <a:rPr lang="en-US" sz="4400" dirty="0">
                <a:solidFill>
                  <a:srgbClr val="00B050"/>
                </a:solidFill>
                <a:effectLst>
                  <a:outerShdw blurRad="38100" dist="38100" dir="2700000" algn="tl">
                    <a:srgbClr val="000000">
                      <a:alpha val="43137"/>
                    </a:srgbClr>
                  </a:outerShdw>
                </a:effectLst>
              </a:rPr>
              <a:t>MOTIVATION</a:t>
            </a:r>
          </a:p>
          <a:p>
            <a:pPr marL="742950" indent="-742950">
              <a:buFont typeface="+mj-lt"/>
              <a:buAutoNum type="arabicPeriod"/>
            </a:pPr>
            <a:r>
              <a:rPr lang="en-US" sz="4400" dirty="0">
                <a:solidFill>
                  <a:srgbClr val="00B050"/>
                </a:solidFill>
                <a:effectLst>
                  <a:outerShdw blurRad="38100" dist="38100" dir="2700000" algn="tl">
                    <a:srgbClr val="000000">
                      <a:alpha val="43137"/>
                    </a:srgbClr>
                  </a:outerShdw>
                </a:effectLst>
              </a:rPr>
              <a:t>WHAT IS ITS USE?</a:t>
            </a:r>
          </a:p>
          <a:p>
            <a:pPr marL="742950" indent="-742950">
              <a:buFont typeface="+mj-lt"/>
              <a:buAutoNum type="arabicPeriod"/>
            </a:pPr>
            <a:r>
              <a:rPr lang="en-US" sz="4400" dirty="0">
                <a:solidFill>
                  <a:srgbClr val="00B050"/>
                </a:solidFill>
                <a:effectLst>
                  <a:outerShdw blurRad="38100" dist="38100" dir="2700000" algn="tl">
                    <a:srgbClr val="000000">
                      <a:alpha val="43137"/>
                    </a:srgbClr>
                  </a:outerShdw>
                </a:effectLst>
              </a:rPr>
              <a:t>TECHNOLOGY AS MUSIC</a:t>
            </a:r>
          </a:p>
          <a:p>
            <a:pPr marL="742950" indent="-742950">
              <a:buFont typeface="+mj-lt"/>
              <a:buAutoNum type="arabicPeriod"/>
            </a:pPr>
            <a:r>
              <a:rPr lang="en-US" sz="4400" dirty="0">
                <a:solidFill>
                  <a:srgbClr val="00B050"/>
                </a:solidFill>
                <a:effectLst>
                  <a:outerShdw blurRad="38100" dist="38100" dir="2700000" algn="tl">
                    <a:srgbClr val="000000">
                      <a:alpha val="43137"/>
                    </a:srgbClr>
                  </a:outerShdw>
                </a:effectLst>
              </a:rPr>
              <a:t>TECHNOLOGY AS VIDEO</a:t>
            </a:r>
          </a:p>
          <a:p>
            <a:pPr marL="742950" indent="-742950">
              <a:buFont typeface="+mj-lt"/>
              <a:buAutoNum type="arabicPeriod"/>
            </a:pPr>
            <a:r>
              <a:rPr lang="en-US" sz="4400" dirty="0">
                <a:solidFill>
                  <a:srgbClr val="00B050"/>
                </a:solidFill>
                <a:effectLst>
                  <a:outerShdw blurRad="38100" dist="38100" dir="2700000" algn="tl">
                    <a:srgbClr val="000000">
                      <a:alpha val="43137"/>
                    </a:srgbClr>
                  </a:outerShdw>
                </a:effectLst>
              </a:rPr>
              <a:t>ANIMATION EFFECT</a:t>
            </a:r>
          </a:p>
          <a:p>
            <a:pPr marL="742950" indent="-742950">
              <a:buFont typeface="+mj-lt"/>
              <a:buAutoNum type="arabicPeriod"/>
            </a:pPr>
            <a:r>
              <a:rPr lang="en-US" sz="4400" dirty="0">
                <a:solidFill>
                  <a:srgbClr val="00B050"/>
                </a:solidFill>
                <a:effectLst>
                  <a:outerShdw blurRad="38100" dist="38100" dir="2700000" algn="tl">
                    <a:srgbClr val="000000">
                      <a:alpha val="43137"/>
                    </a:srgbClr>
                  </a:outerShdw>
                </a:effectLst>
              </a:rPr>
              <a:t>HD QUALITY</a:t>
            </a:r>
          </a:p>
          <a:p>
            <a:pPr marL="742950" indent="-742950">
              <a:buFont typeface="+mj-lt"/>
              <a:buAutoNum type="arabicPeriod"/>
            </a:pPr>
            <a:r>
              <a:rPr lang="en-US" sz="4400" dirty="0">
                <a:solidFill>
                  <a:srgbClr val="00B050"/>
                </a:solidFill>
                <a:effectLst>
                  <a:outerShdw blurRad="38100" dist="38100" dir="2700000" algn="tl">
                    <a:srgbClr val="000000">
                      <a:alpha val="43137"/>
                    </a:srgbClr>
                  </a:outerShdw>
                </a:effectLst>
              </a:rPr>
              <a:t>INTERNET TECHNOLOGY</a:t>
            </a:r>
          </a:p>
          <a:p>
            <a:pPr marL="742950" indent="-742950">
              <a:buFont typeface="+mj-lt"/>
              <a:buAutoNum type="arabicPeriod"/>
            </a:pPr>
            <a:r>
              <a:rPr lang="en-US" sz="4400" dirty="0">
                <a:solidFill>
                  <a:srgbClr val="00B050"/>
                </a:solidFill>
                <a:effectLst>
                  <a:outerShdw blurRad="38100" dist="38100" dir="2700000" algn="tl">
                    <a:srgbClr val="000000">
                      <a:alpha val="43137"/>
                    </a:srgbClr>
                  </a:outerShdw>
                </a:effectLst>
              </a:rPr>
              <a:t>BIBLOGRAPHY</a:t>
            </a:r>
          </a:p>
          <a:p>
            <a:pPr marL="742950" indent="-742950">
              <a:buFont typeface="+mj-lt"/>
              <a:buAutoNum type="arabicPeriod"/>
            </a:pPr>
            <a:r>
              <a:rPr lang="en-US" sz="4400" dirty="0">
                <a:solidFill>
                  <a:srgbClr val="00B050"/>
                </a:solidFill>
                <a:effectLst>
                  <a:outerShdw blurRad="38100" dist="38100" dir="2700000" algn="tl">
                    <a:srgbClr val="000000">
                      <a:alpha val="43137"/>
                    </a:srgbClr>
                  </a:outerShdw>
                </a:effectLst>
              </a:rPr>
              <a:t>THANK YOU</a:t>
            </a:r>
          </a:p>
          <a:p>
            <a:pPr marL="742950" indent="-742950">
              <a:buFont typeface="+mj-lt"/>
              <a:buAutoNum type="arabicPeriod"/>
            </a:pPr>
            <a:endParaRPr lang="en-US" sz="4400" dirty="0">
              <a:solidFill>
                <a:srgbClr val="00B050"/>
              </a:solidFill>
              <a:effectLst>
                <a:outerShdw blurRad="38100" dist="38100" dir="2700000" algn="tl">
                  <a:srgbClr val="000000">
                    <a:alpha val="43137"/>
                  </a:srgbClr>
                </a:outerShdw>
              </a:effectLst>
            </a:endParaRPr>
          </a:p>
          <a:p>
            <a:pPr marL="742950" indent="-742950">
              <a:buFont typeface="+mj-lt"/>
              <a:buAutoNum type="arabicPeriod"/>
            </a:pPr>
            <a:endParaRPr lang="en-US" sz="4400" dirty="0">
              <a:solidFill>
                <a:schemeClr val="accent6">
                  <a:lumMod val="40000"/>
                  <a:lumOff val="6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87527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1EF3B-9BCF-268D-D00A-1EDA561C6C6A}"/>
              </a:ext>
            </a:extLst>
          </p:cNvPr>
          <p:cNvSpPr>
            <a:spLocks noGrp="1"/>
          </p:cNvSpPr>
          <p:nvPr>
            <p:ph type="title"/>
          </p:nvPr>
        </p:nvSpPr>
        <p:spPr/>
        <p:txBody>
          <a:bodyPr>
            <a:normAutofit/>
          </a:bodyPr>
          <a:lstStyle/>
          <a:p>
            <a:pPr algn="ctr"/>
            <a:r>
              <a:rPr lang="en-US" sz="4800" b="1" u="sng" dirty="0">
                <a:ln w="22225">
                  <a:solidFill>
                    <a:schemeClr val="accent2"/>
                  </a:solidFill>
                  <a:prstDash val="solid"/>
                </a:ln>
                <a:solidFill>
                  <a:schemeClr val="accent2">
                    <a:lumMod val="40000"/>
                    <a:lumOff val="60000"/>
                  </a:schemeClr>
                </a:solidFill>
              </a:rPr>
              <a:t>MOTIVATION</a:t>
            </a:r>
            <a:endParaRPr lang="en-IN" sz="4800" u="sng" dirty="0"/>
          </a:p>
        </p:txBody>
      </p:sp>
      <p:sp>
        <p:nvSpPr>
          <p:cNvPr id="3" name="Content Placeholder 2">
            <a:extLst>
              <a:ext uri="{FF2B5EF4-FFF2-40B4-BE49-F238E27FC236}">
                <a16:creationId xmlns:a16="http://schemas.microsoft.com/office/drawing/2014/main" id="{D84E28BE-BC48-217F-8144-4461EA4822B8}"/>
              </a:ext>
            </a:extLst>
          </p:cNvPr>
          <p:cNvSpPr>
            <a:spLocks noGrp="1"/>
          </p:cNvSpPr>
          <p:nvPr>
            <p:ph idx="1"/>
          </p:nvPr>
        </p:nvSpPr>
        <p:spPr/>
        <p:txBody>
          <a:bodyPr/>
          <a:lstStyle/>
          <a:p>
            <a:pPr marL="0" indent="0">
              <a:buNone/>
            </a:pPr>
            <a:r>
              <a:rPr lang="en-US" dirty="0"/>
              <a:t>This presentation one the topic “Use of information technology in entertainment” is made possible only under the guidance of DR. GOPAL KRISHNA.   We were motivated by him to do this presentation with all our full potential. His teaching skills and concepts provided by him made us abled to present this PPT.</a:t>
            </a:r>
          </a:p>
          <a:p>
            <a:pPr marL="0" indent="0">
              <a:buNone/>
            </a:pPr>
            <a:r>
              <a:rPr lang="en-US" dirty="0"/>
              <a:t>This presentation is made by Ayush Mishra , Roll no.-2106047 on date 23-05-2022.</a:t>
            </a:r>
          </a:p>
          <a:p>
            <a:pPr marL="0" indent="0">
              <a:buNone/>
            </a:pPr>
            <a:endParaRPr lang="en-IN" dirty="0"/>
          </a:p>
        </p:txBody>
      </p:sp>
    </p:spTree>
    <p:extLst>
      <p:ext uri="{BB962C8B-B14F-4D97-AF65-F5344CB8AC3E}">
        <p14:creationId xmlns:p14="http://schemas.microsoft.com/office/powerpoint/2010/main" val="2020555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46927-9A29-FBF1-9EBC-1CC8927DE3D0}"/>
              </a:ext>
            </a:extLst>
          </p:cNvPr>
          <p:cNvSpPr>
            <a:spLocks noGrp="1"/>
          </p:cNvSpPr>
          <p:nvPr>
            <p:ph type="title"/>
          </p:nvPr>
        </p:nvSpPr>
        <p:spPr/>
        <p:txBody>
          <a:bodyPr/>
          <a:lstStyle/>
          <a:p>
            <a:pPr algn="ctr"/>
            <a:r>
              <a:rPr lang="en-US" u="sng" dirty="0"/>
              <a:t>WHAT IS ITS USE?</a:t>
            </a:r>
            <a:endParaRPr lang="en-IN" u="sng" dirty="0"/>
          </a:p>
        </p:txBody>
      </p:sp>
      <p:sp>
        <p:nvSpPr>
          <p:cNvPr id="3" name="Content Placeholder 2">
            <a:extLst>
              <a:ext uri="{FF2B5EF4-FFF2-40B4-BE49-F238E27FC236}">
                <a16:creationId xmlns:a16="http://schemas.microsoft.com/office/drawing/2014/main" id="{C31931C9-6E50-2224-6B86-A461CF6C25DE}"/>
              </a:ext>
            </a:extLst>
          </p:cNvPr>
          <p:cNvSpPr>
            <a:spLocks noGrp="1"/>
          </p:cNvSpPr>
          <p:nvPr>
            <p:ph idx="1"/>
          </p:nvPr>
        </p:nvSpPr>
        <p:spPr/>
        <p:txBody>
          <a:bodyPr>
            <a:normAutofit/>
          </a:bodyPr>
          <a:lstStyle/>
          <a:p>
            <a:r>
              <a:rPr lang="en-US" sz="2400" b="0" i="0" dirty="0">
                <a:solidFill>
                  <a:srgbClr val="36312D"/>
                </a:solidFill>
                <a:effectLst/>
                <a:latin typeface="Enriqueta"/>
              </a:rPr>
              <a:t>Nowadays, technology plays a very crucial role in our day to day life.</a:t>
            </a:r>
          </a:p>
          <a:p>
            <a:r>
              <a:rPr lang="en-US" sz="2400" b="0" i="0" dirty="0">
                <a:solidFill>
                  <a:srgbClr val="36312D"/>
                </a:solidFill>
                <a:effectLst/>
                <a:latin typeface="Enriqueta"/>
              </a:rPr>
              <a:t> Even it has great impact in entertainment that changes our mood and state of mind.</a:t>
            </a:r>
          </a:p>
          <a:p>
            <a:r>
              <a:rPr lang="en-US" sz="2400" b="0" i="0" dirty="0">
                <a:solidFill>
                  <a:srgbClr val="36312D"/>
                </a:solidFill>
                <a:effectLst/>
                <a:latin typeface="Enriqueta"/>
              </a:rPr>
              <a:t>Technology as we have earlier said have great importance as we enjoy the music, plays video, having fun in games for children and many more things which we study in detail right now. So what now?</a:t>
            </a:r>
          </a:p>
          <a:p>
            <a:r>
              <a:rPr lang="en-US" sz="2400" b="0" i="0" dirty="0">
                <a:solidFill>
                  <a:srgbClr val="36312D"/>
                </a:solidFill>
                <a:effectLst/>
                <a:latin typeface="Enriqueta"/>
              </a:rPr>
              <a:t> Let’s get into detail how technology works as entertainment.</a:t>
            </a:r>
            <a:endParaRPr lang="en-IN" sz="2400" dirty="0"/>
          </a:p>
        </p:txBody>
      </p:sp>
    </p:spTree>
    <p:extLst>
      <p:ext uri="{BB962C8B-B14F-4D97-AF65-F5344CB8AC3E}">
        <p14:creationId xmlns:p14="http://schemas.microsoft.com/office/powerpoint/2010/main" val="1013824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CC560-97FC-DFB9-11F3-CF066EBEDCD3}"/>
              </a:ext>
            </a:extLst>
          </p:cNvPr>
          <p:cNvSpPr>
            <a:spLocks noGrp="1"/>
          </p:cNvSpPr>
          <p:nvPr>
            <p:ph type="title"/>
          </p:nvPr>
        </p:nvSpPr>
        <p:spPr/>
        <p:txBody>
          <a:bodyPr/>
          <a:lstStyle/>
          <a:p>
            <a:pPr algn="ctr"/>
            <a:r>
              <a:rPr lang="en-US" u="sng" dirty="0"/>
              <a:t>TECHNOLOGY AS MUSIC</a:t>
            </a:r>
            <a:endParaRPr lang="en-IN" u="sng" dirty="0"/>
          </a:p>
        </p:txBody>
      </p:sp>
      <p:sp>
        <p:nvSpPr>
          <p:cNvPr id="3" name="Content Placeholder 2">
            <a:extLst>
              <a:ext uri="{FF2B5EF4-FFF2-40B4-BE49-F238E27FC236}">
                <a16:creationId xmlns:a16="http://schemas.microsoft.com/office/drawing/2014/main" id="{FFBFD968-75A2-C422-6D5F-68A5BFC32BAC}"/>
              </a:ext>
            </a:extLst>
          </p:cNvPr>
          <p:cNvSpPr>
            <a:spLocks noGrp="1"/>
          </p:cNvSpPr>
          <p:nvPr>
            <p:ph idx="1"/>
          </p:nvPr>
        </p:nvSpPr>
        <p:spPr>
          <a:xfrm>
            <a:off x="677334" y="1595719"/>
            <a:ext cx="8596668" cy="5002306"/>
          </a:xfrm>
        </p:spPr>
        <p:txBody>
          <a:bodyPr>
            <a:normAutofit/>
          </a:bodyPr>
          <a:lstStyle/>
          <a:p>
            <a:r>
              <a:rPr lang="en-US" sz="2400" b="0" i="0" dirty="0">
                <a:solidFill>
                  <a:srgbClr val="36312D"/>
                </a:solidFill>
                <a:effectLst/>
                <a:latin typeface="Enriqueta"/>
              </a:rPr>
              <a:t> Everyone are fond of music and it would not be possible for everyone to enjoy music without having music systems and software installed. </a:t>
            </a:r>
          </a:p>
          <a:p>
            <a:r>
              <a:rPr lang="en-US" sz="2400" b="0" i="0" dirty="0">
                <a:solidFill>
                  <a:srgbClr val="36312D"/>
                </a:solidFill>
                <a:effectLst/>
                <a:latin typeface="Enriqueta"/>
              </a:rPr>
              <a:t>Thus all this possible only if technology is there without technology nothing is possible. Therefore we can see ,how technology changes the life style.</a:t>
            </a:r>
          </a:p>
          <a:p>
            <a:r>
              <a:rPr lang="en-US" sz="2400" b="0" i="0" dirty="0">
                <a:solidFill>
                  <a:srgbClr val="36312D"/>
                </a:solidFill>
                <a:effectLst/>
                <a:latin typeface="Enriqueta"/>
              </a:rPr>
              <a:t> There are large varieties of music systems involved and hence results in changing the moods of life. </a:t>
            </a:r>
          </a:p>
          <a:p>
            <a:r>
              <a:rPr lang="en-US" sz="2400" b="0" i="0" dirty="0">
                <a:solidFill>
                  <a:srgbClr val="36312D"/>
                </a:solidFill>
                <a:effectLst/>
                <a:latin typeface="Enriqueta"/>
              </a:rPr>
              <a:t>Even we can listen music by installing music system software that are provided everywhere. </a:t>
            </a:r>
          </a:p>
          <a:p>
            <a:r>
              <a:rPr lang="en-US" sz="2400" b="0" i="0" dirty="0">
                <a:solidFill>
                  <a:srgbClr val="36312D"/>
                </a:solidFill>
                <a:effectLst/>
                <a:latin typeface="Enriqueta"/>
              </a:rPr>
              <a:t>Many software built in tremendous amount  which could only be possible with the help of technology.</a:t>
            </a:r>
            <a:endParaRPr lang="en-IN" sz="2400" dirty="0"/>
          </a:p>
        </p:txBody>
      </p:sp>
    </p:spTree>
    <p:extLst>
      <p:ext uri="{BB962C8B-B14F-4D97-AF65-F5344CB8AC3E}">
        <p14:creationId xmlns:p14="http://schemas.microsoft.com/office/powerpoint/2010/main" val="61188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07DAB-5D4F-1B78-D473-50BA22C28AF7}"/>
              </a:ext>
            </a:extLst>
          </p:cNvPr>
          <p:cNvSpPr>
            <a:spLocks noGrp="1"/>
          </p:cNvSpPr>
          <p:nvPr>
            <p:ph type="title"/>
          </p:nvPr>
        </p:nvSpPr>
        <p:spPr/>
        <p:txBody>
          <a:bodyPr/>
          <a:lstStyle/>
          <a:p>
            <a:pPr algn="ctr"/>
            <a:r>
              <a:rPr lang="en-US" u="sng" dirty="0"/>
              <a:t>TECHNOLOGY AS VIDEO</a:t>
            </a:r>
            <a:endParaRPr lang="en-IN" u="sng" dirty="0"/>
          </a:p>
        </p:txBody>
      </p:sp>
      <p:sp>
        <p:nvSpPr>
          <p:cNvPr id="3" name="Content Placeholder 2">
            <a:extLst>
              <a:ext uri="{FF2B5EF4-FFF2-40B4-BE49-F238E27FC236}">
                <a16:creationId xmlns:a16="http://schemas.microsoft.com/office/drawing/2014/main" id="{1DF7A071-2E71-0BBD-4D22-8DEBCA510C40}"/>
              </a:ext>
            </a:extLst>
          </p:cNvPr>
          <p:cNvSpPr>
            <a:spLocks noGrp="1"/>
          </p:cNvSpPr>
          <p:nvPr>
            <p:ph idx="1"/>
          </p:nvPr>
        </p:nvSpPr>
        <p:spPr>
          <a:xfrm>
            <a:off x="677334" y="2160589"/>
            <a:ext cx="8596668" cy="4293999"/>
          </a:xfrm>
        </p:spPr>
        <p:txBody>
          <a:bodyPr>
            <a:normAutofit fontScale="92500" lnSpcReduction="10000"/>
          </a:bodyPr>
          <a:lstStyle/>
          <a:p>
            <a:r>
              <a:rPr lang="en-US" sz="2800" b="0" i="0" dirty="0">
                <a:solidFill>
                  <a:srgbClr val="36312D"/>
                </a:solidFill>
                <a:effectLst/>
                <a:latin typeface="Enriqueta"/>
              </a:rPr>
              <a:t> There are large number of video software and systems provided which are coming forward that let us watch the videos of great quality with marvelous video effects and sound effects. </a:t>
            </a:r>
          </a:p>
          <a:p>
            <a:endParaRPr lang="en-US" sz="2800" b="0" i="0" dirty="0">
              <a:solidFill>
                <a:srgbClr val="36312D"/>
              </a:solidFill>
              <a:effectLst/>
              <a:latin typeface="Enriqueta"/>
            </a:endParaRPr>
          </a:p>
          <a:p>
            <a:r>
              <a:rPr lang="en-US" sz="2800" b="0" i="0" dirty="0">
                <a:solidFill>
                  <a:srgbClr val="36312D"/>
                </a:solidFill>
                <a:effectLst/>
                <a:latin typeface="Enriqueta"/>
              </a:rPr>
              <a:t>During earlier time video were normal to watch but as technology enhances, the quality of video and sound enhances.</a:t>
            </a:r>
          </a:p>
          <a:p>
            <a:endParaRPr lang="en-US" sz="2800" b="0" i="0" dirty="0">
              <a:solidFill>
                <a:srgbClr val="36312D"/>
              </a:solidFill>
              <a:effectLst/>
              <a:latin typeface="Enriqueta"/>
            </a:endParaRPr>
          </a:p>
          <a:p>
            <a:r>
              <a:rPr lang="en-US" sz="2800" b="0" i="0" dirty="0">
                <a:solidFill>
                  <a:srgbClr val="36312D"/>
                </a:solidFill>
                <a:effectLst/>
                <a:latin typeface="Enriqueta"/>
              </a:rPr>
              <a:t> Now videos come in 3D effects and HD quality.</a:t>
            </a:r>
            <a:endParaRPr lang="en-IN" sz="2800" dirty="0"/>
          </a:p>
        </p:txBody>
      </p:sp>
    </p:spTree>
    <p:extLst>
      <p:ext uri="{BB962C8B-B14F-4D97-AF65-F5344CB8AC3E}">
        <p14:creationId xmlns:p14="http://schemas.microsoft.com/office/powerpoint/2010/main" val="3781805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2E608-A69D-0661-683C-F1979C6C42D9}"/>
              </a:ext>
            </a:extLst>
          </p:cNvPr>
          <p:cNvSpPr>
            <a:spLocks noGrp="1"/>
          </p:cNvSpPr>
          <p:nvPr>
            <p:ph type="title"/>
          </p:nvPr>
        </p:nvSpPr>
        <p:spPr/>
        <p:txBody>
          <a:bodyPr/>
          <a:lstStyle/>
          <a:p>
            <a:pPr algn="ctr"/>
            <a:r>
              <a:rPr lang="en-US" u="sng" dirty="0"/>
              <a:t>ANIMATION EFFECT</a:t>
            </a:r>
            <a:endParaRPr lang="en-IN" u="sng" dirty="0"/>
          </a:p>
        </p:txBody>
      </p:sp>
      <p:sp>
        <p:nvSpPr>
          <p:cNvPr id="3" name="Content Placeholder 2">
            <a:extLst>
              <a:ext uri="{FF2B5EF4-FFF2-40B4-BE49-F238E27FC236}">
                <a16:creationId xmlns:a16="http://schemas.microsoft.com/office/drawing/2014/main" id="{7196D1D9-0EC7-C14D-B04C-5815C5B93EBB}"/>
              </a:ext>
            </a:extLst>
          </p:cNvPr>
          <p:cNvSpPr>
            <a:spLocks noGrp="1"/>
          </p:cNvSpPr>
          <p:nvPr>
            <p:ph idx="1"/>
          </p:nvPr>
        </p:nvSpPr>
        <p:spPr>
          <a:xfrm>
            <a:off x="677334" y="2160589"/>
            <a:ext cx="8596668" cy="4347787"/>
          </a:xfrm>
        </p:spPr>
        <p:txBody>
          <a:bodyPr>
            <a:normAutofit fontScale="92500" lnSpcReduction="20000"/>
          </a:bodyPr>
          <a:lstStyle/>
          <a:p>
            <a:r>
              <a:rPr lang="en-US" sz="2800" b="0" i="0" dirty="0">
                <a:solidFill>
                  <a:srgbClr val="36312D"/>
                </a:solidFill>
                <a:effectLst/>
                <a:latin typeface="Enriqueta"/>
              </a:rPr>
              <a:t>Due to technology videos can now be animated. It entertains the children and fulfill their needs. </a:t>
            </a:r>
          </a:p>
          <a:p>
            <a:endParaRPr lang="en-US" sz="2800" dirty="0">
              <a:solidFill>
                <a:srgbClr val="36312D"/>
              </a:solidFill>
              <a:latin typeface="Enriqueta"/>
            </a:endParaRPr>
          </a:p>
          <a:p>
            <a:r>
              <a:rPr lang="en-US" sz="2800" b="0" i="0" dirty="0">
                <a:solidFill>
                  <a:srgbClr val="36312D"/>
                </a:solidFill>
                <a:effectLst/>
                <a:latin typeface="Enriqueta"/>
              </a:rPr>
              <a:t>Without technology it would never be possible.</a:t>
            </a:r>
          </a:p>
          <a:p>
            <a:endParaRPr lang="en-US" sz="2800" dirty="0">
              <a:solidFill>
                <a:srgbClr val="36312D"/>
              </a:solidFill>
              <a:latin typeface="Enriqueta"/>
            </a:endParaRPr>
          </a:p>
          <a:p>
            <a:r>
              <a:rPr lang="en-US" sz="2800" b="0" i="0" dirty="0">
                <a:solidFill>
                  <a:srgbClr val="36312D"/>
                </a:solidFill>
                <a:effectLst/>
                <a:latin typeface="Enriqueta"/>
              </a:rPr>
              <a:t> Now videos can be easily converted into animated movie with the help of technology that grab the attention of viewers. </a:t>
            </a:r>
          </a:p>
          <a:p>
            <a:endParaRPr lang="en-US" sz="2800" dirty="0">
              <a:solidFill>
                <a:srgbClr val="36312D"/>
              </a:solidFill>
              <a:latin typeface="Enriqueta"/>
            </a:endParaRPr>
          </a:p>
          <a:p>
            <a:r>
              <a:rPr lang="en-US" sz="2800" b="0" i="0" dirty="0">
                <a:solidFill>
                  <a:srgbClr val="36312D"/>
                </a:solidFill>
                <a:effectLst/>
                <a:latin typeface="Enriqueta"/>
              </a:rPr>
              <a:t>People love to watch animated movies like avatar, cartoons on television and many more.</a:t>
            </a:r>
            <a:endParaRPr lang="en-IN" sz="2800" dirty="0"/>
          </a:p>
        </p:txBody>
      </p:sp>
    </p:spTree>
    <p:extLst>
      <p:ext uri="{BB962C8B-B14F-4D97-AF65-F5344CB8AC3E}">
        <p14:creationId xmlns:p14="http://schemas.microsoft.com/office/powerpoint/2010/main" val="3673019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CB439-CF3A-5C3D-0828-4C9D3C4F7C2F}"/>
              </a:ext>
            </a:extLst>
          </p:cNvPr>
          <p:cNvSpPr>
            <a:spLocks noGrp="1"/>
          </p:cNvSpPr>
          <p:nvPr>
            <p:ph type="title"/>
          </p:nvPr>
        </p:nvSpPr>
        <p:spPr/>
        <p:txBody>
          <a:bodyPr/>
          <a:lstStyle/>
          <a:p>
            <a:pPr algn="ctr"/>
            <a:r>
              <a:rPr lang="en-US" u="sng" dirty="0"/>
              <a:t>INTERNET TECHNOLOGY</a:t>
            </a:r>
            <a:endParaRPr lang="en-IN" u="sng" dirty="0"/>
          </a:p>
        </p:txBody>
      </p:sp>
      <p:sp>
        <p:nvSpPr>
          <p:cNvPr id="3" name="Content Placeholder 2">
            <a:extLst>
              <a:ext uri="{FF2B5EF4-FFF2-40B4-BE49-F238E27FC236}">
                <a16:creationId xmlns:a16="http://schemas.microsoft.com/office/drawing/2014/main" id="{7435BACA-9364-53E0-6A1D-13B37A39AD60}"/>
              </a:ext>
            </a:extLst>
          </p:cNvPr>
          <p:cNvSpPr>
            <a:spLocks noGrp="1"/>
          </p:cNvSpPr>
          <p:nvPr>
            <p:ph idx="1"/>
          </p:nvPr>
        </p:nvSpPr>
        <p:spPr/>
        <p:txBody>
          <a:bodyPr>
            <a:normAutofit/>
          </a:bodyPr>
          <a:lstStyle/>
          <a:p>
            <a:pPr algn="l" fontAlgn="base">
              <a:buFont typeface="Wingdings" panose="05000000000000000000" pitchFamily="2" charset="2"/>
              <a:buChar char="Ø"/>
            </a:pPr>
            <a:r>
              <a:rPr lang="en-US" sz="2400" b="0" i="0" dirty="0">
                <a:solidFill>
                  <a:srgbClr val="36312D"/>
                </a:solidFill>
                <a:effectLst/>
                <a:latin typeface="inherit"/>
              </a:rPr>
              <a:t>Internet as we all know is the intercoalition of networks that are connected together resulting in single network.</a:t>
            </a:r>
          </a:p>
          <a:p>
            <a:pPr algn="l" fontAlgn="base">
              <a:buFont typeface="Wingdings" panose="05000000000000000000" pitchFamily="2" charset="2"/>
              <a:buChar char="Ø"/>
            </a:pPr>
            <a:r>
              <a:rPr lang="en-US" sz="2400" b="0" i="0" dirty="0">
                <a:solidFill>
                  <a:srgbClr val="36312D"/>
                </a:solidFill>
                <a:effectLst/>
                <a:latin typeface="inherit"/>
              </a:rPr>
              <a:t> It consists of various protocols like IP, SMTP DNS,TCP AND POP. WORLD WIDE WEB( WWW) was originally developed which make Internet highly functional, extremely good network connection. </a:t>
            </a:r>
          </a:p>
          <a:p>
            <a:pPr algn="l" fontAlgn="base">
              <a:buFont typeface="Wingdings" panose="05000000000000000000" pitchFamily="2" charset="2"/>
              <a:buChar char="Ø"/>
            </a:pPr>
            <a:r>
              <a:rPr lang="en-US" sz="2400" b="0" i="0" dirty="0">
                <a:solidFill>
                  <a:srgbClr val="36312D"/>
                </a:solidFill>
                <a:effectLst/>
                <a:latin typeface="inherit"/>
              </a:rPr>
              <a:t> While the internet provides multiple functions like E-mail called as electronic mail through which we can send any type of documents to anyone in a fraction of seconds. </a:t>
            </a:r>
            <a:endParaRPr lang="en-IN" sz="2400" dirty="0"/>
          </a:p>
        </p:txBody>
      </p:sp>
    </p:spTree>
    <p:extLst>
      <p:ext uri="{BB962C8B-B14F-4D97-AF65-F5344CB8AC3E}">
        <p14:creationId xmlns:p14="http://schemas.microsoft.com/office/powerpoint/2010/main" val="2307680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B7CAC8-9971-5B7B-47A5-1C0307C6AAAC}"/>
              </a:ext>
            </a:extLst>
          </p:cNvPr>
          <p:cNvSpPr>
            <a:spLocks noGrp="1"/>
          </p:cNvSpPr>
          <p:nvPr>
            <p:ph idx="1"/>
          </p:nvPr>
        </p:nvSpPr>
        <p:spPr/>
        <p:txBody>
          <a:bodyPr>
            <a:normAutofit/>
          </a:bodyPr>
          <a:lstStyle/>
          <a:p>
            <a:pPr algn="l" fontAlgn="base">
              <a:buFont typeface="Wingdings" panose="05000000000000000000" pitchFamily="2" charset="2"/>
              <a:buChar char="Ø"/>
            </a:pPr>
            <a:r>
              <a:rPr lang="en-US" sz="2800" i="0" dirty="0">
                <a:solidFill>
                  <a:srgbClr val="36312D"/>
                </a:solidFill>
                <a:effectLst/>
                <a:latin typeface="inherit"/>
              </a:rPr>
              <a:t>Video conferencing has now made it easy to interact with a person who is sitting far from you very easily. </a:t>
            </a:r>
          </a:p>
          <a:p>
            <a:pPr algn="l" fontAlgn="base">
              <a:buFont typeface="Wingdings" panose="05000000000000000000" pitchFamily="2" charset="2"/>
              <a:buChar char="Ø"/>
            </a:pPr>
            <a:r>
              <a:rPr lang="en-US" sz="2800" i="0" dirty="0">
                <a:solidFill>
                  <a:srgbClr val="36312D"/>
                </a:solidFill>
                <a:effectLst/>
                <a:latin typeface="inherit"/>
              </a:rPr>
              <a:t>We can exchange audio and video conversations through Internet. Thus technology made a mark in this field making everything easy and comfortable.</a:t>
            </a:r>
          </a:p>
          <a:p>
            <a:pPr>
              <a:buFont typeface="Wingdings" panose="05000000000000000000" pitchFamily="2" charset="2"/>
              <a:buChar char="Ø"/>
            </a:pPr>
            <a:endParaRPr lang="en-IN" sz="2800" dirty="0"/>
          </a:p>
        </p:txBody>
      </p:sp>
    </p:spTree>
    <p:extLst>
      <p:ext uri="{BB962C8B-B14F-4D97-AF65-F5344CB8AC3E}">
        <p14:creationId xmlns:p14="http://schemas.microsoft.com/office/powerpoint/2010/main" val="1228026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TotalTime>
  <Words>656</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Enriqueta</vt:lpstr>
      <vt:lpstr>inherit</vt:lpstr>
      <vt:lpstr>Trebuchet MS</vt:lpstr>
      <vt:lpstr>Wingdings</vt:lpstr>
      <vt:lpstr>Wingdings 3</vt:lpstr>
      <vt:lpstr>Facet</vt:lpstr>
      <vt:lpstr>1_Facet</vt:lpstr>
      <vt:lpstr>PowerPoint Presentation</vt:lpstr>
      <vt:lpstr>INDEX</vt:lpstr>
      <vt:lpstr>MOTIVATION</vt:lpstr>
      <vt:lpstr>WHAT IS ITS USE?</vt:lpstr>
      <vt:lpstr>TECHNOLOGY AS MUSIC</vt:lpstr>
      <vt:lpstr>TECHNOLOGY AS VIDEO</vt:lpstr>
      <vt:lpstr>ANIMATION EFFECT</vt:lpstr>
      <vt:lpstr>INTERNET TECHNOLOGY</vt:lpstr>
      <vt:lpstr>PowerPoint Presentation</vt:lpstr>
      <vt:lpstr>BIBLOGRAPHY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Mishra</dc:creator>
  <cp:lastModifiedBy>Sanjay Mishra</cp:lastModifiedBy>
  <cp:revision>4</cp:revision>
  <dcterms:created xsi:type="dcterms:W3CDTF">2022-05-22T17:44:14Z</dcterms:created>
  <dcterms:modified xsi:type="dcterms:W3CDTF">2022-05-22T18:36:10Z</dcterms:modified>
</cp:coreProperties>
</file>