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9" r:id="rId2"/>
    <p:sldId id="256" r:id="rId3"/>
    <p:sldId id="261" r:id="rId4"/>
    <p:sldId id="270" r:id="rId5"/>
    <p:sldId id="271" r:id="rId6"/>
    <p:sldId id="265" r:id="rId7"/>
    <p:sldId id="269" r:id="rId8"/>
    <p:sldId id="262" r:id="rId9"/>
    <p:sldId id="263" r:id="rId10"/>
    <p:sldId id="260" r:id="rId11"/>
    <p:sldId id="268" r:id="rId12"/>
    <p:sldId id="266" r:id="rId13"/>
    <p:sldId id="267" r:id="rId14"/>
    <p:sldId id="272"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0"/>
    <p:restoredTop sz="94580"/>
  </p:normalViewPr>
  <p:slideViewPr>
    <p:cSldViewPr snapToGrid="0">
      <p:cViewPr>
        <p:scale>
          <a:sx n="121" d="100"/>
          <a:sy n="121" d="100"/>
        </p:scale>
        <p:origin x="352" y="84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yush\AppData\Roaming\Microsoft\Excel\Book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Mean absolute error (I)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8135892388451444"/>
          <c:y val="0.11615740740740743"/>
          <c:w val="0.7836264216972878"/>
          <c:h val="0.39599409448818895"/>
        </c:manualLayout>
      </c:layout>
      <c:barChart>
        <c:barDir val="col"/>
        <c:grouping val="clustered"/>
        <c:varyColors val="0"/>
        <c:ser>
          <c:idx val="0"/>
          <c:order val="0"/>
          <c:tx>
            <c:strRef>
              <c:f>Sheet1!$B$1</c:f>
              <c:strCache>
                <c:ptCount val="1"/>
                <c:pt idx="0">
                  <c:v>Mean absolute error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5.4000000000000003E-3</c:v>
                </c:pt>
                <c:pt idx="1">
                  <c:v>5.5999999999999999E-3</c:v>
                </c:pt>
                <c:pt idx="2">
                  <c:v>9.7999999999999997E-3</c:v>
                </c:pt>
                <c:pt idx="3">
                  <c:v>5.1999999999999998E-3</c:v>
                </c:pt>
                <c:pt idx="4">
                  <c:v>6.1000000000000004E-3</c:v>
                </c:pt>
                <c:pt idx="5">
                  <c:v>5.5999999999999999E-3</c:v>
                </c:pt>
                <c:pt idx="6">
                  <c:v>5.4000000000000003E-3</c:v>
                </c:pt>
                <c:pt idx="7">
                  <c:v>7.7000000000000002E-3</c:v>
                </c:pt>
                <c:pt idx="8">
                  <c:v>5.3E-3</c:v>
                </c:pt>
                <c:pt idx="9">
                  <c:v>5.3E-3</c:v>
                </c:pt>
              </c:numCache>
            </c:numRef>
          </c:val>
          <c:extLst>
            <c:ext xmlns:c16="http://schemas.microsoft.com/office/drawing/2014/chart" uri="{C3380CC4-5D6E-409C-BE32-E72D297353CC}">
              <c16:uniqueId val="{00000000-F66E-6145-B2E1-F6631A9B2FD0}"/>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Mean Absolute Error (II)  </a:t>
            </a:r>
            <a:endParaRPr lang="en-US"/>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8135892388451444"/>
          <c:y val="0.11615740740740743"/>
          <c:w val="0.7836264216972878"/>
          <c:h val="0.39599409448818895"/>
        </c:manualLayout>
      </c:layout>
      <c:barChart>
        <c:barDir val="col"/>
        <c:grouping val="clustered"/>
        <c:varyColors val="0"/>
        <c:ser>
          <c:idx val="0"/>
          <c:order val="0"/>
          <c:tx>
            <c:strRef>
              <c:f>Sheet1!$B$1</c:f>
              <c:strCache>
                <c:ptCount val="1"/>
                <c:pt idx="0">
                  <c:v>Mean absolute error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1.8369</c:v>
                </c:pt>
                <c:pt idx="1">
                  <c:v>4.0175000000000001</c:v>
                </c:pt>
                <c:pt idx="2">
                  <c:v>0.999</c:v>
                </c:pt>
                <c:pt idx="3">
                  <c:v>2.9910000000000001</c:v>
                </c:pt>
                <c:pt idx="4">
                  <c:v>1.7232000000000001</c:v>
                </c:pt>
                <c:pt idx="5">
                  <c:v>0.65669999999999995</c:v>
                </c:pt>
                <c:pt idx="6">
                  <c:v>0.72430000000000005</c:v>
                </c:pt>
                <c:pt idx="7">
                  <c:v>0.56620000000000004</c:v>
                </c:pt>
                <c:pt idx="8">
                  <c:v>5.4820000000000002</c:v>
                </c:pt>
                <c:pt idx="9">
                  <c:v>5.4820000000000002</c:v>
                </c:pt>
              </c:numCache>
            </c:numRef>
          </c:val>
          <c:extLst>
            <c:ext xmlns:c16="http://schemas.microsoft.com/office/drawing/2014/chart" uri="{C3380CC4-5D6E-409C-BE32-E72D297353CC}">
              <c16:uniqueId val="{00000000-8DBA-D040-B468-2B8F33A063D5}"/>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8DBA-D040-B468-2B8F33A063D5}"/>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Root Mean Squared error(I)  </a:t>
            </a:r>
          </a:p>
        </c:rich>
      </c:tx>
      <c:layout>
        <c:manualLayout>
          <c:xMode val="edge"/>
          <c:yMode val="edge"/>
          <c:x val="0.19597123059600272"/>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8135892388451444"/>
          <c:y val="0.11615740740740743"/>
          <c:w val="0.7836264216972878"/>
          <c:h val="0.39599409448818895"/>
        </c:manualLayout>
      </c:layout>
      <c:barChart>
        <c:barDir val="col"/>
        <c:grouping val="clustered"/>
        <c:varyColors val="0"/>
        <c:ser>
          <c:idx val="0"/>
          <c:order val="0"/>
          <c:tx>
            <c:strRef>
              <c:f>Sheet1!$B$1</c:f>
              <c:strCache>
                <c:ptCount val="1"/>
                <c:pt idx="0">
                  <c:v>Root mean squared error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7.4000000000000003E-3</c:v>
                </c:pt>
                <c:pt idx="1">
                  <c:v>8.0000000000000002E-3</c:v>
                </c:pt>
                <c:pt idx="2">
                  <c:v>1.54E-2</c:v>
                </c:pt>
                <c:pt idx="3">
                  <c:v>6.8999999999999999E-3</c:v>
                </c:pt>
                <c:pt idx="4">
                  <c:v>9.2999999999999992E-3</c:v>
                </c:pt>
                <c:pt idx="5">
                  <c:v>8.0999999999999996E-3</c:v>
                </c:pt>
                <c:pt idx="6">
                  <c:v>7.9000000000000008E-3</c:v>
                </c:pt>
                <c:pt idx="7">
                  <c:v>1.18E-2</c:v>
                </c:pt>
                <c:pt idx="8">
                  <c:v>7.9000000000000008E-3</c:v>
                </c:pt>
                <c:pt idx="9">
                  <c:v>7.9000000000000008E-3</c:v>
                </c:pt>
              </c:numCache>
            </c:numRef>
          </c:val>
          <c:extLst>
            <c:ext xmlns:c16="http://schemas.microsoft.com/office/drawing/2014/chart" uri="{C3380CC4-5D6E-409C-BE32-E72D297353CC}">
              <c16:uniqueId val="{00000000-4ADC-1840-B8B4-B1BC5845ADF8}"/>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100" dirty="0"/>
              <a:t>Root mean squared error (II)  </a:t>
            </a:r>
            <a:endParaRPr lang="en-US" sz="2100" dirty="0"/>
          </a:p>
        </c:rich>
      </c:tx>
      <c:layout>
        <c:manualLayout>
          <c:xMode val="edge"/>
          <c:yMode val="edge"/>
          <c:x val="0.20392318545963597"/>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4178930825839698"/>
          <c:y val="0.11615740740740743"/>
          <c:w val="0.75821069174160305"/>
          <c:h val="0.39599409448818895"/>
        </c:manualLayout>
      </c:layout>
      <c:barChart>
        <c:barDir val="col"/>
        <c:grouping val="clustered"/>
        <c:varyColors val="0"/>
        <c:ser>
          <c:idx val="0"/>
          <c:order val="0"/>
          <c:tx>
            <c:strRef>
              <c:f>Sheet1!$B$1</c:f>
              <c:strCache>
                <c:ptCount val="1"/>
                <c:pt idx="0">
                  <c:v>Root mean squared error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2.3416999999999999</c:v>
                </c:pt>
                <c:pt idx="1">
                  <c:v>4.6010999999999997</c:v>
                </c:pt>
                <c:pt idx="2">
                  <c:v>1.2371000000000001</c:v>
                </c:pt>
                <c:pt idx="3">
                  <c:v>3.5068000000000001</c:v>
                </c:pt>
                <c:pt idx="4">
                  <c:v>2.1564999999999999</c:v>
                </c:pt>
                <c:pt idx="5">
                  <c:v>0.91290000000000004</c:v>
                </c:pt>
                <c:pt idx="6">
                  <c:v>0.98250000000000004</c:v>
                </c:pt>
                <c:pt idx="7">
                  <c:v>0.76419999999999999</c:v>
                </c:pt>
                <c:pt idx="8">
                  <c:v>6.5457999999999998</c:v>
                </c:pt>
                <c:pt idx="9">
                  <c:v>6.5457999999999998</c:v>
                </c:pt>
              </c:numCache>
            </c:numRef>
          </c:val>
          <c:extLst>
            <c:ext xmlns:c16="http://schemas.microsoft.com/office/drawing/2014/chart" uri="{C3380CC4-5D6E-409C-BE32-E72D297353CC}">
              <c16:uniqueId val="{00000000-EAE8-9947-BCC1-DF61ADFA7FF1}"/>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EAE8-9947-BCC1-DF61ADFA7FF1}"/>
            </c:ext>
          </c:extLst>
        </c:ser>
        <c:dLbls>
          <c:dLblPos val="outEnd"/>
          <c:showLegendKey val="0"/>
          <c:showVal val="1"/>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700" dirty="0"/>
              <a:t>Relative absolute error (in %) (I)  </a:t>
            </a:r>
            <a:endParaRPr lang="en-US" sz="1700" dirty="0"/>
          </a:p>
        </c:rich>
      </c:tx>
      <c:layout>
        <c:manualLayout>
          <c:xMode val="edge"/>
          <c:yMode val="edge"/>
          <c:x val="0.18944208117788705"/>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8135892388451444"/>
          <c:y val="0.11615740740740743"/>
          <c:w val="0.7836264216972878"/>
          <c:h val="0.39599409448818895"/>
        </c:manualLayout>
      </c:layout>
      <c:barChart>
        <c:barDir val="col"/>
        <c:grouping val="clustered"/>
        <c:varyColors val="0"/>
        <c:ser>
          <c:idx val="0"/>
          <c:order val="0"/>
          <c:tx>
            <c:strRef>
              <c:f>Sheet1!$B$1</c:f>
              <c:strCache>
                <c:ptCount val="1"/>
                <c:pt idx="0">
                  <c:v>Root relative squared error (in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35.7744</c:v>
                </c:pt>
                <c:pt idx="1">
                  <c:v>70.291300000000007</c:v>
                </c:pt>
                <c:pt idx="2">
                  <c:v>18.8992</c:v>
                </c:pt>
                <c:pt idx="3">
                  <c:v>53.573700000000002</c:v>
                </c:pt>
                <c:pt idx="4">
                  <c:v>32.945500000000003</c:v>
                </c:pt>
                <c:pt idx="5">
                  <c:v>13.9459</c:v>
                </c:pt>
                <c:pt idx="6">
                  <c:v>15.010199999999999</c:v>
                </c:pt>
                <c:pt idx="7">
                  <c:v>11.6746</c:v>
                </c:pt>
                <c:pt idx="8">
                  <c:v>100</c:v>
                </c:pt>
                <c:pt idx="9">
                  <c:v>100</c:v>
                </c:pt>
              </c:numCache>
            </c:numRef>
          </c:val>
          <c:extLst>
            <c:ext xmlns:c16="http://schemas.microsoft.com/office/drawing/2014/chart" uri="{C3380CC4-5D6E-409C-BE32-E72D297353CC}">
              <c16:uniqueId val="{00000000-6514-564C-82BD-7F8467AF30E6}"/>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6514-564C-82BD-7F8467AF30E6}"/>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700" dirty="0"/>
              <a:t>Relative absolute error  (in %) (II)  </a:t>
            </a:r>
            <a:endParaRPr lang="en-US" sz="1700" dirty="0"/>
          </a:p>
        </c:rich>
      </c:tx>
      <c:layout>
        <c:manualLayout>
          <c:xMode val="edge"/>
          <c:yMode val="edge"/>
          <c:x val="0.21312807105433912"/>
          <c:y val="3.646668375580217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4662925224209231"/>
          <c:y val="0.12278778791582332"/>
          <c:w val="0.7836264216972878"/>
          <c:h val="0.39599409448818895"/>
        </c:manualLayout>
      </c:layout>
      <c:barChart>
        <c:barDir val="col"/>
        <c:grouping val="clustered"/>
        <c:varyColors val="0"/>
        <c:ser>
          <c:idx val="0"/>
          <c:order val="0"/>
          <c:tx>
            <c:strRef>
              <c:f>Sheet1!$B$1</c:f>
              <c:strCache>
                <c:ptCount val="1"/>
                <c:pt idx="0">
                  <c:v>Relative absolute error  (in %)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33.503799999999998</c:v>
                </c:pt>
                <c:pt idx="1">
                  <c:v>73.278800000000004</c:v>
                </c:pt>
                <c:pt idx="2">
                  <c:v>18.221699999999998</c:v>
                </c:pt>
                <c:pt idx="3">
                  <c:v>54.554699999999997</c:v>
                </c:pt>
                <c:pt idx="4">
                  <c:v>31.430199999999999</c:v>
                </c:pt>
                <c:pt idx="5">
                  <c:v>11.9788</c:v>
                </c:pt>
                <c:pt idx="6">
                  <c:v>13.211499999999999</c:v>
                </c:pt>
                <c:pt idx="7">
                  <c:v>10.3271</c:v>
                </c:pt>
                <c:pt idx="8">
                  <c:v>100</c:v>
                </c:pt>
                <c:pt idx="9">
                  <c:v>100</c:v>
                </c:pt>
              </c:numCache>
            </c:numRef>
          </c:val>
          <c:extLst>
            <c:ext xmlns:c16="http://schemas.microsoft.com/office/drawing/2014/chart" uri="{C3380CC4-5D6E-409C-BE32-E72D297353CC}">
              <c16:uniqueId val="{00000000-A272-0F44-BC20-6448E7624BA6}"/>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A272-0F44-BC20-6448E7624BA6}"/>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Root relative squared error (in %) (I)</a:t>
            </a:r>
            <a:endParaRPr lang="en-US" sz="1600" dirty="0"/>
          </a:p>
        </c:rich>
      </c:tx>
      <c:layout>
        <c:manualLayout>
          <c:xMode val="edge"/>
          <c:yMode val="edge"/>
          <c:x val="0.2082915573053368"/>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3579356802419707"/>
          <c:y val="0.1227169346281152"/>
          <c:w val="0.76420643197580296"/>
          <c:h val="0.44133724457106582"/>
        </c:manualLayout>
      </c:layout>
      <c:barChart>
        <c:barDir val="col"/>
        <c:grouping val="clustered"/>
        <c:varyColors val="0"/>
        <c:ser>
          <c:idx val="0"/>
          <c:order val="0"/>
          <c:tx>
            <c:strRef>
              <c:f>Sheet1!$B$1</c:f>
              <c:strCache>
                <c:ptCount val="1"/>
                <c:pt idx="0">
                  <c:v>Root relative squared error (in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93.384900000000002</c:v>
                </c:pt>
                <c:pt idx="1">
                  <c:v>100.6343</c:v>
                </c:pt>
                <c:pt idx="2">
                  <c:v>194.2431</c:v>
                </c:pt>
                <c:pt idx="3">
                  <c:v>87.479200000000006</c:v>
                </c:pt>
                <c:pt idx="4">
                  <c:v>117.3609</c:v>
                </c:pt>
                <c:pt idx="5">
                  <c:v>102.9567</c:v>
                </c:pt>
                <c:pt idx="6">
                  <c:v>100.30110000000001</c:v>
                </c:pt>
                <c:pt idx="7">
                  <c:v>148.78899999999999</c:v>
                </c:pt>
                <c:pt idx="8">
                  <c:v>100</c:v>
                </c:pt>
                <c:pt idx="9">
                  <c:v>100</c:v>
                </c:pt>
              </c:numCache>
            </c:numRef>
          </c:val>
          <c:extLst>
            <c:ext xmlns:c16="http://schemas.microsoft.com/office/drawing/2014/chart" uri="{C3380CC4-5D6E-409C-BE32-E72D297353CC}">
              <c16:uniqueId val="{00000000-1A2A-7B43-BB84-ADDC74DE9E97}"/>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1A2A-7B43-BB84-ADDC74DE9E97}"/>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Root relative squared error (in %)(II)  </a:t>
            </a:r>
            <a:endParaRPr lang="en-US" sz="1600" dirty="0"/>
          </a:p>
        </c:rich>
      </c:tx>
      <c:layout>
        <c:manualLayout>
          <c:xMode val="edge"/>
          <c:yMode val="edge"/>
          <c:x val="0.19076512693144707"/>
          <c:y val="2.951764602583504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8135892388451444"/>
          <c:y val="0.11615740740740743"/>
          <c:w val="0.7836264216972878"/>
          <c:h val="0.39599409448818895"/>
        </c:manualLayout>
      </c:layout>
      <c:barChart>
        <c:barDir val="col"/>
        <c:grouping val="clustered"/>
        <c:varyColors val="0"/>
        <c:ser>
          <c:idx val="0"/>
          <c:order val="0"/>
          <c:tx>
            <c:strRef>
              <c:f>Sheet1!$B$1</c:f>
              <c:strCache>
                <c:ptCount val="1"/>
                <c:pt idx="0">
                  <c:v>Root relative squared error (in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Sheet1!$B$2:$B$11</c:f>
              <c:numCache>
                <c:formatCode>General</c:formatCode>
                <c:ptCount val="10"/>
                <c:pt idx="0">
                  <c:v>35.7744</c:v>
                </c:pt>
                <c:pt idx="1">
                  <c:v>70.291300000000007</c:v>
                </c:pt>
                <c:pt idx="2">
                  <c:v>18.8992</c:v>
                </c:pt>
                <c:pt idx="3">
                  <c:v>53.573700000000002</c:v>
                </c:pt>
                <c:pt idx="4">
                  <c:v>32.945500000000003</c:v>
                </c:pt>
                <c:pt idx="5">
                  <c:v>13.9459</c:v>
                </c:pt>
                <c:pt idx="6">
                  <c:v>15.010199999999999</c:v>
                </c:pt>
                <c:pt idx="7">
                  <c:v>11.6746</c:v>
                </c:pt>
                <c:pt idx="8">
                  <c:v>100</c:v>
                </c:pt>
                <c:pt idx="9">
                  <c:v>100</c:v>
                </c:pt>
              </c:numCache>
            </c:numRef>
          </c:val>
          <c:extLst>
            <c:ext xmlns:c16="http://schemas.microsoft.com/office/drawing/2014/chart" uri="{C3380CC4-5D6E-409C-BE32-E72D297353CC}">
              <c16:uniqueId val="{00000000-6FE8-C640-B44B-887E8F330B85}"/>
            </c:ext>
          </c:extLst>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Sheet1!$A$2:$A$11</c:f>
              <c:strCache>
                <c:ptCount val="10"/>
                <c:pt idx="0">
                  <c:v>Linear Regression (Function)</c:v>
                </c:pt>
                <c:pt idx="1">
                  <c:v>Simple Linear Regression (function)</c:v>
                </c:pt>
                <c:pt idx="2">
                  <c:v>Multilayer Perceptron (function)</c:v>
                </c:pt>
                <c:pt idx="3">
                  <c:v>Gaussian Processes (function)</c:v>
                </c:pt>
                <c:pt idx="4">
                  <c:v>Additive Regression (meta)</c:v>
                </c:pt>
                <c:pt idx="5">
                  <c:v>Bagging (meta)</c:v>
                </c:pt>
                <c:pt idx="6">
                  <c:v>Random Sub Space (meta)</c:v>
                </c:pt>
                <c:pt idx="7">
                  <c:v>Randomizable Filtered Classifier (meta)</c:v>
                </c:pt>
                <c:pt idx="8">
                  <c:v>Stacking (meta)</c:v>
                </c:pt>
                <c:pt idx="9">
                  <c:v>Vote (meta)</c:v>
                </c:pt>
              </c:strCache>
            </c:strRef>
          </c:cat>
          <c:val>
            <c:numRef>
              <c:f>Sheet1!$B$1</c:f>
              <c:numCache>
                <c:formatCode>General</c:formatCode>
                <c:ptCount val="1"/>
                <c:pt idx="0">
                  <c:v>0</c:v>
                </c:pt>
              </c:numCache>
            </c:numRef>
          </c:val>
          <c:extLst>
            <c:ext xmlns:c16="http://schemas.microsoft.com/office/drawing/2014/chart" uri="{C3380CC4-5D6E-409C-BE32-E72D297353CC}">
              <c16:uniqueId val="{00000001-6FE8-C640-B44B-887E8F330B85}"/>
            </c:ext>
          </c:extLst>
        </c:ser>
        <c:dLbls>
          <c:showLegendKey val="0"/>
          <c:showVal val="0"/>
          <c:showCatName val="0"/>
          <c:showSerName val="0"/>
          <c:showPercent val="0"/>
          <c:showBubbleSize val="0"/>
        </c:dLbls>
        <c:gapWidth val="100"/>
        <c:overlap val="-24"/>
        <c:axId val="72021792"/>
        <c:axId val="126973328"/>
      </c:barChart>
      <c:catAx>
        <c:axId val="7202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973328"/>
        <c:crosses val="autoZero"/>
        <c:auto val="1"/>
        <c:lblAlgn val="ctr"/>
        <c:lblOffset val="100"/>
        <c:noMultiLvlLbl val="0"/>
      </c:catAx>
      <c:valAx>
        <c:axId val="126973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02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96707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48682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2/27/20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C534AE-FB4E-9B43-A902-10942D7E07DC}"/>
              </a:ext>
            </a:extLst>
          </p:cNvPr>
          <p:cNvSpPr/>
          <p:nvPr/>
        </p:nvSpPr>
        <p:spPr>
          <a:xfrm>
            <a:off x="1600200" y="3908774"/>
            <a:ext cx="4572000" cy="1477328"/>
          </a:xfrm>
          <a:prstGeom prst="rect">
            <a:avLst/>
          </a:prstGeom>
        </p:spPr>
        <p:txBody>
          <a:bodyPr>
            <a:spAutoFit/>
          </a:bodyPr>
          <a:lstStyle/>
          <a:p>
            <a:r>
              <a:rPr lang="en-US" dirty="0"/>
              <a:t>Project By:-                          </a:t>
            </a:r>
          </a:p>
          <a:p>
            <a:r>
              <a:rPr lang="en-US" dirty="0" err="1"/>
              <a:t>Ayush</a:t>
            </a:r>
            <a:r>
              <a:rPr lang="en-US" dirty="0"/>
              <a:t> Gupta  (199303177)	</a:t>
            </a:r>
          </a:p>
          <a:p>
            <a:r>
              <a:rPr lang="en-US" dirty="0"/>
              <a:t>Kriti </a:t>
            </a:r>
            <a:r>
              <a:rPr lang="en-US" dirty="0" err="1"/>
              <a:t>Vaid</a:t>
            </a:r>
            <a:r>
              <a:rPr lang="en-US" dirty="0"/>
              <a:t> (199303178)</a:t>
            </a:r>
          </a:p>
          <a:p>
            <a:r>
              <a:rPr lang="en-US" dirty="0" err="1"/>
              <a:t>Kushagra</a:t>
            </a:r>
            <a:r>
              <a:rPr lang="en-US" dirty="0"/>
              <a:t> Sikka (199303230)</a:t>
            </a:r>
          </a:p>
          <a:p>
            <a:endParaRPr lang="en-US" dirty="0"/>
          </a:p>
        </p:txBody>
      </p:sp>
      <p:sp>
        <p:nvSpPr>
          <p:cNvPr id="10" name="Rectangle 9">
            <a:extLst>
              <a:ext uri="{FF2B5EF4-FFF2-40B4-BE49-F238E27FC236}">
                <a16:creationId xmlns:a16="http://schemas.microsoft.com/office/drawing/2014/main" id="{61829BFB-F1F0-8241-B02A-DB83D407C861}"/>
              </a:ext>
            </a:extLst>
          </p:cNvPr>
          <p:cNvSpPr/>
          <p:nvPr/>
        </p:nvSpPr>
        <p:spPr>
          <a:xfrm>
            <a:off x="7114032" y="4352544"/>
            <a:ext cx="2029968" cy="774571"/>
          </a:xfrm>
          <a:prstGeom prst="rect">
            <a:avLst/>
          </a:prstGeom>
        </p:spPr>
        <p:txBody>
          <a:bodyPr wrap="square">
            <a:spAutoFit/>
          </a:bodyPr>
          <a:lstStyle/>
          <a:p>
            <a:pPr>
              <a:spcBef>
                <a:spcPts val="1000"/>
              </a:spcBef>
              <a:buClr>
                <a:schemeClr val="accent1"/>
              </a:buClr>
              <a:buSzPct val="80000"/>
            </a:pPr>
            <a:r>
              <a:rPr lang="en-US" dirty="0">
                <a:solidFill>
                  <a:schemeClr val="tx1">
                    <a:lumMod val="50000"/>
                    <a:lumOff val="50000"/>
                  </a:schemeClr>
                </a:solidFill>
              </a:rPr>
              <a:t>Mentored By:-</a:t>
            </a:r>
          </a:p>
          <a:p>
            <a:pPr>
              <a:spcBef>
                <a:spcPts val="1000"/>
              </a:spcBef>
              <a:buClr>
                <a:schemeClr val="accent1"/>
              </a:buClr>
              <a:buSzPct val="80000"/>
            </a:pPr>
            <a:r>
              <a:rPr lang="en-US" dirty="0">
                <a:solidFill>
                  <a:schemeClr val="tx1">
                    <a:lumMod val="50000"/>
                    <a:lumOff val="50000"/>
                  </a:schemeClr>
                </a:solidFill>
              </a:rPr>
              <a:t>Dr. Shivani Gupta</a:t>
            </a:r>
            <a:endParaRPr lang="en-IN" dirty="0">
              <a:solidFill>
                <a:schemeClr val="tx1">
                  <a:lumMod val="50000"/>
                  <a:lumOff val="50000"/>
                </a:schemeClr>
              </a:solidFill>
            </a:endParaRPr>
          </a:p>
        </p:txBody>
      </p:sp>
      <p:pic>
        <p:nvPicPr>
          <p:cNvPr id="11" name="Picture 10" descr="A picture containing food, drawing&#10;&#10;Description automatically generated">
            <a:extLst>
              <a:ext uri="{FF2B5EF4-FFF2-40B4-BE49-F238E27FC236}">
                <a16:creationId xmlns:a16="http://schemas.microsoft.com/office/drawing/2014/main" id="{B1611A8F-BF80-494E-BEB8-55FC20340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537" y="619111"/>
            <a:ext cx="3289663" cy="3289663"/>
          </a:xfrm>
          <a:prstGeom prst="rect">
            <a:avLst/>
          </a:prstGeom>
        </p:spPr>
      </p:pic>
    </p:spTree>
    <p:extLst>
      <p:ext uri="{BB962C8B-B14F-4D97-AF65-F5344CB8AC3E}">
        <p14:creationId xmlns:p14="http://schemas.microsoft.com/office/powerpoint/2010/main" val="1101633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793592-8217-2C42-BEE2-312DA0C99500}"/>
              </a:ext>
            </a:extLst>
          </p:cNvPr>
          <p:cNvPicPr>
            <a:picLocks noChangeAspect="1"/>
          </p:cNvPicPr>
          <p:nvPr/>
        </p:nvPicPr>
        <p:blipFill>
          <a:blip r:embed="rId3"/>
          <a:stretch>
            <a:fillRect/>
          </a:stretch>
        </p:blipFill>
        <p:spPr>
          <a:xfrm>
            <a:off x="4215160" y="0"/>
            <a:ext cx="4928839" cy="1271239"/>
          </a:xfrm>
          <a:prstGeom prst="rect">
            <a:avLst/>
          </a:prstGeom>
        </p:spPr>
      </p:pic>
      <p:graphicFrame>
        <p:nvGraphicFramePr>
          <p:cNvPr id="5" name="Chart 4">
            <a:extLst>
              <a:ext uri="{FF2B5EF4-FFF2-40B4-BE49-F238E27FC236}">
                <a16:creationId xmlns:a16="http://schemas.microsoft.com/office/drawing/2014/main" id="{0E18DF4D-E9FE-0F43-9068-A4FD9D75C69E}"/>
              </a:ext>
            </a:extLst>
          </p:cNvPr>
          <p:cNvGraphicFramePr>
            <a:graphicFrameLocks/>
          </p:cNvGraphicFramePr>
          <p:nvPr>
            <p:extLst>
              <p:ext uri="{D42A27DB-BD31-4B8C-83A1-F6EECF244321}">
                <p14:modId xmlns:p14="http://schemas.microsoft.com/office/powerpoint/2010/main" val="1403443400"/>
              </p:ext>
            </p:extLst>
          </p:nvPr>
        </p:nvGraphicFramePr>
        <p:xfrm>
          <a:off x="-1" y="1271238"/>
          <a:ext cx="4635063" cy="39586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8E2A04A5-07DE-4D44-8FB5-D0F6F62FCA1F}"/>
              </a:ext>
            </a:extLst>
          </p:cNvPr>
          <p:cNvGraphicFramePr>
            <a:graphicFrameLocks/>
          </p:cNvGraphicFramePr>
          <p:nvPr>
            <p:extLst>
              <p:ext uri="{D42A27DB-BD31-4B8C-83A1-F6EECF244321}">
                <p14:modId xmlns:p14="http://schemas.microsoft.com/office/powerpoint/2010/main" val="2930081375"/>
              </p:ext>
            </p:extLst>
          </p:nvPr>
        </p:nvGraphicFramePr>
        <p:xfrm>
          <a:off x="4635062" y="1271238"/>
          <a:ext cx="4508938" cy="39586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910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800" decel="100000"/>
                                        <p:tgtEl>
                                          <p:spTgt spid="6"/>
                                        </p:tgtEl>
                                      </p:cBhvr>
                                    </p:animEffect>
                                    <p:anim calcmode="lin" valueType="num">
                                      <p:cBhvr>
                                        <p:cTn id="18" dur="800" decel="100000" fill="hold"/>
                                        <p:tgtEl>
                                          <p:spTgt spid="6"/>
                                        </p:tgtEl>
                                        <p:attrNameLst>
                                          <p:attrName>style.rotation</p:attrName>
                                        </p:attrNameLst>
                                      </p:cBhvr>
                                      <p:tavLst>
                                        <p:tav tm="0">
                                          <p:val>
                                            <p:fltVal val="-90"/>
                                          </p:val>
                                        </p:tav>
                                        <p:tav tm="100000">
                                          <p:val>
                                            <p:fltVal val="0"/>
                                          </p:val>
                                        </p:tav>
                                      </p:tavLst>
                                    </p:anim>
                                    <p:anim calcmode="lin" valueType="num">
                                      <p:cBhvr>
                                        <p:cTn id="19" dur="800" decel="100000" fill="hold"/>
                                        <p:tgtEl>
                                          <p:spTgt spid="6"/>
                                        </p:tgtEl>
                                        <p:attrNameLst>
                                          <p:attrName>ppt_x</p:attrName>
                                        </p:attrNameLst>
                                      </p:cBhvr>
                                      <p:tavLst>
                                        <p:tav tm="0">
                                          <p:val>
                                            <p:strVal val="#ppt_x+0.4"/>
                                          </p:val>
                                        </p:tav>
                                        <p:tav tm="100000">
                                          <p:val>
                                            <p:strVal val="#ppt_x-0.05"/>
                                          </p:val>
                                        </p:tav>
                                      </p:tavLst>
                                    </p:anim>
                                    <p:anim calcmode="lin" valueType="num">
                                      <p:cBhvr>
                                        <p:cTn id="20" dur="800" decel="100000" fill="hold"/>
                                        <p:tgtEl>
                                          <p:spTgt spid="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graphicFrame>
        <p:nvGraphicFramePr>
          <p:cNvPr id="5" name="Chart 4">
            <a:extLst>
              <a:ext uri="{FF2B5EF4-FFF2-40B4-BE49-F238E27FC236}">
                <a16:creationId xmlns:a16="http://schemas.microsoft.com/office/drawing/2014/main" id="{ADF2DB91-3D7D-E448-BD11-098802DA6EA3}"/>
              </a:ext>
            </a:extLst>
          </p:cNvPr>
          <p:cNvGraphicFramePr>
            <a:graphicFrameLocks/>
          </p:cNvGraphicFramePr>
          <p:nvPr>
            <p:extLst>
              <p:ext uri="{D42A27DB-BD31-4B8C-83A1-F6EECF244321}">
                <p14:modId xmlns:p14="http://schemas.microsoft.com/office/powerpoint/2010/main" val="2512079715"/>
              </p:ext>
            </p:extLst>
          </p:nvPr>
        </p:nvGraphicFramePr>
        <p:xfrm>
          <a:off x="1" y="1312606"/>
          <a:ext cx="4708633" cy="38308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5FB85DB-A8FC-E149-81A0-2C11E094360C}"/>
              </a:ext>
            </a:extLst>
          </p:cNvPr>
          <p:cNvGraphicFramePr>
            <a:graphicFrameLocks/>
          </p:cNvGraphicFramePr>
          <p:nvPr>
            <p:extLst>
              <p:ext uri="{D42A27DB-BD31-4B8C-83A1-F6EECF244321}">
                <p14:modId xmlns:p14="http://schemas.microsoft.com/office/powerpoint/2010/main" val="2195343362"/>
              </p:ext>
            </p:extLst>
          </p:nvPr>
        </p:nvGraphicFramePr>
        <p:xfrm>
          <a:off x="4708634" y="1312606"/>
          <a:ext cx="4435366" cy="38308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71270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800" decel="100000"/>
                                        <p:tgtEl>
                                          <p:spTgt spid="6"/>
                                        </p:tgtEl>
                                      </p:cBhvr>
                                    </p:animEffect>
                                    <p:anim calcmode="lin" valueType="num">
                                      <p:cBhvr>
                                        <p:cTn id="18" dur="800" decel="100000" fill="hold"/>
                                        <p:tgtEl>
                                          <p:spTgt spid="6"/>
                                        </p:tgtEl>
                                        <p:attrNameLst>
                                          <p:attrName>style.rotation</p:attrName>
                                        </p:attrNameLst>
                                      </p:cBhvr>
                                      <p:tavLst>
                                        <p:tav tm="0">
                                          <p:val>
                                            <p:fltVal val="-90"/>
                                          </p:val>
                                        </p:tav>
                                        <p:tav tm="100000">
                                          <p:val>
                                            <p:fltVal val="0"/>
                                          </p:val>
                                        </p:tav>
                                      </p:tavLst>
                                    </p:anim>
                                    <p:anim calcmode="lin" valueType="num">
                                      <p:cBhvr>
                                        <p:cTn id="19" dur="800" decel="100000" fill="hold"/>
                                        <p:tgtEl>
                                          <p:spTgt spid="6"/>
                                        </p:tgtEl>
                                        <p:attrNameLst>
                                          <p:attrName>ppt_x</p:attrName>
                                        </p:attrNameLst>
                                      </p:cBhvr>
                                      <p:tavLst>
                                        <p:tav tm="0">
                                          <p:val>
                                            <p:strVal val="#ppt_x+0.4"/>
                                          </p:val>
                                        </p:tav>
                                        <p:tav tm="100000">
                                          <p:val>
                                            <p:strVal val="#ppt_x-0.05"/>
                                          </p:val>
                                        </p:tav>
                                      </p:tavLst>
                                    </p:anim>
                                    <p:anim calcmode="lin" valueType="num">
                                      <p:cBhvr>
                                        <p:cTn id="20" dur="800" decel="100000" fill="hold"/>
                                        <p:tgtEl>
                                          <p:spTgt spid="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graphicFrame>
        <p:nvGraphicFramePr>
          <p:cNvPr id="5" name="Chart 4">
            <a:extLst>
              <a:ext uri="{FF2B5EF4-FFF2-40B4-BE49-F238E27FC236}">
                <a16:creationId xmlns:a16="http://schemas.microsoft.com/office/drawing/2014/main" id="{5697D8EC-8F59-B748-90A2-4FA4360A0E58}"/>
              </a:ext>
            </a:extLst>
          </p:cNvPr>
          <p:cNvGraphicFramePr>
            <a:graphicFrameLocks/>
          </p:cNvGraphicFramePr>
          <p:nvPr>
            <p:extLst>
              <p:ext uri="{D42A27DB-BD31-4B8C-83A1-F6EECF244321}">
                <p14:modId xmlns:p14="http://schemas.microsoft.com/office/powerpoint/2010/main" val="1010097716"/>
              </p:ext>
            </p:extLst>
          </p:nvPr>
        </p:nvGraphicFramePr>
        <p:xfrm>
          <a:off x="0" y="1271239"/>
          <a:ext cx="4603531" cy="3872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B0945C8-CD41-9C4F-8966-FE008EF52444}"/>
              </a:ext>
            </a:extLst>
          </p:cNvPr>
          <p:cNvGraphicFramePr>
            <a:graphicFrameLocks/>
          </p:cNvGraphicFramePr>
          <p:nvPr>
            <p:extLst>
              <p:ext uri="{D42A27DB-BD31-4B8C-83A1-F6EECF244321}">
                <p14:modId xmlns:p14="http://schemas.microsoft.com/office/powerpoint/2010/main" val="570459662"/>
              </p:ext>
            </p:extLst>
          </p:nvPr>
        </p:nvGraphicFramePr>
        <p:xfrm>
          <a:off x="4508938" y="1271239"/>
          <a:ext cx="4635061" cy="38722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90281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800" decel="100000"/>
                                        <p:tgtEl>
                                          <p:spTgt spid="6"/>
                                        </p:tgtEl>
                                      </p:cBhvr>
                                    </p:animEffect>
                                    <p:anim calcmode="lin" valueType="num">
                                      <p:cBhvr>
                                        <p:cTn id="18" dur="800" decel="100000" fill="hold"/>
                                        <p:tgtEl>
                                          <p:spTgt spid="6"/>
                                        </p:tgtEl>
                                        <p:attrNameLst>
                                          <p:attrName>style.rotation</p:attrName>
                                        </p:attrNameLst>
                                      </p:cBhvr>
                                      <p:tavLst>
                                        <p:tav tm="0">
                                          <p:val>
                                            <p:fltVal val="-90"/>
                                          </p:val>
                                        </p:tav>
                                        <p:tav tm="100000">
                                          <p:val>
                                            <p:fltVal val="0"/>
                                          </p:val>
                                        </p:tav>
                                      </p:tavLst>
                                    </p:anim>
                                    <p:anim calcmode="lin" valueType="num">
                                      <p:cBhvr>
                                        <p:cTn id="19" dur="800" decel="100000" fill="hold"/>
                                        <p:tgtEl>
                                          <p:spTgt spid="6"/>
                                        </p:tgtEl>
                                        <p:attrNameLst>
                                          <p:attrName>ppt_x</p:attrName>
                                        </p:attrNameLst>
                                      </p:cBhvr>
                                      <p:tavLst>
                                        <p:tav tm="0">
                                          <p:val>
                                            <p:strVal val="#ppt_x+0.4"/>
                                          </p:val>
                                        </p:tav>
                                        <p:tav tm="100000">
                                          <p:val>
                                            <p:strVal val="#ppt_x-0.05"/>
                                          </p:val>
                                        </p:tav>
                                      </p:tavLst>
                                    </p:anim>
                                    <p:anim calcmode="lin" valueType="num">
                                      <p:cBhvr>
                                        <p:cTn id="20" dur="800" decel="100000" fill="hold"/>
                                        <p:tgtEl>
                                          <p:spTgt spid="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sp>
        <p:nvSpPr>
          <p:cNvPr id="3" name="Rectangle 2">
            <a:extLst>
              <a:ext uri="{FF2B5EF4-FFF2-40B4-BE49-F238E27FC236}">
                <a16:creationId xmlns:a16="http://schemas.microsoft.com/office/drawing/2014/main" id="{EA22A31F-459D-7945-91AA-58057BAEEABA}"/>
              </a:ext>
            </a:extLst>
          </p:cNvPr>
          <p:cNvSpPr>
            <a:spLocks noChangeArrowheads="1"/>
          </p:cNvSpPr>
          <p:nvPr/>
        </p:nvSpPr>
        <p:spPr bwMode="auto">
          <a:xfrm>
            <a:off x="0" y="1890810"/>
            <a:ext cx="914399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000" dirty="0" err="1">
                <a:solidFill>
                  <a:schemeClr val="bg1"/>
                </a:solidFill>
              </a:rPr>
              <a:t>www.yahoo.finance.com</a:t>
            </a:r>
            <a:r>
              <a:rPr lang="en-US" altLang="en-US" sz="2000" dirty="0">
                <a:solidFill>
                  <a:schemeClr val="bg1"/>
                </a:solidFill>
              </a:rPr>
              <a:t> </a:t>
            </a:r>
          </a:p>
          <a:p>
            <a:pPr lvl="0" eaLnBrk="0" fontAlgn="base" hangingPunct="0">
              <a:spcBef>
                <a:spcPct val="0"/>
              </a:spcBef>
              <a:spcAft>
                <a:spcPct val="0"/>
              </a:spcAft>
              <a:buFontTx/>
              <a:buChar char="•"/>
            </a:pPr>
            <a:endParaRPr lang="en-US" altLang="en-US" sz="2000" dirty="0">
              <a:solidFill>
                <a:schemeClr val="bg1"/>
              </a:solidFill>
            </a:endParaRPr>
          </a:p>
          <a:p>
            <a:pPr lvl="0" eaLnBrk="0" fontAlgn="base" hangingPunct="0">
              <a:spcBef>
                <a:spcPct val="0"/>
              </a:spcBef>
              <a:spcAft>
                <a:spcPct val="0"/>
              </a:spcAft>
              <a:buFontTx/>
              <a:buChar char="•"/>
            </a:pPr>
            <a:r>
              <a:rPr lang="en-US" altLang="en-US" sz="2000" dirty="0" err="1">
                <a:solidFill>
                  <a:schemeClr val="bg1"/>
                </a:solidFill>
              </a:rPr>
              <a:t>www.stockwatch.in</a:t>
            </a:r>
            <a:r>
              <a:rPr lang="en-US" altLang="en-US" sz="2000" dirty="0">
                <a:solidFill>
                  <a:schemeClr val="bg1"/>
                </a:solidFill>
              </a:rPr>
              <a:t> </a:t>
            </a:r>
          </a:p>
          <a:p>
            <a:pPr lvl="0" eaLnBrk="0" fontAlgn="base" hangingPunct="0">
              <a:spcBef>
                <a:spcPct val="0"/>
              </a:spcBef>
              <a:spcAft>
                <a:spcPct val="0"/>
              </a:spcAft>
              <a:buFontTx/>
              <a:buChar char="•"/>
            </a:pPr>
            <a:endParaRPr lang="en-US" altLang="en-US" sz="2000" dirty="0">
              <a:solidFill>
                <a:schemeClr val="bg1"/>
              </a:solidFill>
            </a:endParaRPr>
          </a:p>
          <a:p>
            <a:pPr lvl="0" eaLnBrk="0" fontAlgn="base" hangingPunct="0">
              <a:spcBef>
                <a:spcPct val="0"/>
              </a:spcBef>
              <a:spcAft>
                <a:spcPct val="0"/>
              </a:spcAft>
              <a:buFontTx/>
              <a:buChar char="•"/>
            </a:pPr>
            <a:r>
              <a:rPr lang="en-US" altLang="en-US" sz="2000" dirty="0">
                <a:solidFill>
                  <a:schemeClr val="bg1"/>
                </a:solidFill>
              </a:rPr>
              <a:t>Financial Times (</a:t>
            </a:r>
            <a:r>
              <a:rPr lang="en-US" altLang="en-US" sz="2000" dirty="0" err="1">
                <a:solidFill>
                  <a:schemeClr val="bg1"/>
                </a:solidFill>
              </a:rPr>
              <a:t>www.ft.com</a:t>
            </a:r>
            <a:r>
              <a:rPr lang="en-US" altLang="en-US" sz="2000" dirty="0">
                <a:solidFill>
                  <a:schemeClr val="bg1"/>
                </a:solidFill>
              </a:rPr>
              <a:t>) maintain excellent electronic versions of their daily    </a:t>
            </a:r>
          </a:p>
          <a:p>
            <a:pPr lvl="0" eaLnBrk="0" fontAlgn="base" hangingPunct="0">
              <a:spcBef>
                <a:spcPct val="0"/>
              </a:spcBef>
              <a:spcAft>
                <a:spcPct val="0"/>
              </a:spcAft>
            </a:pPr>
            <a:r>
              <a:rPr lang="en-US" altLang="en-US" sz="2000" dirty="0">
                <a:solidFill>
                  <a:schemeClr val="bg1"/>
                </a:solidFill>
              </a:rPr>
              <a:t>  issues. </a:t>
            </a:r>
          </a:p>
          <a:p>
            <a:pPr lvl="0" eaLnBrk="0" fontAlgn="base" hangingPunct="0">
              <a:spcBef>
                <a:spcPct val="0"/>
              </a:spcBef>
              <a:spcAft>
                <a:spcPct val="0"/>
              </a:spcAft>
            </a:pPr>
            <a:endParaRPr lang="en-US" altLang="en-US" sz="2000" dirty="0">
              <a:solidFill>
                <a:schemeClr val="bg1"/>
              </a:solidFill>
            </a:endParaRPr>
          </a:p>
          <a:p>
            <a:pPr lvl="0" eaLnBrk="0" fontAlgn="base" hangingPunct="0">
              <a:spcBef>
                <a:spcPct val="0"/>
              </a:spcBef>
              <a:spcAft>
                <a:spcPct val="0"/>
              </a:spcAft>
              <a:buFontTx/>
              <a:buChar char="•"/>
            </a:pPr>
            <a:r>
              <a:rPr lang="en-US" altLang="en-US" sz="2000" dirty="0">
                <a:solidFill>
                  <a:schemeClr val="bg1"/>
                </a:solidFill>
              </a:rPr>
              <a:t>Reuters(</a:t>
            </a:r>
            <a:r>
              <a:rPr lang="en-US" altLang="en-US" sz="2000" dirty="0" err="1">
                <a:solidFill>
                  <a:schemeClr val="bg1"/>
                </a:solidFill>
              </a:rPr>
              <a:t>www.investools.com</a:t>
            </a:r>
            <a:r>
              <a:rPr lang="en-US" altLang="en-US" sz="2000" dirty="0">
                <a:solidFill>
                  <a:schemeClr val="bg1"/>
                </a:solidFill>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endParaRPr>
          </a:p>
        </p:txBody>
      </p:sp>
      <p:sp>
        <p:nvSpPr>
          <p:cNvPr id="6" name="Rectangle 5">
            <a:extLst>
              <a:ext uri="{FF2B5EF4-FFF2-40B4-BE49-F238E27FC236}">
                <a16:creationId xmlns:a16="http://schemas.microsoft.com/office/drawing/2014/main" id="{3D4064AE-F54C-064C-B797-E935D506EB91}"/>
              </a:ext>
            </a:extLst>
          </p:cNvPr>
          <p:cNvSpPr/>
          <p:nvPr/>
        </p:nvSpPr>
        <p:spPr>
          <a:xfrm>
            <a:off x="3026978" y="1312607"/>
            <a:ext cx="2299121" cy="584775"/>
          </a:xfrm>
          <a:prstGeom prst="rect">
            <a:avLst/>
          </a:prstGeom>
        </p:spPr>
        <p:txBody>
          <a:bodyPr wrap="square">
            <a:spAutoFit/>
          </a:bodyPr>
          <a:lstStyle/>
          <a:p>
            <a:pPr algn="ctr"/>
            <a:r>
              <a:rPr lang="en-US" sz="3200" b="1" dirty="0">
                <a:solidFill>
                  <a:schemeClr val="bg1"/>
                </a:solidFill>
                <a:latin typeface="+mj-lt"/>
              </a:rPr>
              <a:t>Bibliography</a:t>
            </a:r>
            <a:endParaRPr lang="en-US" sz="3200" b="1" dirty="0">
              <a:ln w="0"/>
              <a:solidFill>
                <a:schemeClr val="bg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5384755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pic>
        <p:nvPicPr>
          <p:cNvPr id="9" name="Picture 8">
            <a:extLst>
              <a:ext uri="{FF2B5EF4-FFF2-40B4-BE49-F238E27FC236}">
                <a16:creationId xmlns:a16="http://schemas.microsoft.com/office/drawing/2014/main" id="{0F68F58A-5AA1-8242-9D01-5EF5441694B6}"/>
              </a:ext>
            </a:extLst>
          </p:cNvPr>
          <p:cNvPicPr>
            <a:picLocks noChangeAspect="1"/>
          </p:cNvPicPr>
          <p:nvPr/>
        </p:nvPicPr>
        <p:blipFill>
          <a:blip r:embed="rId3"/>
          <a:stretch>
            <a:fillRect/>
          </a:stretch>
        </p:blipFill>
        <p:spPr>
          <a:xfrm>
            <a:off x="2669416" y="1271239"/>
            <a:ext cx="3868017" cy="4512686"/>
          </a:xfrm>
          <a:prstGeom prst="rect">
            <a:avLst/>
          </a:prstGeom>
        </p:spPr>
      </p:pic>
    </p:spTree>
    <p:extLst>
      <p:ext uri="{BB962C8B-B14F-4D97-AF65-F5344CB8AC3E}">
        <p14:creationId xmlns:p14="http://schemas.microsoft.com/office/powerpoint/2010/main" val="625942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1895168"/>
            <a:ext cx="8589756" cy="1716712"/>
          </a:xfrm>
        </p:spPr>
        <p:txBody>
          <a:bodyPr>
            <a:normAutofit/>
          </a:bodyPr>
          <a:lstStyle/>
          <a:p>
            <a:r>
              <a:rPr lang="en-IN" sz="2800" dirty="0"/>
              <a:t>Stock Market Prediction Using </a:t>
            </a:r>
            <a:br>
              <a:rPr lang="en-IN" sz="2800" dirty="0"/>
            </a:br>
            <a:r>
              <a:rPr lang="en-IN" sz="2800" dirty="0"/>
              <a:t>Machine Learning Techniques</a:t>
            </a:r>
            <a:br>
              <a:rPr lang="en-IN" sz="2800" dirty="0"/>
            </a:br>
            <a:endParaRPr lang="en-US" sz="2800" dirty="0"/>
          </a:p>
        </p:txBody>
      </p:sp>
    </p:spTree>
    <p:extLst>
      <p:ext uri="{BB962C8B-B14F-4D97-AF65-F5344CB8AC3E}">
        <p14:creationId xmlns:p14="http://schemas.microsoft.com/office/powerpoint/2010/main" val="363920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sp>
        <p:nvSpPr>
          <p:cNvPr id="5" name="Rectangle 4">
            <a:extLst>
              <a:ext uri="{FF2B5EF4-FFF2-40B4-BE49-F238E27FC236}">
                <a16:creationId xmlns:a16="http://schemas.microsoft.com/office/drawing/2014/main" id="{C17D8461-5ACF-7C40-80C0-8FB74C886908}"/>
              </a:ext>
            </a:extLst>
          </p:cNvPr>
          <p:cNvSpPr/>
          <p:nvPr/>
        </p:nvSpPr>
        <p:spPr>
          <a:xfrm>
            <a:off x="2198927" y="1547297"/>
            <a:ext cx="3936527" cy="584775"/>
          </a:xfrm>
          <a:prstGeom prst="rect">
            <a:avLst/>
          </a:prstGeom>
        </p:spPr>
        <p:txBody>
          <a:bodyPr wrap="none">
            <a:spAutoFit/>
          </a:bodyPr>
          <a:lstStyle/>
          <a:p>
            <a:pPr algn="ctr"/>
            <a:r>
              <a:rPr lang="en-US" sz="3200" b="1" dirty="0">
                <a:solidFill>
                  <a:schemeClr val="bg1"/>
                </a:solidFill>
              </a:rPr>
              <a:t>Statement of Problem</a:t>
            </a:r>
            <a:endParaRPr lang="en-US" sz="3200" b="1" dirty="0">
              <a:ln w="0"/>
              <a:solidFill>
                <a:schemeClr val="bg1"/>
              </a:solidFill>
              <a:effectLst>
                <a:outerShdw blurRad="38100" dist="19050" dir="2700000" algn="tl" rotWithShape="0">
                  <a:schemeClr val="dk1">
                    <a:alpha val="40000"/>
                  </a:schemeClr>
                </a:outerShdw>
              </a:effectLst>
            </a:endParaRPr>
          </a:p>
        </p:txBody>
      </p:sp>
      <p:sp>
        <p:nvSpPr>
          <p:cNvPr id="6" name="Content Placeholder 2">
            <a:extLst>
              <a:ext uri="{FF2B5EF4-FFF2-40B4-BE49-F238E27FC236}">
                <a16:creationId xmlns:a16="http://schemas.microsoft.com/office/drawing/2014/main" id="{B6CFF22B-299E-0C4C-95EC-DFC6781F7FA1}"/>
              </a:ext>
            </a:extLst>
          </p:cNvPr>
          <p:cNvSpPr txBox="1">
            <a:spLocks/>
          </p:cNvSpPr>
          <p:nvPr/>
        </p:nvSpPr>
        <p:spPr>
          <a:xfrm>
            <a:off x="616114" y="2132072"/>
            <a:ext cx="8246070" cy="27988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IN" sz="1800" b="1" dirty="0">
                <a:solidFill>
                  <a:schemeClr val="bg1"/>
                </a:solidFill>
              </a:rPr>
              <a:t>Our objective is the understand the basics of Machine learning . And determine the most reasonable method of  predicting the market and find the best way to find the future stock value with the least error possible </a:t>
            </a:r>
          </a:p>
          <a:p>
            <a:r>
              <a:rPr lang="en-IN" sz="1800" b="1" dirty="0">
                <a:solidFill>
                  <a:schemeClr val="bg1"/>
                </a:solidFill>
              </a:rPr>
              <a:t>The Stock Market prediction task is interesting as well as divides researchers and academics into two groups those who believe that we can devise mechanisms to predict the market and those who believe that the market is efficient and whenever new information comes up the market absorbs it by correcting itself, thus there is no space for prediction. </a:t>
            </a:r>
          </a:p>
          <a:p>
            <a:pPr lvl="0"/>
            <a:endParaRPr lang="en-IN" sz="1800" b="1" dirty="0">
              <a:solidFill>
                <a:schemeClr val="bg1"/>
              </a:solidFill>
            </a:endParaRPr>
          </a:p>
        </p:txBody>
      </p:sp>
    </p:spTree>
    <p:extLst>
      <p:ext uri="{BB962C8B-B14F-4D97-AF65-F5344CB8AC3E}">
        <p14:creationId xmlns:p14="http://schemas.microsoft.com/office/powerpoint/2010/main" val="257312184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sp>
        <p:nvSpPr>
          <p:cNvPr id="5" name="Rectangle 4">
            <a:extLst>
              <a:ext uri="{FF2B5EF4-FFF2-40B4-BE49-F238E27FC236}">
                <a16:creationId xmlns:a16="http://schemas.microsoft.com/office/drawing/2014/main" id="{C17D8461-5ACF-7C40-80C0-8FB74C886908}"/>
              </a:ext>
            </a:extLst>
          </p:cNvPr>
          <p:cNvSpPr/>
          <p:nvPr/>
        </p:nvSpPr>
        <p:spPr>
          <a:xfrm>
            <a:off x="4984595" y="1728156"/>
            <a:ext cx="3604258" cy="584775"/>
          </a:xfrm>
          <a:prstGeom prst="rect">
            <a:avLst/>
          </a:prstGeom>
        </p:spPr>
        <p:txBody>
          <a:bodyPr wrap="square">
            <a:spAutoFit/>
          </a:bodyPr>
          <a:lstStyle/>
          <a:p>
            <a:pPr algn="ctr"/>
            <a:r>
              <a:rPr lang="en-US" sz="3200" b="1" dirty="0">
                <a:solidFill>
                  <a:schemeClr val="bg1"/>
                </a:solidFill>
              </a:rPr>
              <a:t> Software Used </a:t>
            </a:r>
            <a:endParaRPr lang="en-US" sz="3200" b="1" dirty="0">
              <a:ln w="0"/>
              <a:solidFill>
                <a:schemeClr val="bg1"/>
              </a:solidFill>
              <a:effectLst>
                <a:outerShdw blurRad="38100" dist="19050" dir="2700000" algn="tl" rotWithShape="0">
                  <a:schemeClr val="dk1">
                    <a:alpha val="40000"/>
                  </a:schemeClr>
                </a:outerShdw>
              </a:effectLst>
            </a:endParaRPr>
          </a:p>
        </p:txBody>
      </p:sp>
      <p:sp>
        <p:nvSpPr>
          <p:cNvPr id="6" name="Content Placeholder 2">
            <a:extLst>
              <a:ext uri="{FF2B5EF4-FFF2-40B4-BE49-F238E27FC236}">
                <a16:creationId xmlns:a16="http://schemas.microsoft.com/office/drawing/2014/main" id="{B6CFF22B-299E-0C4C-95EC-DFC6781F7FA1}"/>
              </a:ext>
            </a:extLst>
          </p:cNvPr>
          <p:cNvSpPr txBox="1">
            <a:spLocks/>
          </p:cNvSpPr>
          <p:nvPr/>
        </p:nvSpPr>
        <p:spPr>
          <a:xfrm>
            <a:off x="616114" y="2132072"/>
            <a:ext cx="8246070" cy="27988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800" b="1" dirty="0">
              <a:solidFill>
                <a:schemeClr val="bg1"/>
              </a:solidFill>
            </a:endParaRPr>
          </a:p>
          <a:p>
            <a:pPr lvl="0"/>
            <a:endParaRPr lang="en-IN" sz="1800" b="1" dirty="0">
              <a:solidFill>
                <a:schemeClr val="bg1"/>
              </a:solidFill>
            </a:endParaRPr>
          </a:p>
        </p:txBody>
      </p:sp>
      <p:pic>
        <p:nvPicPr>
          <p:cNvPr id="3" name="Picture 2">
            <a:extLst>
              <a:ext uri="{FF2B5EF4-FFF2-40B4-BE49-F238E27FC236}">
                <a16:creationId xmlns:a16="http://schemas.microsoft.com/office/drawing/2014/main" id="{AF85DA1D-EE4D-2F4B-BA22-5698BD0C964C}"/>
              </a:ext>
            </a:extLst>
          </p:cNvPr>
          <p:cNvPicPr>
            <a:picLocks noChangeAspect="1"/>
          </p:cNvPicPr>
          <p:nvPr/>
        </p:nvPicPr>
        <p:blipFill>
          <a:blip r:embed="rId3"/>
          <a:stretch>
            <a:fillRect/>
          </a:stretch>
        </p:blipFill>
        <p:spPr>
          <a:xfrm>
            <a:off x="-115613" y="1185020"/>
            <a:ext cx="4424854" cy="1894103"/>
          </a:xfrm>
          <a:prstGeom prst="rect">
            <a:avLst/>
          </a:prstGeom>
        </p:spPr>
      </p:pic>
      <p:pic>
        <p:nvPicPr>
          <p:cNvPr id="8" name="Picture 7">
            <a:extLst>
              <a:ext uri="{FF2B5EF4-FFF2-40B4-BE49-F238E27FC236}">
                <a16:creationId xmlns:a16="http://schemas.microsoft.com/office/drawing/2014/main" id="{FD8414EA-1DE0-0246-A092-8D2679383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160" y="2636567"/>
            <a:ext cx="4928839" cy="2569897"/>
          </a:xfrm>
          <a:prstGeom prst="rect">
            <a:avLst/>
          </a:prstGeom>
        </p:spPr>
      </p:pic>
      <p:sp>
        <p:nvSpPr>
          <p:cNvPr id="10" name="TextBox 9">
            <a:extLst>
              <a:ext uri="{FF2B5EF4-FFF2-40B4-BE49-F238E27FC236}">
                <a16:creationId xmlns:a16="http://schemas.microsoft.com/office/drawing/2014/main" id="{6CC3866D-0B98-FF47-8260-FB2B8EBF3BDB}"/>
              </a:ext>
            </a:extLst>
          </p:cNvPr>
          <p:cNvSpPr txBox="1"/>
          <p:nvPr/>
        </p:nvSpPr>
        <p:spPr>
          <a:xfrm>
            <a:off x="181899" y="3159664"/>
            <a:ext cx="2929163" cy="430887"/>
          </a:xfrm>
          <a:prstGeom prst="rect">
            <a:avLst/>
          </a:prstGeom>
          <a:noFill/>
        </p:spPr>
        <p:txBody>
          <a:bodyPr wrap="square" rtlCol="0">
            <a:spAutoFit/>
          </a:bodyPr>
          <a:lstStyle/>
          <a:p>
            <a:r>
              <a:rPr lang="en-US" sz="2200" dirty="0">
                <a:solidFill>
                  <a:schemeClr val="bg1"/>
                </a:solidFill>
              </a:rPr>
              <a:t>Steps for using </a:t>
            </a:r>
            <a:r>
              <a:rPr lang="en-US" sz="2200" dirty="0" err="1">
                <a:solidFill>
                  <a:schemeClr val="bg1"/>
                </a:solidFill>
              </a:rPr>
              <a:t>weka</a:t>
            </a:r>
            <a:r>
              <a:rPr lang="en-US" sz="2200" dirty="0">
                <a:solidFill>
                  <a:schemeClr val="bg1"/>
                </a:solidFill>
              </a:rPr>
              <a:t> </a:t>
            </a:r>
          </a:p>
        </p:txBody>
      </p:sp>
      <p:sp>
        <p:nvSpPr>
          <p:cNvPr id="12" name="TextBox 11">
            <a:extLst>
              <a:ext uri="{FF2B5EF4-FFF2-40B4-BE49-F238E27FC236}">
                <a16:creationId xmlns:a16="http://schemas.microsoft.com/office/drawing/2014/main" id="{B2BA8EF6-71DC-BD4C-919A-52ECB48B742B}"/>
              </a:ext>
            </a:extLst>
          </p:cNvPr>
          <p:cNvSpPr txBox="1"/>
          <p:nvPr/>
        </p:nvSpPr>
        <p:spPr>
          <a:xfrm>
            <a:off x="34657" y="3600650"/>
            <a:ext cx="4180503" cy="2031325"/>
          </a:xfrm>
          <a:prstGeom prst="rect">
            <a:avLst/>
          </a:prstGeom>
          <a:noFill/>
        </p:spPr>
        <p:txBody>
          <a:bodyPr wrap="none" rtlCol="0">
            <a:spAutoFit/>
          </a:bodyPr>
          <a:lstStyle/>
          <a:p>
            <a:r>
              <a:rPr lang="en-US" dirty="0">
                <a:solidFill>
                  <a:schemeClr val="bg1"/>
                </a:solidFill>
              </a:rPr>
              <a:t>1.)Select a stock’s data set found from web</a:t>
            </a:r>
          </a:p>
          <a:p>
            <a:r>
              <a:rPr lang="en-US" dirty="0">
                <a:solidFill>
                  <a:schemeClr val="bg1"/>
                </a:solidFill>
              </a:rPr>
              <a:t>2.)Then choose a Classifier(Learning </a:t>
            </a:r>
            <a:r>
              <a:rPr lang="en-US" dirty="0" err="1">
                <a:solidFill>
                  <a:schemeClr val="bg1"/>
                </a:solidFill>
              </a:rPr>
              <a:t>Algo</a:t>
            </a:r>
            <a:r>
              <a:rPr lang="en-US" dirty="0">
                <a:solidFill>
                  <a:schemeClr val="bg1"/>
                </a:solidFill>
              </a:rPr>
              <a:t>)</a:t>
            </a:r>
          </a:p>
          <a:p>
            <a:r>
              <a:rPr lang="en-US" dirty="0">
                <a:solidFill>
                  <a:schemeClr val="bg1"/>
                </a:solidFill>
              </a:rPr>
              <a:t>3.)With the help of this data it will use </a:t>
            </a:r>
          </a:p>
          <a:p>
            <a:r>
              <a:rPr lang="en-US" dirty="0">
                <a:solidFill>
                  <a:schemeClr val="bg1"/>
                </a:solidFill>
              </a:rPr>
              <a:t>    Machine Learning Algorithm  </a:t>
            </a:r>
            <a:r>
              <a:rPr lang="en-IN" dirty="0" err="1">
                <a:solidFill>
                  <a:schemeClr val="bg1"/>
                </a:solidFill>
              </a:rPr>
              <a:t>inorder</a:t>
            </a:r>
            <a:r>
              <a:rPr lang="en-IN" dirty="0">
                <a:solidFill>
                  <a:schemeClr val="bg1"/>
                </a:solidFill>
              </a:rPr>
              <a:t> to </a:t>
            </a:r>
          </a:p>
          <a:p>
            <a:r>
              <a:rPr lang="en-IN" dirty="0">
                <a:solidFill>
                  <a:schemeClr val="bg1"/>
                </a:solidFill>
              </a:rPr>
              <a:t>    find the predictive accuracy</a:t>
            </a:r>
            <a:endParaRPr lang="en-IN" dirty="0"/>
          </a:p>
          <a:p>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9753039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3"/>
          <a:stretch>
            <a:fillRect/>
          </a:stretch>
        </p:blipFill>
        <p:spPr>
          <a:xfrm>
            <a:off x="4215160" y="0"/>
            <a:ext cx="4928839" cy="1271239"/>
          </a:xfrm>
          <a:prstGeom prst="rect">
            <a:avLst/>
          </a:prstGeom>
        </p:spPr>
      </p:pic>
      <p:sp>
        <p:nvSpPr>
          <p:cNvPr id="4" name="Content Placeholder 2">
            <a:extLst>
              <a:ext uri="{FF2B5EF4-FFF2-40B4-BE49-F238E27FC236}">
                <a16:creationId xmlns:a16="http://schemas.microsoft.com/office/drawing/2014/main" id="{7BB437D8-631A-5246-B0B9-A10B9E298C15}"/>
              </a:ext>
            </a:extLst>
          </p:cNvPr>
          <p:cNvSpPr txBox="1">
            <a:spLocks/>
          </p:cNvSpPr>
          <p:nvPr/>
        </p:nvSpPr>
        <p:spPr>
          <a:xfrm>
            <a:off x="463714" y="1312606"/>
            <a:ext cx="8246070" cy="34658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bg1"/>
              </a:solidFill>
            </a:endParaRPr>
          </a:p>
        </p:txBody>
      </p:sp>
      <p:sp>
        <p:nvSpPr>
          <p:cNvPr id="3" name="Rectangle 2">
            <a:extLst>
              <a:ext uri="{FF2B5EF4-FFF2-40B4-BE49-F238E27FC236}">
                <a16:creationId xmlns:a16="http://schemas.microsoft.com/office/drawing/2014/main" id="{EA22A31F-459D-7945-91AA-58057BAEEABA}"/>
              </a:ext>
            </a:extLst>
          </p:cNvPr>
          <p:cNvSpPr>
            <a:spLocks noChangeArrowheads="1"/>
          </p:cNvSpPr>
          <p:nvPr/>
        </p:nvSpPr>
        <p:spPr bwMode="auto">
          <a:xfrm>
            <a:off x="0" y="1836949"/>
            <a:ext cx="9143999"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1100" dirty="0">
                <a:solidFill>
                  <a:schemeClr val="bg1"/>
                </a:solidFill>
              </a:rPr>
              <a:t>Linear regression: linear regression is a linear approach to modelling the relationship between a scalar response and one more explanatory variables.</a:t>
            </a:r>
          </a:p>
          <a:p>
            <a:pPr lvl="0" eaLnBrk="0" fontAlgn="base" hangingPunct="0">
              <a:spcBef>
                <a:spcPct val="0"/>
              </a:spcBef>
              <a:spcAft>
                <a:spcPct val="0"/>
              </a:spcAft>
              <a:buFontTx/>
              <a:buChar char="•"/>
            </a:pPr>
            <a:r>
              <a:rPr lang="en-US" altLang="en-US" sz="1100" dirty="0">
                <a:solidFill>
                  <a:schemeClr val="bg1"/>
                </a:solidFill>
              </a:rPr>
              <a:t>Simple linear regression: In statistics, linear simple regression is a linear regression model with a single explanatory variable.</a:t>
            </a:r>
          </a:p>
          <a:p>
            <a:pPr lvl="0" eaLnBrk="0" fontAlgn="base" hangingPunct="0">
              <a:spcBef>
                <a:spcPct val="0"/>
              </a:spcBef>
              <a:spcAft>
                <a:spcPct val="0"/>
              </a:spcAft>
              <a:buFontTx/>
              <a:buChar char="•"/>
            </a:pPr>
            <a:r>
              <a:rPr lang="en-US" altLang="en-US" sz="1100" dirty="0">
                <a:solidFill>
                  <a:schemeClr val="bg1"/>
                </a:solidFill>
              </a:rPr>
              <a:t>Multilayer perceptron: A multilayer perceptron is a feedforward artificial neural network that generates a set of outputs from a set of inputs.</a:t>
            </a:r>
          </a:p>
          <a:p>
            <a:pPr lvl="0" eaLnBrk="0" fontAlgn="base" hangingPunct="0">
              <a:spcBef>
                <a:spcPct val="0"/>
              </a:spcBef>
              <a:spcAft>
                <a:spcPct val="0"/>
              </a:spcAft>
              <a:buFontTx/>
              <a:buChar char="•"/>
            </a:pPr>
            <a:r>
              <a:rPr lang="en-US" altLang="en-US" sz="1100" dirty="0">
                <a:solidFill>
                  <a:schemeClr val="bg1"/>
                </a:solidFill>
              </a:rPr>
              <a:t>Gaussian processes: A Gaussian process is a stochastic process (a collection of random variables indexed by time or space), such that every finite collection of those random variables has a multivariate normal distribution i.e. every finite linear combination of them is normally distributed.  </a:t>
            </a:r>
          </a:p>
          <a:p>
            <a:pPr lvl="0" eaLnBrk="0" fontAlgn="base" hangingPunct="0">
              <a:spcBef>
                <a:spcPct val="0"/>
              </a:spcBef>
              <a:spcAft>
                <a:spcPct val="0"/>
              </a:spcAft>
              <a:buFontTx/>
              <a:buChar char="•"/>
            </a:pPr>
            <a:r>
              <a:rPr lang="en-US" altLang="en-US" sz="1100" dirty="0">
                <a:solidFill>
                  <a:schemeClr val="bg1"/>
                </a:solidFill>
              </a:rPr>
              <a:t>Additive regression: Additive regression is a nonparametric regression method. It uses a one-dimensional smoother to build a restricted class of nonparametric regression models. It is more flexible than a standard linear model, while being more interpretable than a general regression surface at cost of approximation errors.</a:t>
            </a:r>
          </a:p>
          <a:p>
            <a:pPr lvl="0" eaLnBrk="0" fontAlgn="base" hangingPunct="0">
              <a:spcBef>
                <a:spcPct val="0"/>
              </a:spcBef>
              <a:spcAft>
                <a:spcPct val="0"/>
              </a:spcAft>
              <a:buFontTx/>
              <a:buChar char="•"/>
            </a:pPr>
            <a:r>
              <a:rPr lang="en-US" altLang="en-US" sz="1100" dirty="0">
                <a:solidFill>
                  <a:schemeClr val="bg1"/>
                </a:solidFill>
              </a:rPr>
              <a:t>Bagging: Is a machine learning ensemble meta-algorithm designed to improve the stability and accuracy of machine learning algorithms used in statistical classification and regression.</a:t>
            </a:r>
          </a:p>
          <a:p>
            <a:pPr lvl="0" eaLnBrk="0" fontAlgn="base" hangingPunct="0">
              <a:spcBef>
                <a:spcPct val="0"/>
              </a:spcBef>
              <a:spcAft>
                <a:spcPct val="0"/>
              </a:spcAft>
              <a:buFontTx/>
              <a:buChar char="•"/>
            </a:pPr>
            <a:r>
              <a:rPr lang="en-US" altLang="en-US" sz="1100" dirty="0">
                <a:solidFill>
                  <a:schemeClr val="bg1"/>
                </a:solidFill>
              </a:rPr>
              <a:t>Random sub space: Random sub space also called attribute bagging or feature bagging, is an ensemble learning method that attempts to reduce the correlation between estimators in an ensemble by training them on random samples of features instead of entire feature set.</a:t>
            </a:r>
          </a:p>
          <a:p>
            <a:pPr lvl="0" eaLnBrk="0" fontAlgn="base" hangingPunct="0">
              <a:spcBef>
                <a:spcPct val="0"/>
              </a:spcBef>
              <a:spcAft>
                <a:spcPct val="0"/>
              </a:spcAft>
              <a:buFontTx/>
              <a:buChar char="•"/>
            </a:pPr>
            <a:r>
              <a:rPr lang="en-US" altLang="en-US" sz="1100" dirty="0">
                <a:solidFill>
                  <a:schemeClr val="bg1"/>
                </a:solidFill>
              </a:rPr>
              <a:t>Randomizable filtered classifier: In using randomizable filter as an ensemble base classifier, each base classifier is built using a different random number seed (but based on the same data) .</a:t>
            </a:r>
          </a:p>
          <a:p>
            <a:pPr lvl="0" eaLnBrk="0" fontAlgn="base" hangingPunct="0">
              <a:spcBef>
                <a:spcPct val="0"/>
              </a:spcBef>
              <a:spcAft>
                <a:spcPct val="0"/>
              </a:spcAft>
              <a:buFontTx/>
              <a:buChar char="•"/>
            </a:pPr>
            <a:r>
              <a:rPr lang="en-US" altLang="en-US" sz="1100" dirty="0">
                <a:solidFill>
                  <a:schemeClr val="bg1"/>
                </a:solidFill>
              </a:rPr>
              <a:t>Stacking: stacking is an ensemble learning technique that combines multiple classification or regression models via a Meta classifier or Meta regressor.</a:t>
            </a:r>
          </a:p>
          <a:p>
            <a:pPr lvl="0" eaLnBrk="0" fontAlgn="base" hangingPunct="0">
              <a:spcBef>
                <a:spcPct val="0"/>
              </a:spcBef>
              <a:spcAft>
                <a:spcPct val="0"/>
              </a:spcAft>
              <a:buFontTx/>
              <a:buChar char="•"/>
            </a:pPr>
            <a:r>
              <a:rPr lang="en-US" altLang="en-US" sz="1100" dirty="0">
                <a:solidFill>
                  <a:schemeClr val="bg1"/>
                </a:solidFill>
              </a:rPr>
              <a:t>Vote: voting is the simplest way of combining the predictions from multiple machine learning algorithms. Voting classifier isn’t a actual classifier but a wrapper for a set of different ones that are trained and valuated in parallel in order to exploit the different peculiarities of each algorithm.</a:t>
            </a:r>
            <a:endParaRPr kumimoji="0" lang="en-US" altLang="en-US" sz="1100" i="0" u="none" strike="noStrike" cap="none" normalizeH="0" baseline="0" dirty="0">
              <a:ln>
                <a:noFill/>
              </a:ln>
              <a:solidFill>
                <a:schemeClr val="bg1"/>
              </a:solidFill>
              <a:effectLst/>
            </a:endParaRPr>
          </a:p>
        </p:txBody>
      </p:sp>
      <p:sp>
        <p:nvSpPr>
          <p:cNvPr id="6" name="Rectangle 5">
            <a:extLst>
              <a:ext uri="{FF2B5EF4-FFF2-40B4-BE49-F238E27FC236}">
                <a16:creationId xmlns:a16="http://schemas.microsoft.com/office/drawing/2014/main" id="{3D4064AE-F54C-064C-B797-E935D506EB91}"/>
              </a:ext>
            </a:extLst>
          </p:cNvPr>
          <p:cNvSpPr/>
          <p:nvPr/>
        </p:nvSpPr>
        <p:spPr>
          <a:xfrm>
            <a:off x="3026978" y="1312607"/>
            <a:ext cx="3206554" cy="584775"/>
          </a:xfrm>
          <a:prstGeom prst="rect">
            <a:avLst/>
          </a:prstGeom>
        </p:spPr>
        <p:txBody>
          <a:bodyPr wrap="square">
            <a:spAutoFit/>
          </a:bodyPr>
          <a:lstStyle/>
          <a:p>
            <a:pPr algn="ctr"/>
            <a:r>
              <a:rPr lang="en-US" sz="3200" b="1" dirty="0">
                <a:solidFill>
                  <a:schemeClr val="bg1"/>
                </a:solidFill>
                <a:latin typeface="+mj-lt"/>
              </a:rPr>
              <a:t>Some Basic terms</a:t>
            </a:r>
            <a:endParaRPr lang="en-US" sz="3200" b="1" dirty="0">
              <a:ln w="0"/>
              <a:solidFill>
                <a:schemeClr val="bg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2155617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Slide Title</a:t>
            </a:r>
          </a:p>
        </p:txBody>
      </p:sp>
      <p:sp>
        <p:nvSpPr>
          <p:cNvPr id="3" name="Content Placeholder 2"/>
          <p:cNvSpPr>
            <a:spLocks noGrp="1"/>
          </p:cNvSpPr>
          <p:nvPr>
            <p:ph idx="1"/>
          </p:nvPr>
        </p:nvSpPr>
        <p:spPr>
          <a:xfrm>
            <a:off x="463714" y="2408130"/>
            <a:ext cx="8246070" cy="2370345"/>
          </a:xfrm>
        </p:spPr>
        <p:txBody>
          <a:bodyPr>
            <a:normAutofit fontScale="92500" lnSpcReduction="10000"/>
          </a:bodyPr>
          <a:lstStyle/>
          <a:p>
            <a:r>
              <a:rPr lang="en-IN" dirty="0"/>
              <a:t>Ability to predict direction of stock/index price accurately is crucial for market dealers or investors to maximize their profits. </a:t>
            </a:r>
            <a:endParaRPr lang="en-US" dirty="0"/>
          </a:p>
          <a:p>
            <a:r>
              <a:rPr lang="en-IN" dirty="0"/>
              <a:t>Web is full of textual information resources but one can use this abundant textual information to get datasets of various companies.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ED849CA7-0F38-3346-88A6-817747904B75}"/>
              </a:ext>
            </a:extLst>
          </p:cNvPr>
          <p:cNvPicPr>
            <a:picLocks noChangeAspect="1"/>
          </p:cNvPicPr>
          <p:nvPr/>
        </p:nvPicPr>
        <p:blipFill>
          <a:blip r:embed="rId2"/>
          <a:stretch>
            <a:fillRect/>
          </a:stretch>
        </p:blipFill>
        <p:spPr>
          <a:xfrm>
            <a:off x="4215160" y="0"/>
            <a:ext cx="4928839" cy="1271239"/>
          </a:xfrm>
          <a:prstGeom prst="rect">
            <a:avLst/>
          </a:prstGeom>
        </p:spPr>
      </p:pic>
      <p:sp>
        <p:nvSpPr>
          <p:cNvPr id="6" name="Rectangle 5">
            <a:extLst>
              <a:ext uri="{FF2B5EF4-FFF2-40B4-BE49-F238E27FC236}">
                <a16:creationId xmlns:a16="http://schemas.microsoft.com/office/drawing/2014/main" id="{C3197170-85BD-1F40-9F1F-41A5625545B4}"/>
              </a:ext>
            </a:extLst>
          </p:cNvPr>
          <p:cNvSpPr/>
          <p:nvPr/>
        </p:nvSpPr>
        <p:spPr>
          <a:xfrm>
            <a:off x="1208966" y="1547297"/>
            <a:ext cx="5916492" cy="584775"/>
          </a:xfrm>
          <a:prstGeom prst="rect">
            <a:avLst/>
          </a:prstGeom>
        </p:spPr>
        <p:txBody>
          <a:bodyPr wrap="none">
            <a:spAutoFit/>
          </a:bodyPr>
          <a:lstStyle/>
          <a:p>
            <a:pPr algn="ctr"/>
            <a:r>
              <a:rPr lang="en-US" sz="3200" b="1" dirty="0">
                <a:ln w="0"/>
                <a:solidFill>
                  <a:schemeClr val="bg1"/>
                </a:solidFill>
                <a:effectLst>
                  <a:outerShdw blurRad="38100" dist="19050" dir="2700000" algn="tl" rotWithShape="0">
                    <a:schemeClr val="dk1">
                      <a:alpha val="40000"/>
                    </a:schemeClr>
                  </a:outerShdw>
                </a:effectLst>
              </a:rPr>
              <a:t>What makes this project relevant </a:t>
            </a:r>
          </a:p>
        </p:txBody>
      </p:sp>
    </p:spTree>
    <p:extLst>
      <p:ext uri="{BB962C8B-B14F-4D97-AF65-F5344CB8AC3E}">
        <p14:creationId xmlns:p14="http://schemas.microsoft.com/office/powerpoint/2010/main" val="2476153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Slide Title</a:t>
            </a:r>
          </a:p>
        </p:txBody>
      </p:sp>
      <p:sp>
        <p:nvSpPr>
          <p:cNvPr id="3" name="Content Placeholder 2"/>
          <p:cNvSpPr>
            <a:spLocks noGrp="1"/>
          </p:cNvSpPr>
          <p:nvPr>
            <p:ph idx="1"/>
          </p:nvPr>
        </p:nvSpPr>
        <p:spPr>
          <a:xfrm>
            <a:off x="463714" y="2408130"/>
            <a:ext cx="8246070" cy="2370345"/>
          </a:xfrm>
        </p:spPr>
        <p:txBody>
          <a:bodyPr>
            <a:normAutofit/>
          </a:bodyPr>
          <a:lstStyle/>
          <a:p>
            <a:endParaRPr lang="en-US" dirty="0"/>
          </a:p>
          <a:p>
            <a:r>
              <a:rPr lang="en-IN" dirty="0" err="1"/>
              <a:t>Inorder</a:t>
            </a:r>
            <a:r>
              <a:rPr lang="en-IN" dirty="0"/>
              <a:t> to propose a novel method for the prediction of stock market closing price with the least possible error </a:t>
            </a:r>
          </a:p>
          <a:p>
            <a:endParaRPr lang="en-US" dirty="0"/>
          </a:p>
          <a:p>
            <a:endParaRPr lang="en-US" dirty="0"/>
          </a:p>
        </p:txBody>
      </p:sp>
      <p:pic>
        <p:nvPicPr>
          <p:cNvPr id="4" name="Picture 3">
            <a:extLst>
              <a:ext uri="{FF2B5EF4-FFF2-40B4-BE49-F238E27FC236}">
                <a16:creationId xmlns:a16="http://schemas.microsoft.com/office/drawing/2014/main" id="{ED849CA7-0F38-3346-88A6-817747904B75}"/>
              </a:ext>
            </a:extLst>
          </p:cNvPr>
          <p:cNvPicPr>
            <a:picLocks noChangeAspect="1"/>
          </p:cNvPicPr>
          <p:nvPr/>
        </p:nvPicPr>
        <p:blipFill>
          <a:blip r:embed="rId2"/>
          <a:stretch>
            <a:fillRect/>
          </a:stretch>
        </p:blipFill>
        <p:spPr>
          <a:xfrm>
            <a:off x="4215160" y="0"/>
            <a:ext cx="4928839" cy="1271239"/>
          </a:xfrm>
          <a:prstGeom prst="rect">
            <a:avLst/>
          </a:prstGeom>
        </p:spPr>
      </p:pic>
      <p:sp>
        <p:nvSpPr>
          <p:cNvPr id="6" name="Rectangle 5">
            <a:extLst>
              <a:ext uri="{FF2B5EF4-FFF2-40B4-BE49-F238E27FC236}">
                <a16:creationId xmlns:a16="http://schemas.microsoft.com/office/drawing/2014/main" id="{C3197170-85BD-1F40-9F1F-41A5625545B4}"/>
              </a:ext>
            </a:extLst>
          </p:cNvPr>
          <p:cNvSpPr/>
          <p:nvPr/>
        </p:nvSpPr>
        <p:spPr>
          <a:xfrm>
            <a:off x="650455" y="1547297"/>
            <a:ext cx="7033529" cy="584775"/>
          </a:xfrm>
          <a:prstGeom prst="rect">
            <a:avLst/>
          </a:prstGeom>
        </p:spPr>
        <p:txBody>
          <a:bodyPr wrap="none">
            <a:spAutoFit/>
          </a:bodyPr>
          <a:lstStyle/>
          <a:p>
            <a:pPr algn="ctr"/>
            <a:r>
              <a:rPr lang="en-US" sz="3200" b="1" dirty="0">
                <a:ln w="0"/>
                <a:solidFill>
                  <a:schemeClr val="bg1"/>
                </a:solidFill>
                <a:effectLst>
                  <a:outerShdw blurRad="38100" dist="19050" dir="2700000" algn="tl" rotWithShape="0">
                    <a:schemeClr val="dk1">
                      <a:alpha val="40000"/>
                    </a:schemeClr>
                  </a:outerShdw>
                </a:effectLst>
              </a:rPr>
              <a:t>What is the ultimate goal of this project </a:t>
            </a:r>
          </a:p>
        </p:txBody>
      </p:sp>
    </p:spTree>
    <p:extLst>
      <p:ext uri="{BB962C8B-B14F-4D97-AF65-F5344CB8AC3E}">
        <p14:creationId xmlns:p14="http://schemas.microsoft.com/office/powerpoint/2010/main" val="530883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2"/>
          <a:stretch>
            <a:fillRect/>
          </a:stretch>
        </p:blipFill>
        <p:spPr>
          <a:xfrm>
            <a:off x="4215160" y="0"/>
            <a:ext cx="4928839" cy="1271239"/>
          </a:xfrm>
          <a:prstGeom prst="rect">
            <a:avLst/>
          </a:prstGeom>
        </p:spPr>
      </p:pic>
      <p:pic>
        <p:nvPicPr>
          <p:cNvPr id="3" name="Picture 2">
            <a:extLst>
              <a:ext uri="{FF2B5EF4-FFF2-40B4-BE49-F238E27FC236}">
                <a16:creationId xmlns:a16="http://schemas.microsoft.com/office/drawing/2014/main" id="{F23626F4-8CCA-4343-BB7F-53DD4F9620EA}"/>
              </a:ext>
            </a:extLst>
          </p:cNvPr>
          <p:cNvPicPr>
            <a:picLocks noChangeAspect="1"/>
          </p:cNvPicPr>
          <p:nvPr/>
        </p:nvPicPr>
        <p:blipFill>
          <a:blip r:embed="rId3"/>
          <a:stretch>
            <a:fillRect/>
          </a:stretch>
        </p:blipFill>
        <p:spPr>
          <a:xfrm>
            <a:off x="0" y="2529445"/>
            <a:ext cx="9143999" cy="2614056"/>
          </a:xfrm>
          <a:prstGeom prst="rect">
            <a:avLst/>
          </a:prstGeom>
        </p:spPr>
      </p:pic>
      <p:sp>
        <p:nvSpPr>
          <p:cNvPr id="4" name="Rectangle 3">
            <a:extLst>
              <a:ext uri="{FF2B5EF4-FFF2-40B4-BE49-F238E27FC236}">
                <a16:creationId xmlns:a16="http://schemas.microsoft.com/office/drawing/2014/main" id="{2A115A13-7452-1B48-B247-411D557927E7}"/>
              </a:ext>
            </a:extLst>
          </p:cNvPr>
          <p:cNvSpPr/>
          <p:nvPr/>
        </p:nvSpPr>
        <p:spPr>
          <a:xfrm>
            <a:off x="2425148" y="1271239"/>
            <a:ext cx="4432851" cy="646331"/>
          </a:xfrm>
          <a:prstGeom prst="rect">
            <a:avLst/>
          </a:prstGeom>
        </p:spPr>
        <p:txBody>
          <a:bodyPr wrap="square">
            <a:spAutoFit/>
          </a:bodyPr>
          <a:lstStyle/>
          <a:p>
            <a:r>
              <a:rPr lang="en-US" sz="3600" dirty="0">
                <a:solidFill>
                  <a:schemeClr val="bg1"/>
                </a:solidFill>
                <a:latin typeface="+mj-lt"/>
              </a:rPr>
              <a:t>Our Calculations</a:t>
            </a:r>
          </a:p>
        </p:txBody>
      </p:sp>
    </p:spTree>
    <p:extLst>
      <p:ext uri="{BB962C8B-B14F-4D97-AF65-F5344CB8AC3E}">
        <p14:creationId xmlns:p14="http://schemas.microsoft.com/office/powerpoint/2010/main" val="36585147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FF9EC-BFC5-7E4B-B20B-CCD6553AC234}"/>
              </a:ext>
            </a:extLst>
          </p:cNvPr>
          <p:cNvPicPr>
            <a:picLocks noChangeAspect="1"/>
          </p:cNvPicPr>
          <p:nvPr/>
        </p:nvPicPr>
        <p:blipFill>
          <a:blip r:embed="rId3"/>
          <a:stretch>
            <a:fillRect/>
          </a:stretch>
        </p:blipFill>
        <p:spPr>
          <a:xfrm>
            <a:off x="4215160" y="0"/>
            <a:ext cx="4928839" cy="1271239"/>
          </a:xfrm>
          <a:prstGeom prst="rect">
            <a:avLst/>
          </a:prstGeom>
        </p:spPr>
      </p:pic>
      <p:graphicFrame>
        <p:nvGraphicFramePr>
          <p:cNvPr id="3" name="Chart 2">
            <a:extLst>
              <a:ext uri="{FF2B5EF4-FFF2-40B4-BE49-F238E27FC236}">
                <a16:creationId xmlns:a16="http://schemas.microsoft.com/office/drawing/2014/main" id="{163DF236-3B01-E040-8A77-EF10969778E7}"/>
              </a:ext>
            </a:extLst>
          </p:cNvPr>
          <p:cNvGraphicFramePr>
            <a:graphicFrameLocks/>
          </p:cNvGraphicFramePr>
          <p:nvPr>
            <p:extLst>
              <p:ext uri="{D42A27DB-BD31-4B8C-83A1-F6EECF244321}">
                <p14:modId xmlns:p14="http://schemas.microsoft.com/office/powerpoint/2010/main" val="2937672892"/>
              </p:ext>
            </p:extLst>
          </p:nvPr>
        </p:nvGraphicFramePr>
        <p:xfrm>
          <a:off x="1" y="1271238"/>
          <a:ext cx="4560276" cy="38722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3067B21D-43D0-AE4F-A9A8-035A93FCADC6}"/>
              </a:ext>
            </a:extLst>
          </p:cNvPr>
          <p:cNvGraphicFramePr>
            <a:graphicFrameLocks/>
          </p:cNvGraphicFramePr>
          <p:nvPr>
            <p:extLst>
              <p:ext uri="{D42A27DB-BD31-4B8C-83A1-F6EECF244321}">
                <p14:modId xmlns:p14="http://schemas.microsoft.com/office/powerpoint/2010/main" val="993879499"/>
              </p:ext>
            </p:extLst>
          </p:nvPr>
        </p:nvGraphicFramePr>
        <p:xfrm>
          <a:off x="4560277" y="1271238"/>
          <a:ext cx="4583722" cy="38722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83447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800" decel="100000"/>
                                        <p:tgtEl>
                                          <p:spTgt spid="3"/>
                                        </p:tgtEl>
                                      </p:cBhvr>
                                    </p:animEffect>
                                    <p:anim calcmode="lin" valueType="num">
                                      <p:cBhvr>
                                        <p:cTn id="18" dur="800" decel="100000" fill="hold"/>
                                        <p:tgtEl>
                                          <p:spTgt spid="3"/>
                                        </p:tgtEl>
                                        <p:attrNameLst>
                                          <p:attrName>style.rotation</p:attrName>
                                        </p:attrNameLst>
                                      </p:cBhvr>
                                      <p:tavLst>
                                        <p:tav tm="0">
                                          <p:val>
                                            <p:fltVal val="-90"/>
                                          </p:val>
                                        </p:tav>
                                        <p:tav tm="100000">
                                          <p:val>
                                            <p:fltVal val="0"/>
                                          </p:val>
                                        </p:tav>
                                      </p:tavLst>
                                    </p:anim>
                                    <p:anim calcmode="lin" valueType="num">
                                      <p:cBhvr>
                                        <p:cTn id="19" dur="800" decel="100000" fill="hold"/>
                                        <p:tgtEl>
                                          <p:spTgt spid="3"/>
                                        </p:tgtEl>
                                        <p:attrNameLst>
                                          <p:attrName>ppt_x</p:attrName>
                                        </p:attrNameLst>
                                      </p:cBhvr>
                                      <p:tavLst>
                                        <p:tav tm="0">
                                          <p:val>
                                            <p:strVal val="#ppt_x+0.4"/>
                                          </p:val>
                                        </p:tav>
                                        <p:tav tm="100000">
                                          <p:val>
                                            <p:strVal val="#ppt_x-0.05"/>
                                          </p:val>
                                        </p:tav>
                                      </p:tavLst>
                                    </p:anim>
                                    <p:anim calcmode="lin" valueType="num">
                                      <p:cBhvr>
                                        <p:cTn id="20" dur="800" decel="100000" fill="hold"/>
                                        <p:tgtEl>
                                          <p:spTgt spid="3"/>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1">
        <p:bldAsOne/>
      </p:bldGraphic>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Macintosh PowerPoint</Application>
  <PresentationFormat>On-screen Show (16:9)</PresentationFormat>
  <Paragraphs>68</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Stock Market Prediction Using  Machine Learning Techniques </vt:lpstr>
      <vt:lpstr>PowerPoint Presentation</vt:lpstr>
      <vt:lpstr>PowerPoint Presentation</vt:lpstr>
      <vt:lpstr>PowerPoint Presentation</vt:lpstr>
      <vt:lpstr>Slide Title</vt:lpstr>
      <vt:lpstr>Slide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2020-02-26T23:45:22Z</cp:lastPrinted>
  <dcterms:created xsi:type="dcterms:W3CDTF">2017-08-01T15:40:51Z</dcterms:created>
  <dcterms:modified xsi:type="dcterms:W3CDTF">2020-02-27T08:04:58Z</dcterms:modified>
</cp:coreProperties>
</file>