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65" r:id="rId5"/>
    <p:sldId id="266" r:id="rId6"/>
    <p:sldId id="269" r:id="rId7"/>
    <p:sldId id="264" r:id="rId8"/>
    <p:sldId id="267" r:id="rId9"/>
    <p:sldId id="268" r:id="rId1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03" autoAdjust="0"/>
    <p:restoredTop sz="94660"/>
  </p:normalViewPr>
  <p:slideViewPr>
    <p:cSldViewPr snapToGrid="0">
      <p:cViewPr varScale="1">
        <p:scale>
          <a:sx n="93" d="100"/>
          <a:sy n="93" d="100"/>
        </p:scale>
        <p:origin x="80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9145644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25441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75275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81699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787810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40113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38094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27810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79843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438268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1pPr>
            <a:lvl2pPr lvl="1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2pPr>
            <a:lvl3pPr lvl="2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3pPr>
            <a:lvl4pPr lvl="3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4pPr>
            <a:lvl5pPr lvl="4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5pPr>
            <a:lvl6pPr lvl="5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6pPr>
            <a:lvl7pPr lvl="6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7pPr>
            <a:lvl8pPr lvl="7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8pPr>
            <a:lvl9pPr lvl="8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cv.org/" TargetMode="External"/><Relationship Id="rId7" Type="http://schemas.openxmlformats.org/officeDocument/2006/relationships/hyperlink" Target="https://stackoverflow.com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developer.android.com/" TargetMode="External"/><Relationship Id="rId5" Type="http://schemas.openxmlformats.org/officeDocument/2006/relationships/hyperlink" Target="https://github.com/bdjukic/CarND-Vehicle-Detection" TargetMode="External"/><Relationship Id="rId4" Type="http://schemas.openxmlformats.org/officeDocument/2006/relationships/hyperlink" Target="https://www.tensorflow.org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cv.or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hyperlink" Target="mailto:patel.ayush08@gmail.com" TargetMode="External"/><Relationship Id="rId5" Type="http://schemas.openxmlformats.org/officeDocument/2006/relationships/hyperlink" Target="https://github.com/Ayush21298/Danger_Alarm_App_IRSC" TargetMode="External"/><Relationship Id="rId4" Type="http://schemas.openxmlformats.org/officeDocument/2006/relationships/hyperlink" Target="http://www.cse.iitd.ac.in/~cs1160396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/>
        </p:nvSpPr>
        <p:spPr>
          <a:xfrm>
            <a:off x="0" y="1916450"/>
            <a:ext cx="9144000" cy="3226800"/>
          </a:xfrm>
          <a:prstGeom prst="rect">
            <a:avLst/>
          </a:prstGeom>
          <a:solidFill>
            <a:srgbClr val="FFF329">
              <a:alpha val="653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Shape 55"/>
          <p:cNvSpPr txBox="1"/>
          <p:nvPr/>
        </p:nvSpPr>
        <p:spPr>
          <a:xfrm>
            <a:off x="0" y="3907075"/>
            <a:ext cx="9144000" cy="12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 smtClean="0"/>
              <a:t>THE  REVOLUTIONARIES</a:t>
            </a:r>
            <a:endParaRPr sz="3600" b="1" dirty="0"/>
          </a:p>
        </p:txBody>
      </p:sp>
      <p:sp>
        <p:nvSpPr>
          <p:cNvPr id="56" name="Shape 56"/>
          <p:cNvSpPr txBox="1"/>
          <p:nvPr/>
        </p:nvSpPr>
        <p:spPr>
          <a:xfrm>
            <a:off x="12375" y="2262650"/>
            <a:ext cx="9144000" cy="8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 smtClean="0"/>
              <a:t>IIT  DELHI</a:t>
            </a:r>
            <a:endParaRPr sz="4800" b="1" dirty="0"/>
          </a:p>
        </p:txBody>
      </p:sp>
      <p:pic>
        <p:nvPicPr>
          <p:cNvPr id="57" name="Shape 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2600" y="0"/>
            <a:ext cx="4778812" cy="161165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12375" y="4657550"/>
            <a:ext cx="9144000" cy="48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i="1"/>
              <a:t>#HumseFarakPadtaHai</a:t>
            </a:r>
            <a:r>
              <a:rPr lang="en" sz="1800"/>
              <a:t>                                                                    www.road-safety.co.in</a:t>
            </a:r>
            <a:endParaRPr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5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Android App for Speed-Distance Danger Alarm</a:t>
            </a:r>
            <a:endParaRPr dirty="0"/>
          </a:p>
        </p:txBody>
      </p:sp>
      <p:sp>
        <p:nvSpPr>
          <p:cNvPr id="64" name="Shape 64"/>
          <p:cNvSpPr/>
          <p:nvPr/>
        </p:nvSpPr>
        <p:spPr>
          <a:xfrm>
            <a:off x="0" y="1916700"/>
            <a:ext cx="9144000" cy="3226800"/>
          </a:xfrm>
          <a:prstGeom prst="rect">
            <a:avLst/>
          </a:prstGeom>
          <a:solidFill>
            <a:srgbClr val="FFF329">
              <a:alpha val="653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>
              <a:spcBef>
                <a:spcPts val="0"/>
              </a:spcBef>
              <a:spcAft>
                <a:spcPts val="0"/>
              </a:spcAft>
              <a:buNone/>
            </a:pPr>
            <a:endParaRPr sz="2000" dirty="0"/>
          </a:p>
        </p:txBody>
      </p:sp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12375" y="4657550"/>
            <a:ext cx="9144000" cy="48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i="1"/>
              <a:t>#HumseFarakPadtaHai</a:t>
            </a:r>
            <a:r>
              <a:rPr lang="en" sz="1800"/>
              <a:t>                                                                    www.road-safety.co.in</a:t>
            </a:r>
            <a:endParaRPr sz="1800"/>
          </a:p>
        </p:txBody>
      </p:sp>
      <p:sp>
        <p:nvSpPr>
          <p:cNvPr id="2" name="Rectangle 1"/>
          <p:cNvSpPr/>
          <p:nvPr/>
        </p:nvSpPr>
        <p:spPr>
          <a:xfrm>
            <a:off x="311701" y="2157573"/>
            <a:ext cx="1106134" cy="88357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App’s  Location  Manager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859624" y="2157573"/>
            <a:ext cx="881815" cy="88357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Device’s  GPS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183228" y="2157573"/>
            <a:ext cx="1025654" cy="88357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Current Location Info.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650671" y="2157573"/>
            <a:ext cx="1025654" cy="88357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Calculate instant. speed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1417835" y="2599362"/>
            <a:ext cx="4417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741439" y="2599362"/>
            <a:ext cx="4417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208882" y="2599362"/>
            <a:ext cx="4417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Diamond 4"/>
          <p:cNvSpPr/>
          <p:nvPr/>
        </p:nvSpPr>
        <p:spPr>
          <a:xfrm>
            <a:off x="6118114" y="2195262"/>
            <a:ext cx="1263721" cy="808200"/>
          </a:xfrm>
          <a:prstGeom prst="diamond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 &gt; €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5676325" y="2599362"/>
            <a:ext cx="4417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7381835" y="2618198"/>
            <a:ext cx="4417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7823624" y="2157573"/>
            <a:ext cx="1201343" cy="89950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ALARM </a:t>
            </a:r>
            <a:endParaRPr lang="en-US" dirty="0"/>
          </a:p>
        </p:txBody>
      </p:sp>
      <p:cxnSp>
        <p:nvCxnSpPr>
          <p:cNvPr id="28" name="Straight Connector 27"/>
          <p:cNvCxnSpPr>
            <a:stCxn id="5" idx="2"/>
          </p:cNvCxnSpPr>
          <p:nvPr/>
        </p:nvCxnSpPr>
        <p:spPr>
          <a:xfrm flipH="1">
            <a:off x="6749974" y="3003462"/>
            <a:ext cx="1" cy="2226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8424296" y="3064502"/>
            <a:ext cx="1" cy="4046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3696055" y="3075912"/>
            <a:ext cx="0" cy="3773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>
            <a:off x="3696055" y="3226085"/>
            <a:ext cx="30539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3683680" y="3453213"/>
            <a:ext cx="47406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3189415" y="3611347"/>
            <a:ext cx="1025654" cy="88357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Obstacle Detection</a:t>
            </a:r>
            <a:endParaRPr lang="en-US" dirty="0"/>
          </a:p>
        </p:txBody>
      </p:sp>
      <p:sp>
        <p:nvSpPr>
          <p:cNvPr id="42" name="Diamond 41"/>
          <p:cNvSpPr/>
          <p:nvPr/>
        </p:nvSpPr>
        <p:spPr>
          <a:xfrm>
            <a:off x="4656858" y="3649036"/>
            <a:ext cx="1263721" cy="808200"/>
          </a:xfrm>
          <a:prstGeom prst="diamon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  <a:r>
              <a:rPr lang="en-US" dirty="0" smtClean="0"/>
              <a:t> &lt; €</a:t>
            </a:r>
            <a:endParaRPr lang="en-US" dirty="0"/>
          </a:p>
        </p:txBody>
      </p:sp>
      <p:sp>
        <p:nvSpPr>
          <p:cNvPr id="43" name="Oval 42"/>
          <p:cNvSpPr/>
          <p:nvPr/>
        </p:nvSpPr>
        <p:spPr>
          <a:xfrm>
            <a:off x="6362368" y="3611347"/>
            <a:ext cx="1201343" cy="899503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ALARM </a:t>
            </a:r>
            <a:endParaRPr lang="en-US" dirty="0"/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4215069" y="4046597"/>
            <a:ext cx="4417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5920579" y="4065433"/>
            <a:ext cx="4417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1713741" y="3611347"/>
            <a:ext cx="1025654" cy="88357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YOLO,</a:t>
            </a:r>
          </a:p>
          <a:p>
            <a:pPr algn="ctr"/>
            <a:r>
              <a:rPr lang="en-US" dirty="0" err="1" smtClean="0"/>
              <a:t>OpenCV</a:t>
            </a:r>
            <a:r>
              <a:rPr lang="en-US" dirty="0" smtClean="0"/>
              <a:t> (etc.)</a:t>
            </a:r>
            <a:endParaRPr lang="en-US" dirty="0"/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2739395" y="4046597"/>
            <a:ext cx="4417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  <p:bldP spid="2" grpId="0" animBg="1"/>
      <p:bldP spid="6" grpId="0" animBg="1"/>
      <p:bldP spid="7" grpId="0" animBg="1"/>
      <p:bldP spid="8" grpId="0" animBg="1"/>
      <p:bldP spid="5" grpId="0" animBg="1"/>
      <p:bldP spid="9" grpId="0" animBg="1"/>
      <p:bldP spid="41" grpId="0" animBg="1"/>
      <p:bldP spid="42" grpId="0" animBg="1"/>
      <p:bldP spid="43" grpId="0" animBg="1"/>
      <p:bldP spid="4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64"/>
          <p:cNvSpPr/>
          <p:nvPr/>
        </p:nvSpPr>
        <p:spPr>
          <a:xfrm>
            <a:off x="12374" y="1539920"/>
            <a:ext cx="9131625" cy="3603580"/>
          </a:xfrm>
          <a:prstGeom prst="rect">
            <a:avLst/>
          </a:prstGeom>
          <a:solidFill>
            <a:srgbClr val="FFF329">
              <a:alpha val="653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>
              <a:spcBef>
                <a:spcPts val="0"/>
              </a:spcBef>
              <a:spcAft>
                <a:spcPts val="0"/>
              </a:spcAft>
              <a:buNone/>
            </a:pPr>
            <a:endParaRPr sz="2000" dirty="0"/>
          </a:p>
        </p:txBody>
      </p:sp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" dirty="0"/>
              <a:t>Android App for Speed-Distance Danger Alarm</a:t>
            </a:r>
            <a:endParaRPr b="1" dirty="0"/>
          </a:p>
        </p:txBody>
      </p:sp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12375" y="4657550"/>
            <a:ext cx="9144000" cy="48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i="1"/>
              <a:t>#HumseFarakPadtaHai</a:t>
            </a:r>
            <a:r>
              <a:rPr lang="en" sz="1800"/>
              <a:t>                                                                    www.road-safety.co.in</a:t>
            </a:r>
            <a:endParaRPr sz="18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4253" y="1839549"/>
            <a:ext cx="1416583" cy="251837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378" y="1839550"/>
            <a:ext cx="1416584" cy="251837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9551" y="1842299"/>
            <a:ext cx="1415037" cy="251562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3304" y="1839549"/>
            <a:ext cx="1416584" cy="251837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417835" y="3453213"/>
            <a:ext cx="6405789" cy="12043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" dirty="0"/>
              <a:t>Object Detection and Recognition</a:t>
            </a:r>
            <a:endParaRPr dirty="0"/>
          </a:p>
        </p:txBody>
      </p:sp>
      <p:sp>
        <p:nvSpPr>
          <p:cNvPr id="64" name="Shape 64"/>
          <p:cNvSpPr/>
          <p:nvPr/>
        </p:nvSpPr>
        <p:spPr>
          <a:xfrm>
            <a:off x="12375" y="1916450"/>
            <a:ext cx="9144000" cy="3226800"/>
          </a:xfrm>
          <a:prstGeom prst="rect">
            <a:avLst/>
          </a:prstGeom>
          <a:solidFill>
            <a:srgbClr val="FFF329">
              <a:alpha val="653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>
              <a:spcBef>
                <a:spcPts val="0"/>
              </a:spcBef>
              <a:spcAft>
                <a:spcPts val="0"/>
              </a:spcAft>
              <a:buNone/>
            </a:pPr>
            <a:endParaRPr sz="2000" dirty="0"/>
          </a:p>
        </p:txBody>
      </p:sp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12375" y="4657550"/>
            <a:ext cx="9144000" cy="48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i="1"/>
              <a:t>#HumseFarakPadtaHai</a:t>
            </a:r>
            <a:r>
              <a:rPr lang="en" sz="1800"/>
              <a:t>                                                                    www.road-safety.co.in</a:t>
            </a:r>
            <a:endParaRPr sz="1800"/>
          </a:p>
        </p:txBody>
      </p:sp>
      <p:sp>
        <p:nvSpPr>
          <p:cNvPr id="2" name="Rectangle 1"/>
          <p:cNvSpPr/>
          <p:nvPr/>
        </p:nvSpPr>
        <p:spPr>
          <a:xfrm>
            <a:off x="311701" y="2157573"/>
            <a:ext cx="1106134" cy="88357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App’s  Location  Manager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859624" y="2157573"/>
            <a:ext cx="881815" cy="88357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Device’s  GPS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183228" y="2157573"/>
            <a:ext cx="1025654" cy="88357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Current Location Info.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650671" y="2157573"/>
            <a:ext cx="1025654" cy="88357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Calculate instant. speed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1417835" y="2599362"/>
            <a:ext cx="4417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741439" y="2599362"/>
            <a:ext cx="4417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208882" y="2599362"/>
            <a:ext cx="4417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Diamond 4"/>
          <p:cNvSpPr/>
          <p:nvPr/>
        </p:nvSpPr>
        <p:spPr>
          <a:xfrm>
            <a:off x="6118114" y="2195262"/>
            <a:ext cx="1263721" cy="808200"/>
          </a:xfrm>
          <a:prstGeom prst="diamond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 &gt; €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5676325" y="2599362"/>
            <a:ext cx="4417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7381835" y="2618198"/>
            <a:ext cx="4417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7823624" y="2157573"/>
            <a:ext cx="1201343" cy="89950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ALARM </a:t>
            </a:r>
            <a:endParaRPr lang="en-US" dirty="0"/>
          </a:p>
        </p:txBody>
      </p:sp>
      <p:cxnSp>
        <p:nvCxnSpPr>
          <p:cNvPr id="28" name="Straight Connector 27"/>
          <p:cNvCxnSpPr>
            <a:stCxn id="5" idx="2"/>
          </p:cNvCxnSpPr>
          <p:nvPr/>
        </p:nvCxnSpPr>
        <p:spPr>
          <a:xfrm flipH="1">
            <a:off x="6749974" y="3003462"/>
            <a:ext cx="1" cy="2226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8424296" y="3064502"/>
            <a:ext cx="1" cy="4046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3696055" y="3075912"/>
            <a:ext cx="0" cy="3773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>
            <a:off x="3696055" y="3226085"/>
            <a:ext cx="30539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3683680" y="3453213"/>
            <a:ext cx="47406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3189415" y="3611347"/>
            <a:ext cx="1025654" cy="88357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Obstacle Detection</a:t>
            </a:r>
            <a:endParaRPr lang="en-US" dirty="0"/>
          </a:p>
        </p:txBody>
      </p:sp>
      <p:sp>
        <p:nvSpPr>
          <p:cNvPr id="42" name="Diamond 41"/>
          <p:cNvSpPr/>
          <p:nvPr/>
        </p:nvSpPr>
        <p:spPr>
          <a:xfrm>
            <a:off x="4656858" y="3649036"/>
            <a:ext cx="1263721" cy="808200"/>
          </a:xfrm>
          <a:prstGeom prst="diamon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  <a:r>
              <a:rPr lang="en-US" dirty="0" smtClean="0"/>
              <a:t> &lt; €</a:t>
            </a:r>
            <a:endParaRPr lang="en-US" dirty="0"/>
          </a:p>
        </p:txBody>
      </p:sp>
      <p:sp>
        <p:nvSpPr>
          <p:cNvPr id="43" name="Oval 42"/>
          <p:cNvSpPr/>
          <p:nvPr/>
        </p:nvSpPr>
        <p:spPr>
          <a:xfrm>
            <a:off x="6362368" y="3611347"/>
            <a:ext cx="1201343" cy="899503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ALARM </a:t>
            </a:r>
            <a:endParaRPr lang="en-US" dirty="0"/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4215069" y="4046597"/>
            <a:ext cx="4417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5920579" y="4065433"/>
            <a:ext cx="4417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1713741" y="3611347"/>
            <a:ext cx="1025654" cy="88357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OpenCV</a:t>
            </a:r>
            <a:r>
              <a:rPr lang="en-US" dirty="0" smtClean="0"/>
              <a:t> (etc.)</a:t>
            </a:r>
            <a:endParaRPr lang="en-US" dirty="0"/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2739395" y="4046597"/>
            <a:ext cx="4417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1909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3" grpId="0"/>
      <p:bldP spid="2" grpId="0" animBg="1"/>
      <p:bldP spid="6" grpId="0" animBg="1"/>
      <p:bldP spid="7" grpId="0" animBg="1"/>
      <p:bldP spid="8" grpId="0" animBg="1"/>
      <p:bldP spid="5" grpId="0" animBg="1"/>
      <p:bldP spid="9" grpId="0" animBg="1"/>
      <p:bldP spid="41" grpId="0" animBg="1"/>
      <p:bldP spid="42" grpId="0" animBg="1"/>
      <p:bldP spid="43" grpId="0" animBg="1"/>
      <p:bldP spid="4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64"/>
          <p:cNvSpPr/>
          <p:nvPr/>
        </p:nvSpPr>
        <p:spPr>
          <a:xfrm>
            <a:off x="24750" y="1201826"/>
            <a:ext cx="9131625" cy="3941424"/>
          </a:xfrm>
          <a:prstGeom prst="rect">
            <a:avLst/>
          </a:prstGeom>
          <a:solidFill>
            <a:srgbClr val="FFF329">
              <a:alpha val="653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lvl="0" indent="-342900" algn="just">
              <a:buFont typeface="Arial" panose="020B0604020202020204" pitchFamily="34" charset="0"/>
              <a:buChar char="•"/>
            </a:pPr>
            <a:r>
              <a:rPr lang="en-US" sz="2000" b="1" dirty="0" err="1" smtClean="0"/>
              <a:t>OpenCV</a:t>
            </a:r>
            <a:r>
              <a:rPr lang="en-US" sz="2000" b="1" dirty="0" smtClean="0"/>
              <a:t> (</a:t>
            </a:r>
            <a:r>
              <a:rPr lang="en-US" sz="2000" b="1" dirty="0"/>
              <a:t>Open Source Computer Vision </a:t>
            </a:r>
            <a:r>
              <a:rPr lang="en-US" sz="2000" b="1" dirty="0" smtClean="0"/>
              <a:t>Library)</a:t>
            </a:r>
          </a:p>
          <a:p>
            <a:pPr lvl="0" algn="just"/>
            <a:r>
              <a:rPr lang="en-US" sz="2000" dirty="0" smtClean="0"/>
              <a:t>	- </a:t>
            </a:r>
            <a:r>
              <a:rPr lang="en-US" sz="1800" dirty="0">
                <a:solidFill>
                  <a:srgbClr val="0070C0"/>
                </a:solidFill>
              </a:rPr>
              <a:t>C++, C, Python and Java interfaces </a:t>
            </a:r>
            <a:r>
              <a:rPr lang="en-US" sz="1800" dirty="0">
                <a:solidFill>
                  <a:srgbClr val="0070C0"/>
                </a:solidFill>
              </a:rPr>
              <a:t>.</a:t>
            </a:r>
            <a:endParaRPr lang="en-US" sz="1800" dirty="0" smtClean="0">
              <a:solidFill>
                <a:srgbClr val="0070C0"/>
              </a:solidFill>
            </a:endParaRPr>
          </a:p>
          <a:p>
            <a:pPr lvl="0" algn="just"/>
            <a:r>
              <a:rPr lang="en-US" sz="1800" dirty="0"/>
              <a:t>	</a:t>
            </a:r>
            <a:r>
              <a:rPr lang="en-US" sz="1800" dirty="0" smtClean="0"/>
              <a:t>- </a:t>
            </a:r>
            <a:r>
              <a:rPr lang="en-US" sz="1800" dirty="0" smtClean="0">
                <a:solidFill>
                  <a:srgbClr val="0070C0"/>
                </a:solidFill>
              </a:rPr>
              <a:t>Supports </a:t>
            </a:r>
            <a:r>
              <a:rPr lang="en-US" sz="1800" dirty="0">
                <a:solidFill>
                  <a:srgbClr val="0070C0"/>
                </a:solidFill>
              </a:rPr>
              <a:t>Windows, Linux, Mac OS, </a:t>
            </a:r>
            <a:r>
              <a:rPr lang="en-US" sz="1800" dirty="0" err="1">
                <a:solidFill>
                  <a:srgbClr val="0070C0"/>
                </a:solidFill>
              </a:rPr>
              <a:t>iOS</a:t>
            </a:r>
            <a:r>
              <a:rPr lang="en-US" sz="1800" dirty="0">
                <a:solidFill>
                  <a:srgbClr val="0070C0"/>
                </a:solidFill>
              </a:rPr>
              <a:t> and </a:t>
            </a:r>
            <a:r>
              <a:rPr lang="en-US" sz="1800" dirty="0" smtClean="0">
                <a:solidFill>
                  <a:srgbClr val="0070C0"/>
                </a:solidFill>
              </a:rPr>
              <a:t>Android .</a:t>
            </a:r>
            <a:endParaRPr lang="en-US" sz="1800" dirty="0" smtClean="0">
              <a:solidFill>
                <a:srgbClr val="0070C0"/>
              </a:solidFill>
            </a:endParaRPr>
          </a:p>
          <a:p>
            <a:pPr lvl="0" algn="just"/>
            <a:r>
              <a:rPr lang="en-US" sz="1800" dirty="0" smtClean="0"/>
              <a:t>	- </a:t>
            </a:r>
            <a:r>
              <a:rPr lang="en-US" sz="1800" dirty="0" smtClean="0">
                <a:solidFill>
                  <a:srgbClr val="C00000"/>
                </a:solidFill>
              </a:rPr>
              <a:t>Need to be trained on different objects (Time Consuming) .</a:t>
            </a:r>
          </a:p>
          <a:p>
            <a:pPr marL="342900" lvl="0" indent="-342900" algn="just">
              <a:buFont typeface="Arial" panose="020B0604020202020204" pitchFamily="34" charset="0"/>
              <a:buChar char="•"/>
            </a:pPr>
            <a:r>
              <a:rPr lang="en-US" sz="2000" b="1" dirty="0" err="1" smtClean="0"/>
              <a:t>Tensorflow</a:t>
            </a:r>
            <a:r>
              <a:rPr lang="en-US" sz="2000" dirty="0" smtClean="0"/>
              <a:t> </a:t>
            </a:r>
            <a:endParaRPr lang="en-US" sz="2000" dirty="0"/>
          </a:p>
          <a:p>
            <a:pPr lvl="0" algn="just"/>
            <a:r>
              <a:rPr lang="en-US" sz="2000" dirty="0"/>
              <a:t>	</a:t>
            </a:r>
            <a:r>
              <a:rPr lang="en-US" sz="1800" dirty="0"/>
              <a:t>- </a:t>
            </a:r>
            <a:r>
              <a:rPr lang="en-US" sz="1800" dirty="0" smtClean="0">
                <a:solidFill>
                  <a:srgbClr val="0070C0"/>
                </a:solidFill>
              </a:rPr>
              <a:t>Multi Language and platform supported </a:t>
            </a:r>
            <a:r>
              <a:rPr lang="en-US" sz="1800" i="1" u="sng" dirty="0" smtClean="0">
                <a:solidFill>
                  <a:srgbClr val="0070C0"/>
                </a:solidFill>
              </a:rPr>
              <a:t>(Libraries available for transition)</a:t>
            </a:r>
            <a:r>
              <a:rPr lang="en-US" sz="1800" i="1" dirty="0" smtClean="0">
                <a:solidFill>
                  <a:srgbClr val="0070C0"/>
                </a:solidFill>
              </a:rPr>
              <a:t> .</a:t>
            </a:r>
            <a:endParaRPr lang="en-US" sz="1800" i="1" dirty="0">
              <a:solidFill>
                <a:srgbClr val="0070C0"/>
              </a:solidFill>
            </a:endParaRPr>
          </a:p>
          <a:p>
            <a:pPr lvl="0" algn="just"/>
            <a:r>
              <a:rPr lang="en-US" sz="1800" dirty="0"/>
              <a:t>	- </a:t>
            </a:r>
            <a:r>
              <a:rPr lang="en-US" sz="1800" dirty="0" smtClean="0">
                <a:solidFill>
                  <a:srgbClr val="0070C0"/>
                </a:solidFill>
              </a:rPr>
              <a:t>Plugins available such as Yolo which have been already trained .</a:t>
            </a:r>
          </a:p>
          <a:p>
            <a:pPr lvl="0" algn="just"/>
            <a:r>
              <a:rPr lang="en-US" sz="1800" dirty="0" smtClean="0"/>
              <a:t>	- </a:t>
            </a:r>
            <a:r>
              <a:rPr lang="en-US" sz="1800" dirty="0" smtClean="0">
                <a:solidFill>
                  <a:srgbClr val="C00000"/>
                </a:solidFill>
              </a:rPr>
              <a:t>Trained on US standards ! Different from Indian Standards .</a:t>
            </a:r>
            <a:endParaRPr sz="1800" dirty="0">
              <a:solidFill>
                <a:srgbClr val="C00000"/>
              </a:solidFill>
            </a:endParaRPr>
          </a:p>
        </p:txBody>
      </p:sp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" dirty="0" smtClean="0"/>
              <a:t>Object Detection and Recognition</a:t>
            </a:r>
            <a:endParaRPr b="1" dirty="0"/>
          </a:p>
        </p:txBody>
      </p:sp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12375" y="4657550"/>
            <a:ext cx="9144000" cy="48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i="1"/>
              <a:t>#HumseFarakPadtaHai</a:t>
            </a:r>
            <a:r>
              <a:rPr lang="en" sz="1800"/>
              <a:t>                                                                    www.road-safety.co.in</a:t>
            </a:r>
            <a:endParaRPr sz="1800"/>
          </a:p>
        </p:txBody>
      </p:sp>
    </p:spTree>
    <p:extLst>
      <p:ext uri="{BB962C8B-B14F-4D97-AF65-F5344CB8AC3E}">
        <p14:creationId xmlns:p14="http://schemas.microsoft.com/office/powerpoint/2010/main" val="1198132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64"/>
          <p:cNvSpPr/>
          <p:nvPr/>
        </p:nvSpPr>
        <p:spPr>
          <a:xfrm>
            <a:off x="12374" y="1539920"/>
            <a:ext cx="9131625" cy="3603580"/>
          </a:xfrm>
          <a:prstGeom prst="rect">
            <a:avLst/>
          </a:prstGeom>
          <a:solidFill>
            <a:srgbClr val="FFF329">
              <a:alpha val="653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>
              <a:spcBef>
                <a:spcPts val="0"/>
              </a:spcBef>
              <a:spcAft>
                <a:spcPts val="0"/>
              </a:spcAft>
              <a:buNone/>
            </a:pPr>
            <a:endParaRPr sz="2000" dirty="0"/>
          </a:p>
        </p:txBody>
      </p:sp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" dirty="0" smtClean="0"/>
              <a:t>Object Detection and Recognition</a:t>
            </a:r>
            <a:br>
              <a:rPr lang="en" dirty="0" smtClean="0"/>
            </a:br>
            <a:r>
              <a:rPr lang="en" dirty="0" smtClean="0"/>
              <a:t>Working with Android-Yolo Plugin</a:t>
            </a:r>
            <a:endParaRPr b="1" dirty="0"/>
          </a:p>
        </p:txBody>
      </p:sp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12375" y="4657550"/>
            <a:ext cx="9144000" cy="48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i="1" dirty="0"/>
              <a:t>#HumseFarakPadtaHai</a:t>
            </a:r>
            <a:r>
              <a:rPr lang="en" sz="1800" dirty="0"/>
              <a:t>                                                                    www.road-safety.co.in</a:t>
            </a:r>
            <a:endParaRPr sz="1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960" y="1825498"/>
            <a:ext cx="2008264" cy="267768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2367" y="1825498"/>
            <a:ext cx="2008264" cy="267768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5774" y="1825390"/>
            <a:ext cx="2010109" cy="268014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5473" y="1825390"/>
            <a:ext cx="1506827" cy="2678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295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Activities  Remaining  For  Future</a:t>
            </a:r>
            <a:endParaRPr dirty="0"/>
          </a:p>
        </p:txBody>
      </p:sp>
      <p:sp>
        <p:nvSpPr>
          <p:cNvPr id="113" name="Shape 113"/>
          <p:cNvSpPr/>
          <p:nvPr/>
        </p:nvSpPr>
        <p:spPr>
          <a:xfrm>
            <a:off x="0" y="1315092"/>
            <a:ext cx="9144000" cy="3828408"/>
          </a:xfrm>
          <a:prstGeom prst="rect">
            <a:avLst/>
          </a:prstGeom>
          <a:solidFill>
            <a:srgbClr val="FFF329">
              <a:alpha val="653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 smtClean="0"/>
              <a:t>Building and Testing of best suited ML / DL algorithms.</a:t>
            </a:r>
          </a:p>
          <a:p>
            <a:pPr marL="34290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 smtClean="0"/>
              <a:t>Collecting data of Indian Roadway Standards.</a:t>
            </a:r>
          </a:p>
          <a:p>
            <a:pPr marL="34290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 smtClean="0"/>
              <a:t>Training on a Data Set for Obstacles on Indian Roadways.</a:t>
            </a:r>
          </a:p>
          <a:p>
            <a:pPr marL="34290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 smtClean="0"/>
              <a:t>Integration of Speedometer and Obstacle Detection System.</a:t>
            </a:r>
          </a:p>
          <a:p>
            <a:pPr marL="34290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 smtClean="0"/>
              <a:t>Field testing with the help of volunteers </a:t>
            </a:r>
            <a:r>
              <a:rPr lang="en-US" sz="2400" i="1" dirty="0" smtClean="0"/>
              <a:t>( or IRSC )</a:t>
            </a:r>
            <a:r>
              <a:rPr lang="en-US" sz="2400" dirty="0" smtClean="0"/>
              <a:t> .</a:t>
            </a:r>
          </a:p>
          <a:p>
            <a:pPr marL="34290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2400" dirty="0"/>
          </a:p>
        </p:txBody>
      </p:sp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12375" y="4657550"/>
            <a:ext cx="9144000" cy="48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i="1"/>
              <a:t>#HumseFarakPadtaHai</a:t>
            </a:r>
            <a:r>
              <a:rPr lang="en" sz="1800"/>
              <a:t>                                                                    www.road-safety.co.in</a:t>
            </a:r>
            <a:endParaRPr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64"/>
          <p:cNvSpPr/>
          <p:nvPr/>
        </p:nvSpPr>
        <p:spPr>
          <a:xfrm>
            <a:off x="12374" y="1130157"/>
            <a:ext cx="9131625" cy="4013343"/>
          </a:xfrm>
          <a:prstGeom prst="rect">
            <a:avLst/>
          </a:prstGeom>
          <a:solidFill>
            <a:srgbClr val="FFF329">
              <a:alpha val="653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lvl="0" indent="-342900" algn="just">
              <a:buFont typeface="Arial" panose="020B0604020202020204" pitchFamily="34" charset="0"/>
              <a:buChar char="•"/>
            </a:pPr>
            <a:r>
              <a:rPr lang="en-US" sz="2000" dirty="0" smtClean="0">
                <a:hlinkClick r:id="rId3"/>
              </a:rPr>
              <a:t>https</a:t>
            </a:r>
            <a:r>
              <a:rPr lang="en-US" sz="2000" dirty="0">
                <a:hlinkClick r:id="rId3"/>
              </a:rPr>
              <a:t>://opencv.org</a:t>
            </a:r>
            <a:r>
              <a:rPr lang="en-US" sz="2000" dirty="0" smtClean="0">
                <a:hlinkClick r:id="rId3"/>
              </a:rPr>
              <a:t>/</a:t>
            </a:r>
            <a:endParaRPr lang="en-US" sz="2000" dirty="0" smtClean="0"/>
          </a:p>
          <a:p>
            <a:pPr marL="342900" lvl="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hlinkClick r:id="rId4"/>
              </a:rPr>
              <a:t>https://www.tensorflow.org/ </a:t>
            </a:r>
            <a:endParaRPr lang="en-US" sz="2000" dirty="0" smtClean="0"/>
          </a:p>
          <a:p>
            <a:pPr marL="342900" lvl="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hlinkClick r:id="rId5"/>
              </a:rPr>
              <a:t>https</a:t>
            </a:r>
            <a:r>
              <a:rPr lang="en-US" sz="2000" dirty="0">
                <a:hlinkClick r:id="rId5"/>
              </a:rPr>
              <a:t>://</a:t>
            </a:r>
            <a:r>
              <a:rPr lang="en-US" sz="2000" dirty="0" smtClean="0">
                <a:hlinkClick r:id="rId5"/>
              </a:rPr>
              <a:t>github.com/bdjukic/CarND-Vehicle-Detection</a:t>
            </a:r>
            <a:endParaRPr lang="en-US" sz="2000" dirty="0" smtClean="0"/>
          </a:p>
          <a:p>
            <a:pPr marL="342900" lvl="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hlinkClick r:id="rId6"/>
              </a:rPr>
              <a:t>https://</a:t>
            </a:r>
            <a:r>
              <a:rPr lang="en-US" sz="2000" dirty="0" smtClean="0">
                <a:hlinkClick r:id="rId6"/>
              </a:rPr>
              <a:t>developer.android.com</a:t>
            </a:r>
            <a:endParaRPr lang="en-US" sz="2000" dirty="0" smtClean="0"/>
          </a:p>
          <a:p>
            <a:pPr marL="342900" lvl="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hlinkClick r:id="rId7"/>
              </a:rPr>
              <a:t>https://stackoverflow.com</a:t>
            </a:r>
            <a:r>
              <a:rPr lang="en-US" sz="2000" dirty="0" smtClean="0">
                <a:hlinkClick r:id="rId7"/>
              </a:rPr>
              <a:t>/</a:t>
            </a:r>
            <a:r>
              <a:rPr lang="en-US" sz="2000" dirty="0" smtClean="0"/>
              <a:t> 	</a:t>
            </a:r>
            <a:r>
              <a:rPr lang="en-US" sz="2000" dirty="0" smtClean="0">
                <a:latin typeface="Baskerville Old Face" panose="02020602080505020303" pitchFamily="18" charset="0"/>
              </a:rPr>
              <a:t>….	</a:t>
            </a:r>
            <a:r>
              <a:rPr lang="en-US" sz="2000" i="1" dirty="0" smtClean="0">
                <a:latin typeface="Baskerville Old Face" panose="02020602080505020303" pitchFamily="18" charset="0"/>
              </a:rPr>
              <a:t> And the List GOES ONN !!!</a:t>
            </a:r>
            <a:endParaRPr sz="2000" i="1" dirty="0">
              <a:latin typeface="Baskerville Old Face" panose="02020602080505020303" pitchFamily="18" charset="0"/>
            </a:endParaRPr>
          </a:p>
        </p:txBody>
      </p:sp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xfrm>
            <a:off x="311700" y="311461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" dirty="0" smtClean="0"/>
              <a:t>References</a:t>
            </a:r>
            <a:endParaRPr b="1" dirty="0"/>
          </a:p>
        </p:txBody>
      </p:sp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12375" y="4657550"/>
            <a:ext cx="9144000" cy="48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i="1"/>
              <a:t>#HumseFarakPadtaHai</a:t>
            </a:r>
            <a:r>
              <a:rPr lang="en" sz="1800"/>
              <a:t>                                                                    www.road-safety.co.in</a:t>
            </a:r>
            <a:endParaRPr sz="1800"/>
          </a:p>
        </p:txBody>
      </p:sp>
    </p:spTree>
    <p:extLst>
      <p:ext uri="{BB962C8B-B14F-4D97-AF65-F5344CB8AC3E}">
        <p14:creationId xmlns:p14="http://schemas.microsoft.com/office/powerpoint/2010/main" val="3849378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64"/>
          <p:cNvSpPr/>
          <p:nvPr/>
        </p:nvSpPr>
        <p:spPr>
          <a:xfrm>
            <a:off x="12374" y="1"/>
            <a:ext cx="9131625" cy="5143500"/>
          </a:xfrm>
          <a:prstGeom prst="rect">
            <a:avLst/>
          </a:prstGeom>
          <a:solidFill>
            <a:srgbClr val="FFF329">
              <a:alpha val="653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sz="40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latin typeface="Baskerville Old Face" panose="02020602080505020303" pitchFamily="18" charset="0"/>
              </a:rPr>
              <a:t>THANK  YOU</a:t>
            </a:r>
            <a:endParaRPr lang="en-US" sz="4000" b="1" dirty="0" smtClean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latin typeface="Baskerville Old Face" panose="02020602080505020303" pitchFamily="18" charset="0"/>
              <a:hlinkClick r:id="rId3"/>
            </a:endParaRPr>
          </a:p>
          <a:p>
            <a:pPr marL="342900" lvl="0" indent="-342900" algn="just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hlinkClick r:id="rId4"/>
              </a:rPr>
              <a:t>http</a:t>
            </a:r>
            <a:r>
              <a:rPr lang="en-US" sz="2000" dirty="0">
                <a:hlinkClick r:id="rId4"/>
              </a:rPr>
              <a:t>://www.cse.iitd.ac.in/~cs1160396</a:t>
            </a:r>
            <a:r>
              <a:rPr lang="en-US" sz="2000" dirty="0" smtClean="0">
                <a:hlinkClick r:id="rId4"/>
              </a:rPr>
              <a:t>/</a:t>
            </a:r>
            <a:endParaRPr lang="en-US" sz="2000" dirty="0" smtClean="0"/>
          </a:p>
          <a:p>
            <a:pPr marL="342900" lvl="0" indent="-342900" algn="just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hlinkClick r:id="rId5"/>
              </a:rPr>
              <a:t>https://</a:t>
            </a:r>
            <a:r>
              <a:rPr lang="en-US" sz="2000" dirty="0" smtClean="0">
                <a:hlinkClick r:id="rId5"/>
              </a:rPr>
              <a:t>github.com/Ayush21298/Danger_Alarm_App_IRSC</a:t>
            </a:r>
            <a:endParaRPr lang="en-US" sz="2000" dirty="0" smtClean="0"/>
          </a:p>
          <a:p>
            <a:pPr marL="342900" lvl="0" indent="-342900" algn="just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Email : </a:t>
            </a:r>
            <a:r>
              <a:rPr lang="en-US" sz="2000" dirty="0" smtClean="0">
                <a:hlinkClick r:id="rId6"/>
              </a:rPr>
              <a:t>patel.ayush08@gmail.com</a:t>
            </a:r>
            <a:endParaRPr lang="en-US" sz="2000" dirty="0" smtClean="0"/>
          </a:p>
        </p:txBody>
      </p:sp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12375" y="4657550"/>
            <a:ext cx="9144000" cy="48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i="1" dirty="0"/>
              <a:t>#HumseFarakPadtaHai</a:t>
            </a:r>
            <a:r>
              <a:rPr lang="en" sz="1800" dirty="0"/>
              <a:t>                                                                    www.road-safety.co.in</a:t>
            </a:r>
            <a:endParaRPr sz="1800" dirty="0"/>
          </a:p>
        </p:txBody>
      </p:sp>
    </p:spTree>
    <p:extLst>
      <p:ext uri="{BB962C8B-B14F-4D97-AF65-F5344CB8AC3E}">
        <p14:creationId xmlns:p14="http://schemas.microsoft.com/office/powerpoint/2010/main" val="3791624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205</Words>
  <Application>Microsoft Office PowerPoint</Application>
  <PresentationFormat>On-screen Show (16:9)</PresentationFormat>
  <Paragraphs>61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Baskerville Old Face</vt:lpstr>
      <vt:lpstr>Simple Light</vt:lpstr>
      <vt:lpstr>#HumseFarakPadtaHai                                                                    www.road-safety.co.in</vt:lpstr>
      <vt:lpstr>Android App for Speed-Distance Danger Alarm</vt:lpstr>
      <vt:lpstr>Android App for Speed-Distance Danger Alarm</vt:lpstr>
      <vt:lpstr>Object Detection and Recognition</vt:lpstr>
      <vt:lpstr>Object Detection and Recognition</vt:lpstr>
      <vt:lpstr>Object Detection and Recognition Working with Android-Yolo Plugin</vt:lpstr>
      <vt:lpstr>Activities  Remaining  For  Future</vt:lpstr>
      <vt:lpstr>References</vt:lpstr>
      <vt:lpstr>#HumseFarakPadtaHai                                                                    www.road-safety.co.in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#HumseFarakPadtaHai                                                                    www.road-safety.co.in</dc:title>
  <cp:lastModifiedBy>Ayush</cp:lastModifiedBy>
  <cp:revision>55</cp:revision>
  <dcterms:modified xsi:type="dcterms:W3CDTF">2018-02-17T20:20:46Z</dcterms:modified>
</cp:coreProperties>
</file>