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5" d="100"/>
          <a:sy n="75" d="100"/>
        </p:scale>
        <p:origin x="370"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01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2143244"/>
            <a:ext cx="5332690" cy="833199"/>
          </a:xfrm>
          <a:prstGeom prst="rect">
            <a:avLst/>
          </a:prstGeom>
          <a:noFill/>
          <a:ln/>
        </p:spPr>
        <p:txBody>
          <a:bodyPr wrap="none" rtlCol="0" anchor="t"/>
          <a:lstStyle/>
          <a:p>
            <a:pPr marL="0" indent="0">
              <a:lnSpc>
                <a:spcPts val="6561"/>
              </a:lnSpc>
              <a:buNone/>
            </a:pPr>
            <a:r>
              <a:rPr lang="en-US" sz="5249" dirty="0">
                <a:solidFill>
                  <a:srgbClr val="38512F"/>
                </a:solidFill>
                <a:latin typeface="Lora" pitchFamily="34" charset="0"/>
                <a:ea typeface="Lora" pitchFamily="34" charset="-122"/>
                <a:cs typeface="Lora" pitchFamily="34" charset="-120"/>
              </a:rPr>
              <a:t>Project Zapp</a:t>
            </a:r>
            <a:endParaRPr lang="en-US" sz="5249" dirty="0"/>
          </a:p>
        </p:txBody>
      </p:sp>
      <p:sp>
        <p:nvSpPr>
          <p:cNvPr id="5" name="Text 3"/>
          <p:cNvSpPr/>
          <p:nvPr/>
        </p:nvSpPr>
        <p:spPr>
          <a:xfrm>
            <a:off x="833199" y="3309699"/>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Team Members :</a:t>
            </a:r>
            <a:endParaRPr lang="en-US" sz="1750" dirty="0"/>
          </a:p>
        </p:txBody>
      </p:sp>
      <p:sp>
        <p:nvSpPr>
          <p:cNvPr id="6" name="Text 4"/>
          <p:cNvSpPr/>
          <p:nvPr/>
        </p:nvSpPr>
        <p:spPr>
          <a:xfrm>
            <a:off x="833199" y="3915013"/>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Varun Mistry - </a:t>
            </a:r>
            <a:endParaRPr lang="en-US" sz="1750" dirty="0"/>
          </a:p>
        </p:txBody>
      </p:sp>
      <p:sp>
        <p:nvSpPr>
          <p:cNvPr id="7" name="Text 5"/>
          <p:cNvSpPr/>
          <p:nvPr/>
        </p:nvSpPr>
        <p:spPr>
          <a:xfrm>
            <a:off x="833199" y="4520327"/>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Ayush Patel - 100944563</a:t>
            </a:r>
            <a:endParaRPr lang="en-US" sz="1750" dirty="0"/>
          </a:p>
        </p:txBody>
      </p:sp>
      <p:sp>
        <p:nvSpPr>
          <p:cNvPr id="8" name="Text 6"/>
          <p:cNvSpPr/>
          <p:nvPr/>
        </p:nvSpPr>
        <p:spPr>
          <a:xfrm>
            <a:off x="833199" y="5125641"/>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Kevin Patel-100941716</a:t>
            </a:r>
            <a:endParaRPr lang="en-US" sz="1750" dirty="0"/>
          </a:p>
        </p:txBody>
      </p:sp>
      <p:sp>
        <p:nvSpPr>
          <p:cNvPr id="9" name="Text 7"/>
          <p:cNvSpPr/>
          <p:nvPr/>
        </p:nvSpPr>
        <p:spPr>
          <a:xfrm>
            <a:off x="833199" y="5730954"/>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Chinedu Omenkukwu - 100805353</a:t>
            </a:r>
            <a:endParaRPr lang="en-US" sz="1750" dirty="0"/>
          </a:p>
        </p:txBody>
      </p:sp>
      <p:pic>
        <p:nvPicPr>
          <p:cNvPr id="10"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1285161"/>
            <a:ext cx="766572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Team Roles &amp; Responsibilities</a:t>
            </a:r>
            <a:endParaRPr lang="en-US" sz="4374" dirty="0"/>
          </a:p>
        </p:txBody>
      </p:sp>
      <p:sp>
        <p:nvSpPr>
          <p:cNvPr id="5" name="Shape 3"/>
          <p:cNvSpPr/>
          <p:nvPr/>
        </p:nvSpPr>
        <p:spPr>
          <a:xfrm>
            <a:off x="2348389" y="2423874"/>
            <a:ext cx="4855726" cy="2149197"/>
          </a:xfrm>
          <a:prstGeom prst="roundRect">
            <a:avLst>
              <a:gd name="adj" fmla="val 3102"/>
            </a:avLst>
          </a:prstGeom>
          <a:solidFill>
            <a:srgbClr val="F6E9D5"/>
          </a:solidFill>
          <a:ln/>
        </p:spPr>
        <p:txBody>
          <a:bodyPr/>
          <a:lstStyle/>
          <a:p>
            <a:endParaRPr lang="en-CA"/>
          </a:p>
        </p:txBody>
      </p:sp>
      <p:sp>
        <p:nvSpPr>
          <p:cNvPr id="6" name="Text 4"/>
          <p:cNvSpPr/>
          <p:nvPr/>
        </p:nvSpPr>
        <p:spPr>
          <a:xfrm>
            <a:off x="2570559" y="2646045"/>
            <a:ext cx="300990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Backend Developer</a:t>
            </a:r>
            <a:endParaRPr lang="en-US" sz="2624" dirty="0"/>
          </a:p>
        </p:txBody>
      </p:sp>
      <p:sp>
        <p:nvSpPr>
          <p:cNvPr id="7" name="Text 5"/>
          <p:cNvSpPr/>
          <p:nvPr/>
        </p:nvSpPr>
        <p:spPr>
          <a:xfrm>
            <a:off x="2570559" y="3284696"/>
            <a:ext cx="4411385"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Responsible for developing the backend services and APIs required for the chatbot.</a:t>
            </a:r>
            <a:endParaRPr lang="en-US" sz="1750" dirty="0"/>
          </a:p>
        </p:txBody>
      </p:sp>
      <p:sp>
        <p:nvSpPr>
          <p:cNvPr id="8" name="Shape 6"/>
          <p:cNvSpPr/>
          <p:nvPr/>
        </p:nvSpPr>
        <p:spPr>
          <a:xfrm>
            <a:off x="7426285" y="2423874"/>
            <a:ext cx="4855726" cy="2149197"/>
          </a:xfrm>
          <a:prstGeom prst="roundRect">
            <a:avLst>
              <a:gd name="adj" fmla="val 3102"/>
            </a:avLst>
          </a:prstGeom>
          <a:solidFill>
            <a:srgbClr val="F6E9D5"/>
          </a:solidFill>
          <a:ln/>
        </p:spPr>
        <p:txBody>
          <a:bodyPr/>
          <a:lstStyle/>
          <a:p>
            <a:endParaRPr lang="en-CA"/>
          </a:p>
        </p:txBody>
      </p:sp>
      <p:sp>
        <p:nvSpPr>
          <p:cNvPr id="9" name="Text 7"/>
          <p:cNvSpPr/>
          <p:nvPr/>
        </p:nvSpPr>
        <p:spPr>
          <a:xfrm>
            <a:off x="7648456" y="2646045"/>
            <a:ext cx="313944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Frontend Developer</a:t>
            </a:r>
            <a:endParaRPr lang="en-US" sz="2624" dirty="0"/>
          </a:p>
        </p:txBody>
      </p:sp>
      <p:sp>
        <p:nvSpPr>
          <p:cNvPr id="10" name="Text 8"/>
          <p:cNvSpPr/>
          <p:nvPr/>
        </p:nvSpPr>
        <p:spPr>
          <a:xfrm>
            <a:off x="7648456" y="328469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Tasked with creating an intuitive and user-friendly frontend interface for seamless interaction with the chatbot.</a:t>
            </a:r>
            <a:endParaRPr lang="en-US" sz="1750" dirty="0"/>
          </a:p>
        </p:txBody>
      </p:sp>
      <p:sp>
        <p:nvSpPr>
          <p:cNvPr id="11" name="Shape 9"/>
          <p:cNvSpPr/>
          <p:nvPr/>
        </p:nvSpPr>
        <p:spPr>
          <a:xfrm>
            <a:off x="2348389" y="4795242"/>
            <a:ext cx="4855726" cy="2149197"/>
          </a:xfrm>
          <a:prstGeom prst="roundRect">
            <a:avLst>
              <a:gd name="adj" fmla="val 3102"/>
            </a:avLst>
          </a:prstGeom>
          <a:solidFill>
            <a:srgbClr val="F6E9D5"/>
          </a:solidFill>
          <a:ln/>
        </p:spPr>
        <p:txBody>
          <a:bodyPr/>
          <a:lstStyle/>
          <a:p>
            <a:endParaRPr lang="en-CA"/>
          </a:p>
        </p:txBody>
      </p:sp>
      <p:sp>
        <p:nvSpPr>
          <p:cNvPr id="12" name="Text 10"/>
          <p:cNvSpPr/>
          <p:nvPr/>
        </p:nvSpPr>
        <p:spPr>
          <a:xfrm>
            <a:off x="2570559" y="501741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NLP Expert</a:t>
            </a:r>
            <a:endParaRPr lang="en-US" sz="2624" dirty="0"/>
          </a:p>
        </p:txBody>
      </p:sp>
      <p:sp>
        <p:nvSpPr>
          <p:cNvPr id="13" name="Text 11"/>
          <p:cNvSpPr/>
          <p:nvPr/>
        </p:nvSpPr>
        <p:spPr>
          <a:xfrm>
            <a:off x="2570559" y="5656064"/>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Responsible for implementing natural language processing techniques to enhance the chatbot's understanding and response capabilities.</a:t>
            </a:r>
            <a:endParaRPr lang="en-US" sz="1750" dirty="0"/>
          </a:p>
        </p:txBody>
      </p:sp>
      <p:sp>
        <p:nvSpPr>
          <p:cNvPr id="14" name="Shape 12"/>
          <p:cNvSpPr/>
          <p:nvPr/>
        </p:nvSpPr>
        <p:spPr>
          <a:xfrm>
            <a:off x="7426285" y="4795242"/>
            <a:ext cx="4855726" cy="2149197"/>
          </a:xfrm>
          <a:prstGeom prst="roundRect">
            <a:avLst>
              <a:gd name="adj" fmla="val 3102"/>
            </a:avLst>
          </a:prstGeom>
          <a:solidFill>
            <a:srgbClr val="F6E9D5"/>
          </a:solidFill>
          <a:ln/>
        </p:spPr>
        <p:txBody>
          <a:bodyPr/>
          <a:lstStyle/>
          <a:p>
            <a:endParaRPr lang="en-CA"/>
          </a:p>
        </p:txBody>
      </p:sp>
      <p:sp>
        <p:nvSpPr>
          <p:cNvPr id="15" name="Text 13"/>
          <p:cNvSpPr/>
          <p:nvPr/>
        </p:nvSpPr>
        <p:spPr>
          <a:xfrm>
            <a:off x="7648456" y="501741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Project Manager</a:t>
            </a:r>
            <a:endParaRPr lang="en-US" sz="2624" dirty="0"/>
          </a:p>
        </p:txBody>
      </p:sp>
      <p:sp>
        <p:nvSpPr>
          <p:cNvPr id="16" name="Text 14"/>
          <p:cNvSpPr/>
          <p:nvPr/>
        </p:nvSpPr>
        <p:spPr>
          <a:xfrm>
            <a:off x="7648456" y="5656064"/>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Oversees the entire project, coordinating resources, managing timelines, and ensuring successful project delivery.</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2890123"/>
            <a:ext cx="63931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Conclusion &amp; Next Steps</a:t>
            </a:r>
            <a:endParaRPr lang="en-US" sz="4374" dirty="0"/>
          </a:p>
        </p:txBody>
      </p:sp>
      <p:sp>
        <p:nvSpPr>
          <p:cNvPr id="5" name="Text 3"/>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 conclusion, we have discussed the key components and objectives of "Project Zapp," highlighting its potential to enhance the user experience in the banking sector. The immediate next step involves awaiting project approval to commence development.</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Introduction</a:t>
            </a:r>
            <a:endParaRPr lang="en-US" sz="4374" dirty="0"/>
          </a:p>
        </p:txBody>
      </p:sp>
      <p:sp>
        <p:nvSpPr>
          <p:cNvPr id="5"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Project Zapp is a revolutionary AI-based banking chatbot aimed at providing real-time solutions and enhancing user experience in the current banking market. In this presentation, we will discuss the need for such a chatbot and its potential benefits.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3067883"/>
            <a:ext cx="49834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Problem Statement</a:t>
            </a:r>
            <a:endParaRPr lang="en-US" sz="4374" dirty="0"/>
          </a:p>
        </p:txBody>
      </p:sp>
      <p:sp>
        <p:nvSpPr>
          <p:cNvPr id="5"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Existing banking chatbots have several limitations that hinder seamless user experience. We'll explore these limitations and emphasize the importance of real-time solutions for addressing user queries efficiently and effectively.</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897731"/>
            <a:ext cx="472440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Project Objectives</a:t>
            </a:r>
            <a:endParaRPr lang="en-US" sz="4374" dirty="0"/>
          </a:p>
        </p:txBody>
      </p:sp>
      <p:sp>
        <p:nvSpPr>
          <p:cNvPr id="5" name="Shape 3"/>
          <p:cNvSpPr/>
          <p:nvPr/>
        </p:nvSpPr>
        <p:spPr>
          <a:xfrm>
            <a:off x="833199" y="2098953"/>
            <a:ext cx="499943" cy="499943"/>
          </a:xfrm>
          <a:prstGeom prst="roundRect">
            <a:avLst>
              <a:gd name="adj" fmla="val 13333"/>
            </a:avLst>
          </a:prstGeom>
          <a:solidFill>
            <a:srgbClr val="F6E9D5"/>
          </a:solidFill>
          <a:ln/>
        </p:spPr>
        <p:txBody>
          <a:bodyPr/>
          <a:lstStyle/>
          <a:p>
            <a:endParaRPr lang="en-CA"/>
          </a:p>
        </p:txBody>
      </p:sp>
      <p:sp>
        <p:nvSpPr>
          <p:cNvPr id="6" name="Text 4"/>
          <p:cNvSpPr/>
          <p:nvPr/>
        </p:nvSpPr>
        <p:spPr>
          <a:xfrm>
            <a:off x="1022152" y="2140625"/>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7" name="Text 5"/>
          <p:cNvSpPr/>
          <p:nvPr/>
        </p:nvSpPr>
        <p:spPr>
          <a:xfrm>
            <a:off x="1555313" y="2175272"/>
            <a:ext cx="2905601"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Enhance User Experience</a:t>
            </a:r>
            <a:endParaRPr lang="en-US" sz="2187" dirty="0"/>
          </a:p>
        </p:txBody>
      </p:sp>
      <p:sp>
        <p:nvSpPr>
          <p:cNvPr id="8" name="Text 6"/>
          <p:cNvSpPr/>
          <p:nvPr/>
        </p:nvSpPr>
        <p:spPr>
          <a:xfrm>
            <a:off x="1555313" y="3091815"/>
            <a:ext cx="2905601"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primary goal is to create a chatbot that offers a seamless and personalized experience for users, improving their overall satisfaction with banking services.</a:t>
            </a:r>
            <a:endParaRPr lang="en-US" sz="1750" dirty="0"/>
          </a:p>
        </p:txBody>
      </p:sp>
      <p:sp>
        <p:nvSpPr>
          <p:cNvPr id="9" name="Shape 7"/>
          <p:cNvSpPr/>
          <p:nvPr/>
        </p:nvSpPr>
        <p:spPr>
          <a:xfrm>
            <a:off x="4683085" y="2098953"/>
            <a:ext cx="499943" cy="499943"/>
          </a:xfrm>
          <a:prstGeom prst="roundRect">
            <a:avLst>
              <a:gd name="adj" fmla="val 13333"/>
            </a:avLst>
          </a:prstGeom>
          <a:solidFill>
            <a:srgbClr val="F6E9D5"/>
          </a:solidFill>
          <a:ln/>
        </p:spPr>
        <p:txBody>
          <a:bodyPr/>
          <a:lstStyle/>
          <a:p>
            <a:endParaRPr lang="en-CA"/>
          </a:p>
        </p:txBody>
      </p:sp>
      <p:sp>
        <p:nvSpPr>
          <p:cNvPr id="10" name="Text 8"/>
          <p:cNvSpPr/>
          <p:nvPr/>
        </p:nvSpPr>
        <p:spPr>
          <a:xfrm>
            <a:off x="4845368" y="2140625"/>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1" name="Text 9"/>
          <p:cNvSpPr/>
          <p:nvPr/>
        </p:nvSpPr>
        <p:spPr>
          <a:xfrm>
            <a:off x="5405199" y="2175272"/>
            <a:ext cx="2905601"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Reduce Human Intervention</a:t>
            </a:r>
            <a:endParaRPr lang="en-US" sz="2187" dirty="0"/>
          </a:p>
        </p:txBody>
      </p:sp>
      <p:sp>
        <p:nvSpPr>
          <p:cNvPr id="12" name="Text 10"/>
          <p:cNvSpPr/>
          <p:nvPr/>
        </p:nvSpPr>
        <p:spPr>
          <a:xfrm>
            <a:off x="5405199" y="3091815"/>
            <a:ext cx="2905601" cy="2487811"/>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By implementing advanced AI and natural language processing techniques, we aim to minimize the need for human intervention and automate routine banking tasks.</a:t>
            </a:r>
            <a:endParaRPr lang="en-US" sz="1750" dirty="0"/>
          </a:p>
        </p:txBody>
      </p:sp>
      <p:sp>
        <p:nvSpPr>
          <p:cNvPr id="13" name="Shape 11"/>
          <p:cNvSpPr/>
          <p:nvPr/>
        </p:nvSpPr>
        <p:spPr>
          <a:xfrm>
            <a:off x="833199" y="5975390"/>
            <a:ext cx="499943" cy="499943"/>
          </a:xfrm>
          <a:prstGeom prst="roundRect">
            <a:avLst>
              <a:gd name="adj" fmla="val 13333"/>
            </a:avLst>
          </a:prstGeom>
          <a:solidFill>
            <a:srgbClr val="F6E9D5"/>
          </a:solidFill>
          <a:ln/>
        </p:spPr>
        <p:txBody>
          <a:bodyPr/>
          <a:lstStyle/>
          <a:p>
            <a:endParaRPr lang="en-CA"/>
          </a:p>
        </p:txBody>
      </p:sp>
      <p:sp>
        <p:nvSpPr>
          <p:cNvPr id="14" name="Text 12"/>
          <p:cNvSpPr/>
          <p:nvPr/>
        </p:nvSpPr>
        <p:spPr>
          <a:xfrm>
            <a:off x="991672" y="6017062"/>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1555313" y="6051709"/>
            <a:ext cx="368046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Ensure Security Compliance</a:t>
            </a:r>
            <a:endParaRPr lang="en-US" sz="2187" dirty="0"/>
          </a:p>
        </p:txBody>
      </p:sp>
      <p:sp>
        <p:nvSpPr>
          <p:cNvPr id="16" name="Text 14"/>
          <p:cNvSpPr/>
          <p:nvPr/>
        </p:nvSpPr>
        <p:spPr>
          <a:xfrm>
            <a:off x="1555313" y="6621066"/>
            <a:ext cx="6755487"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We prioritize the security of user data and transactions, incorporating robust security measures to protect sensitive information.</a:t>
            </a:r>
            <a:endParaRPr lang="en-US" sz="1750" dirty="0"/>
          </a:p>
        </p:txBody>
      </p:sp>
      <p:pic>
        <p:nvPicPr>
          <p:cNvPr id="17"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2293144"/>
            <a:ext cx="524256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Scope of the Project</a:t>
            </a:r>
            <a:endParaRPr lang="en-US" sz="4374" dirty="0"/>
          </a:p>
        </p:txBody>
      </p:sp>
      <p:sp>
        <p:nvSpPr>
          <p:cNvPr id="5" name="Shape 3"/>
          <p:cNvSpPr/>
          <p:nvPr/>
        </p:nvSpPr>
        <p:spPr>
          <a:xfrm>
            <a:off x="2348389" y="3431857"/>
            <a:ext cx="4855726" cy="2504599"/>
          </a:xfrm>
          <a:prstGeom prst="roundRect">
            <a:avLst>
              <a:gd name="adj" fmla="val 2661"/>
            </a:avLst>
          </a:prstGeom>
          <a:solidFill>
            <a:srgbClr val="F6E9D5"/>
          </a:solidFill>
          <a:ln/>
        </p:spPr>
        <p:txBody>
          <a:bodyPr/>
          <a:lstStyle/>
          <a:p>
            <a:endParaRPr lang="en-CA"/>
          </a:p>
        </p:txBody>
      </p:sp>
      <p:sp>
        <p:nvSpPr>
          <p:cNvPr id="6" name="Text 4"/>
          <p:cNvSpPr/>
          <p:nvPr/>
        </p:nvSpPr>
        <p:spPr>
          <a:xfrm>
            <a:off x="2570559" y="3654028"/>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Inclusions</a:t>
            </a:r>
            <a:endParaRPr lang="en-US" sz="2624" dirty="0"/>
          </a:p>
        </p:txBody>
      </p:sp>
      <p:sp>
        <p:nvSpPr>
          <p:cNvPr id="7" name="Text 5"/>
          <p:cNvSpPr/>
          <p:nvPr/>
        </p:nvSpPr>
        <p:spPr>
          <a:xfrm>
            <a:off x="2570559" y="4292679"/>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 Interaction, NLP Integration, Banking Transactions, and Security Measures are core components of our chatbot system.</a:t>
            </a:r>
            <a:endParaRPr lang="en-US" sz="1750" dirty="0"/>
          </a:p>
        </p:txBody>
      </p:sp>
      <p:sp>
        <p:nvSpPr>
          <p:cNvPr id="8" name="Shape 6"/>
          <p:cNvSpPr/>
          <p:nvPr/>
        </p:nvSpPr>
        <p:spPr>
          <a:xfrm>
            <a:off x="7426285" y="3431857"/>
            <a:ext cx="4855726" cy="2504599"/>
          </a:xfrm>
          <a:prstGeom prst="roundRect">
            <a:avLst>
              <a:gd name="adj" fmla="val 2661"/>
            </a:avLst>
          </a:prstGeom>
          <a:solidFill>
            <a:srgbClr val="F6E9D5"/>
          </a:solidFill>
          <a:ln/>
        </p:spPr>
        <p:txBody>
          <a:bodyPr/>
          <a:lstStyle/>
          <a:p>
            <a:endParaRPr lang="en-CA"/>
          </a:p>
        </p:txBody>
      </p:sp>
      <p:sp>
        <p:nvSpPr>
          <p:cNvPr id="9" name="Text 7"/>
          <p:cNvSpPr/>
          <p:nvPr/>
        </p:nvSpPr>
        <p:spPr>
          <a:xfrm>
            <a:off x="7648456" y="3654028"/>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Exclusions</a:t>
            </a:r>
            <a:endParaRPr lang="en-US" sz="2624" dirty="0"/>
          </a:p>
        </p:txBody>
      </p:sp>
      <p:sp>
        <p:nvSpPr>
          <p:cNvPr id="10" name="Text 8"/>
          <p:cNvSpPr/>
          <p:nvPr/>
        </p:nvSpPr>
        <p:spPr>
          <a:xfrm>
            <a:off x="7648456" y="4292679"/>
            <a:ext cx="4411385"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While our chatbot covers a wide range of banking queries, we do have exclusions. These exclusions will be clearly described to manage user expectations.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2090618"/>
            <a:ext cx="45643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Technology Stack</a:t>
            </a:r>
            <a:endParaRPr lang="en-US" sz="4374" dirty="0"/>
          </a:p>
        </p:txBody>
      </p:sp>
      <p:sp>
        <p:nvSpPr>
          <p:cNvPr id="5" name="Text 3"/>
          <p:cNvSpPr/>
          <p:nvPr/>
        </p:nvSpPr>
        <p:spPr>
          <a:xfrm>
            <a:off x="1188601" y="3118247"/>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Backend:</a:t>
            </a:r>
            <a:r>
              <a:rPr lang="en-US" sz="1750" dirty="0">
                <a:solidFill>
                  <a:srgbClr val="3A3630"/>
                </a:solidFill>
                <a:latin typeface="Source Sans Pro" pitchFamily="34" charset="0"/>
                <a:ea typeface="Source Sans Pro" pitchFamily="34" charset="-122"/>
                <a:cs typeface="Source Sans Pro" pitchFamily="34" charset="-120"/>
              </a:rPr>
              <a:t> Python, Django/Flask, PostgreSQL</a:t>
            </a:r>
            <a:endParaRPr lang="en-US" sz="1750" dirty="0"/>
          </a:p>
        </p:txBody>
      </p:sp>
      <p:sp>
        <p:nvSpPr>
          <p:cNvPr id="6" name="Text 4"/>
          <p:cNvSpPr/>
          <p:nvPr/>
        </p:nvSpPr>
        <p:spPr>
          <a:xfrm>
            <a:off x="1188601" y="3562469"/>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Frontend:</a:t>
            </a:r>
            <a:r>
              <a:rPr lang="en-US" sz="1750" dirty="0">
                <a:solidFill>
                  <a:srgbClr val="3A3630"/>
                </a:solidFill>
                <a:latin typeface="Source Sans Pro" pitchFamily="34" charset="0"/>
                <a:ea typeface="Source Sans Pro" pitchFamily="34" charset="-122"/>
                <a:cs typeface="Source Sans Pro" pitchFamily="34" charset="-120"/>
              </a:rPr>
              <a:t> ReactJS</a:t>
            </a:r>
            <a:endParaRPr lang="en-US" sz="1750" dirty="0"/>
          </a:p>
        </p:txBody>
      </p:sp>
      <p:sp>
        <p:nvSpPr>
          <p:cNvPr id="7" name="Text 5"/>
          <p:cNvSpPr/>
          <p:nvPr/>
        </p:nvSpPr>
        <p:spPr>
          <a:xfrm>
            <a:off x="1188601" y="4006691"/>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NLP:</a:t>
            </a:r>
            <a:r>
              <a:rPr lang="en-US" sz="1750" dirty="0">
                <a:solidFill>
                  <a:srgbClr val="3A3630"/>
                </a:solidFill>
                <a:latin typeface="Source Sans Pro" pitchFamily="34" charset="0"/>
                <a:ea typeface="Source Sans Pro" pitchFamily="34" charset="-122"/>
                <a:cs typeface="Source Sans Pro" pitchFamily="34" charset="-120"/>
              </a:rPr>
              <a:t> Rasa with spaCy</a:t>
            </a:r>
            <a:endParaRPr lang="en-US" sz="1750" dirty="0"/>
          </a:p>
        </p:txBody>
      </p:sp>
      <p:sp>
        <p:nvSpPr>
          <p:cNvPr id="8" name="Text 6"/>
          <p:cNvSpPr/>
          <p:nvPr/>
        </p:nvSpPr>
        <p:spPr>
          <a:xfrm>
            <a:off x="1188601" y="4450913"/>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Version Control:</a:t>
            </a:r>
            <a:r>
              <a:rPr lang="en-US" sz="1750" dirty="0">
                <a:solidFill>
                  <a:srgbClr val="3A3630"/>
                </a:solidFill>
                <a:latin typeface="Source Sans Pro" pitchFamily="34" charset="0"/>
                <a:ea typeface="Source Sans Pro" pitchFamily="34" charset="-122"/>
                <a:cs typeface="Source Sans Pro" pitchFamily="34" charset="-120"/>
              </a:rPr>
              <a:t> GitHub</a:t>
            </a:r>
            <a:endParaRPr lang="en-US" sz="1750" dirty="0"/>
          </a:p>
        </p:txBody>
      </p:sp>
      <p:sp>
        <p:nvSpPr>
          <p:cNvPr id="9" name="Text 7"/>
          <p:cNvSpPr/>
          <p:nvPr/>
        </p:nvSpPr>
        <p:spPr>
          <a:xfrm>
            <a:off x="1188601" y="4895136"/>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Communication:</a:t>
            </a:r>
            <a:r>
              <a:rPr lang="en-US" sz="1750" dirty="0">
                <a:solidFill>
                  <a:srgbClr val="3A3630"/>
                </a:solidFill>
                <a:latin typeface="Source Sans Pro" pitchFamily="34" charset="0"/>
                <a:ea typeface="Source Sans Pro" pitchFamily="34" charset="-122"/>
                <a:cs typeface="Source Sans Pro" pitchFamily="34" charset="-120"/>
              </a:rPr>
              <a:t> Slack</a:t>
            </a:r>
            <a:endParaRPr lang="en-US" sz="1750" dirty="0"/>
          </a:p>
        </p:txBody>
      </p:sp>
      <p:sp>
        <p:nvSpPr>
          <p:cNvPr id="10" name="Text 8"/>
          <p:cNvSpPr/>
          <p:nvPr/>
        </p:nvSpPr>
        <p:spPr>
          <a:xfrm>
            <a:off x="1188601" y="5339358"/>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Security:</a:t>
            </a:r>
            <a:r>
              <a:rPr lang="en-US" sz="1750" dirty="0">
                <a:solidFill>
                  <a:srgbClr val="3A3630"/>
                </a:solidFill>
                <a:latin typeface="Source Sans Pro" pitchFamily="34" charset="0"/>
                <a:ea typeface="Source Sans Pro" pitchFamily="34" charset="-122"/>
                <a:cs typeface="Source Sans Pro" pitchFamily="34" charset="-120"/>
              </a:rPr>
              <a:t> Let's Encrypt, Auth0</a:t>
            </a:r>
            <a:endParaRPr lang="en-US" sz="1750" dirty="0"/>
          </a:p>
        </p:txBody>
      </p:sp>
      <p:sp>
        <p:nvSpPr>
          <p:cNvPr id="11" name="Text 9"/>
          <p:cNvSpPr/>
          <p:nvPr/>
        </p:nvSpPr>
        <p:spPr>
          <a:xfrm>
            <a:off x="1188601" y="5783580"/>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Hosting:</a:t>
            </a:r>
            <a:r>
              <a:rPr lang="en-US" sz="1750" dirty="0">
                <a:solidFill>
                  <a:srgbClr val="3A3630"/>
                </a:solidFill>
                <a:latin typeface="Source Sans Pro" pitchFamily="34" charset="0"/>
                <a:ea typeface="Source Sans Pro" pitchFamily="34" charset="-122"/>
                <a:cs typeface="Source Sans Pro" pitchFamily="34" charset="-120"/>
              </a:rPr>
              <a:t> Heroku/AWS</a:t>
            </a:r>
            <a:endParaRPr lang="en-US" sz="1750" dirty="0"/>
          </a:p>
        </p:txBody>
      </p:sp>
      <p:pic>
        <p:nvPicPr>
          <p:cNvPr id="12"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929759"/>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User Use-Cases</a:t>
            </a:r>
            <a:endParaRPr lang="en-US" sz="4374" dirty="0"/>
          </a:p>
        </p:txBody>
      </p:sp>
      <p:sp>
        <p:nvSpPr>
          <p:cNvPr id="5" name="Shape 3"/>
          <p:cNvSpPr/>
          <p:nvPr/>
        </p:nvSpPr>
        <p:spPr>
          <a:xfrm>
            <a:off x="2348389" y="2068473"/>
            <a:ext cx="3163014" cy="2860000"/>
          </a:xfrm>
          <a:prstGeom prst="roundRect">
            <a:avLst>
              <a:gd name="adj" fmla="val 2331"/>
            </a:avLst>
          </a:prstGeom>
          <a:solidFill>
            <a:srgbClr val="F6E9D5"/>
          </a:solidFill>
          <a:ln/>
        </p:spPr>
        <p:txBody>
          <a:bodyPr/>
          <a:lstStyle/>
          <a:p>
            <a:endParaRPr lang="en-CA"/>
          </a:p>
        </p:txBody>
      </p:sp>
      <p:sp>
        <p:nvSpPr>
          <p:cNvPr id="6" name="Text 4"/>
          <p:cNvSpPr/>
          <p:nvPr/>
        </p:nvSpPr>
        <p:spPr>
          <a:xfrm>
            <a:off x="2570559" y="229064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Account Inquiry</a:t>
            </a:r>
            <a:endParaRPr lang="en-US" sz="2624" dirty="0"/>
          </a:p>
        </p:txBody>
      </p:sp>
      <p:sp>
        <p:nvSpPr>
          <p:cNvPr id="7" name="Text 5"/>
          <p:cNvSpPr/>
          <p:nvPr/>
        </p:nvSpPr>
        <p:spPr>
          <a:xfrm>
            <a:off x="2570559" y="2929295"/>
            <a:ext cx="2718673"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Users can quickly check their account balance or review recent transactions through our chatbot.</a:t>
            </a:r>
            <a:endParaRPr lang="en-US" sz="1750" dirty="0"/>
          </a:p>
        </p:txBody>
      </p:sp>
      <p:sp>
        <p:nvSpPr>
          <p:cNvPr id="8" name="Shape 6"/>
          <p:cNvSpPr/>
          <p:nvPr/>
        </p:nvSpPr>
        <p:spPr>
          <a:xfrm>
            <a:off x="5733574" y="2068473"/>
            <a:ext cx="3163014" cy="2860000"/>
          </a:xfrm>
          <a:prstGeom prst="roundRect">
            <a:avLst>
              <a:gd name="adj" fmla="val 2331"/>
            </a:avLst>
          </a:prstGeom>
          <a:solidFill>
            <a:srgbClr val="F6E9D5"/>
          </a:solidFill>
          <a:ln/>
        </p:spPr>
        <p:txBody>
          <a:bodyPr/>
          <a:lstStyle/>
          <a:p>
            <a:endParaRPr lang="en-CA"/>
          </a:p>
        </p:txBody>
      </p:sp>
      <p:sp>
        <p:nvSpPr>
          <p:cNvPr id="9" name="Text 7"/>
          <p:cNvSpPr/>
          <p:nvPr/>
        </p:nvSpPr>
        <p:spPr>
          <a:xfrm>
            <a:off x="5955744" y="229064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Transaction</a:t>
            </a:r>
            <a:endParaRPr lang="en-US" sz="2624" dirty="0"/>
          </a:p>
        </p:txBody>
      </p:sp>
      <p:sp>
        <p:nvSpPr>
          <p:cNvPr id="10" name="Text 8"/>
          <p:cNvSpPr/>
          <p:nvPr/>
        </p:nvSpPr>
        <p:spPr>
          <a:xfrm>
            <a:off x="5955744" y="2929295"/>
            <a:ext cx="2718673"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chatbot enables users to initiate various types of banking transactions, such as fund transfers and bill payments.</a:t>
            </a:r>
            <a:endParaRPr lang="en-US" sz="1750" dirty="0"/>
          </a:p>
        </p:txBody>
      </p:sp>
      <p:sp>
        <p:nvSpPr>
          <p:cNvPr id="11" name="Shape 9"/>
          <p:cNvSpPr/>
          <p:nvPr/>
        </p:nvSpPr>
        <p:spPr>
          <a:xfrm>
            <a:off x="9118759" y="2068473"/>
            <a:ext cx="3163014" cy="2860000"/>
          </a:xfrm>
          <a:prstGeom prst="roundRect">
            <a:avLst>
              <a:gd name="adj" fmla="val 2331"/>
            </a:avLst>
          </a:prstGeom>
          <a:solidFill>
            <a:srgbClr val="F6E9D5"/>
          </a:solidFill>
          <a:ln/>
        </p:spPr>
        <p:txBody>
          <a:bodyPr/>
          <a:lstStyle/>
          <a:p>
            <a:endParaRPr lang="en-CA"/>
          </a:p>
        </p:txBody>
      </p:sp>
      <p:sp>
        <p:nvSpPr>
          <p:cNvPr id="12" name="Text 10"/>
          <p:cNvSpPr/>
          <p:nvPr/>
        </p:nvSpPr>
        <p:spPr>
          <a:xfrm>
            <a:off x="9340929" y="229064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Loan Queries</a:t>
            </a:r>
            <a:endParaRPr lang="en-US" sz="2624" dirty="0"/>
          </a:p>
        </p:txBody>
      </p:sp>
      <p:sp>
        <p:nvSpPr>
          <p:cNvPr id="13" name="Text 11"/>
          <p:cNvSpPr/>
          <p:nvPr/>
        </p:nvSpPr>
        <p:spPr>
          <a:xfrm>
            <a:off x="9340929" y="2929295"/>
            <a:ext cx="2718673"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Users can inquire about loan eligibility or obtain information about existing loans through our chatbot.</a:t>
            </a:r>
            <a:endParaRPr lang="en-US" sz="1750" dirty="0"/>
          </a:p>
        </p:txBody>
      </p:sp>
      <p:sp>
        <p:nvSpPr>
          <p:cNvPr id="14" name="Shape 12"/>
          <p:cNvSpPr/>
          <p:nvPr/>
        </p:nvSpPr>
        <p:spPr>
          <a:xfrm>
            <a:off x="2348389" y="5150644"/>
            <a:ext cx="4855726" cy="2149197"/>
          </a:xfrm>
          <a:prstGeom prst="roundRect">
            <a:avLst>
              <a:gd name="adj" fmla="val 3102"/>
            </a:avLst>
          </a:prstGeom>
          <a:solidFill>
            <a:srgbClr val="F6E9D5"/>
          </a:solidFill>
          <a:ln/>
        </p:spPr>
        <p:txBody>
          <a:bodyPr/>
          <a:lstStyle/>
          <a:p>
            <a:endParaRPr lang="en-CA"/>
          </a:p>
        </p:txBody>
      </p:sp>
      <p:sp>
        <p:nvSpPr>
          <p:cNvPr id="15" name="Text 13"/>
          <p:cNvSpPr/>
          <p:nvPr/>
        </p:nvSpPr>
        <p:spPr>
          <a:xfrm>
            <a:off x="2570559" y="5372814"/>
            <a:ext cx="284226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Technical Support</a:t>
            </a:r>
            <a:endParaRPr lang="en-US" sz="2624" dirty="0"/>
          </a:p>
        </p:txBody>
      </p:sp>
      <p:sp>
        <p:nvSpPr>
          <p:cNvPr id="16" name="Text 14"/>
          <p:cNvSpPr/>
          <p:nvPr/>
        </p:nvSpPr>
        <p:spPr>
          <a:xfrm>
            <a:off x="2570559" y="601146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Users can seek assistance with technical issues related to online banking services, ensuring a smooth user experience.</a:t>
            </a:r>
            <a:endParaRPr lang="en-US" sz="1750" dirty="0"/>
          </a:p>
        </p:txBody>
      </p:sp>
      <p:sp>
        <p:nvSpPr>
          <p:cNvPr id="17" name="Shape 15"/>
          <p:cNvSpPr/>
          <p:nvPr/>
        </p:nvSpPr>
        <p:spPr>
          <a:xfrm>
            <a:off x="7426285" y="5150644"/>
            <a:ext cx="4855726" cy="2149197"/>
          </a:xfrm>
          <a:prstGeom prst="roundRect">
            <a:avLst>
              <a:gd name="adj" fmla="val 3102"/>
            </a:avLst>
          </a:prstGeom>
          <a:solidFill>
            <a:srgbClr val="F6E9D5"/>
          </a:solidFill>
          <a:ln/>
        </p:spPr>
        <p:txBody>
          <a:bodyPr/>
          <a:lstStyle/>
          <a:p>
            <a:endParaRPr lang="en-CA"/>
          </a:p>
        </p:txBody>
      </p:sp>
      <p:sp>
        <p:nvSpPr>
          <p:cNvPr id="18" name="Text 16"/>
          <p:cNvSpPr/>
          <p:nvPr/>
        </p:nvSpPr>
        <p:spPr>
          <a:xfrm>
            <a:off x="7648456" y="5372814"/>
            <a:ext cx="387858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General Banking Queries</a:t>
            </a:r>
            <a:endParaRPr lang="en-US" sz="2624" dirty="0"/>
          </a:p>
        </p:txBody>
      </p:sp>
      <p:sp>
        <p:nvSpPr>
          <p:cNvPr id="19" name="Text 17"/>
          <p:cNvSpPr/>
          <p:nvPr/>
        </p:nvSpPr>
        <p:spPr>
          <a:xfrm>
            <a:off x="7648456" y="601146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chatbot provides information on bank timings, branch locations, and other general banking queries.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1601272"/>
            <a:ext cx="642366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Development Milestones</a:t>
            </a:r>
            <a:endParaRPr lang="en-US" sz="4374" dirty="0"/>
          </a:p>
        </p:txBody>
      </p:sp>
      <p:sp>
        <p:nvSpPr>
          <p:cNvPr id="5" name="Shape 3"/>
          <p:cNvSpPr/>
          <p:nvPr/>
        </p:nvSpPr>
        <p:spPr>
          <a:xfrm>
            <a:off x="7301270" y="2739985"/>
            <a:ext cx="27742" cy="3888224"/>
          </a:xfrm>
          <a:prstGeom prst="rect">
            <a:avLst/>
          </a:prstGeom>
          <a:solidFill>
            <a:srgbClr val="38512F"/>
          </a:solidFill>
          <a:ln/>
        </p:spPr>
        <p:txBody>
          <a:bodyPr/>
          <a:lstStyle/>
          <a:p>
            <a:endParaRPr lang="en-CA"/>
          </a:p>
        </p:txBody>
      </p:sp>
      <p:sp>
        <p:nvSpPr>
          <p:cNvPr id="6" name="Shape 4"/>
          <p:cNvSpPr/>
          <p:nvPr/>
        </p:nvSpPr>
        <p:spPr>
          <a:xfrm>
            <a:off x="7565053" y="3149620"/>
            <a:ext cx="777597" cy="27742"/>
          </a:xfrm>
          <a:prstGeom prst="rect">
            <a:avLst/>
          </a:prstGeom>
          <a:solidFill>
            <a:srgbClr val="38512F"/>
          </a:solidFill>
          <a:ln/>
        </p:spPr>
        <p:txBody>
          <a:bodyPr/>
          <a:lstStyle/>
          <a:p>
            <a:endParaRPr lang="en-CA"/>
          </a:p>
        </p:txBody>
      </p:sp>
      <p:sp>
        <p:nvSpPr>
          <p:cNvPr id="7" name="Shape 5"/>
          <p:cNvSpPr/>
          <p:nvPr/>
        </p:nvSpPr>
        <p:spPr>
          <a:xfrm>
            <a:off x="7065109" y="2913578"/>
            <a:ext cx="499943" cy="499943"/>
          </a:xfrm>
          <a:prstGeom prst="roundRect">
            <a:avLst>
              <a:gd name="adj" fmla="val 13333"/>
            </a:avLst>
          </a:prstGeom>
          <a:solidFill>
            <a:srgbClr val="F6E9D5"/>
          </a:solidFill>
          <a:ln/>
        </p:spPr>
        <p:txBody>
          <a:bodyPr/>
          <a:lstStyle/>
          <a:p>
            <a:endParaRPr lang="en-CA"/>
          </a:p>
        </p:txBody>
      </p:sp>
      <p:sp>
        <p:nvSpPr>
          <p:cNvPr id="8" name="Text 6"/>
          <p:cNvSpPr/>
          <p:nvPr/>
        </p:nvSpPr>
        <p:spPr>
          <a:xfrm>
            <a:off x="7254061" y="2955250"/>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9" name="Text 7"/>
          <p:cNvSpPr/>
          <p:nvPr/>
        </p:nvSpPr>
        <p:spPr>
          <a:xfrm>
            <a:off x="8537138" y="2962156"/>
            <a:ext cx="234696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MVP Release Date</a:t>
            </a:r>
            <a:endParaRPr lang="en-US" sz="2187" dirty="0"/>
          </a:p>
        </p:txBody>
      </p:sp>
      <p:sp>
        <p:nvSpPr>
          <p:cNvPr id="10" name="Text 8"/>
          <p:cNvSpPr/>
          <p:nvPr/>
        </p:nvSpPr>
        <p:spPr>
          <a:xfrm>
            <a:off x="8537138" y="3531513"/>
            <a:ext cx="3744754"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November 8/9</a:t>
            </a:r>
            <a:endParaRPr lang="en-US" sz="1750" dirty="0"/>
          </a:p>
        </p:txBody>
      </p:sp>
      <p:sp>
        <p:nvSpPr>
          <p:cNvPr id="11" name="Shape 9"/>
          <p:cNvSpPr/>
          <p:nvPr/>
        </p:nvSpPr>
        <p:spPr>
          <a:xfrm>
            <a:off x="6287512" y="4260473"/>
            <a:ext cx="777597" cy="27742"/>
          </a:xfrm>
          <a:prstGeom prst="rect">
            <a:avLst/>
          </a:prstGeom>
          <a:solidFill>
            <a:srgbClr val="38512F"/>
          </a:solidFill>
          <a:ln/>
        </p:spPr>
        <p:txBody>
          <a:bodyPr/>
          <a:lstStyle/>
          <a:p>
            <a:endParaRPr lang="en-CA"/>
          </a:p>
        </p:txBody>
      </p:sp>
      <p:sp>
        <p:nvSpPr>
          <p:cNvPr id="12" name="Shape 10"/>
          <p:cNvSpPr/>
          <p:nvPr/>
        </p:nvSpPr>
        <p:spPr>
          <a:xfrm>
            <a:off x="7065109" y="4024432"/>
            <a:ext cx="499943" cy="499943"/>
          </a:xfrm>
          <a:prstGeom prst="roundRect">
            <a:avLst>
              <a:gd name="adj" fmla="val 13333"/>
            </a:avLst>
          </a:prstGeom>
          <a:solidFill>
            <a:srgbClr val="F6E9D5"/>
          </a:solidFill>
          <a:ln/>
        </p:spPr>
        <p:txBody>
          <a:bodyPr/>
          <a:lstStyle/>
          <a:p>
            <a:endParaRPr lang="en-CA"/>
          </a:p>
        </p:txBody>
      </p:sp>
      <p:sp>
        <p:nvSpPr>
          <p:cNvPr id="13" name="Text 11"/>
          <p:cNvSpPr/>
          <p:nvPr/>
        </p:nvSpPr>
        <p:spPr>
          <a:xfrm>
            <a:off x="7227391" y="4066103"/>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4" name="Text 12"/>
          <p:cNvSpPr/>
          <p:nvPr/>
        </p:nvSpPr>
        <p:spPr>
          <a:xfrm>
            <a:off x="3677483" y="4073009"/>
            <a:ext cx="2415540" cy="347186"/>
          </a:xfrm>
          <a:prstGeom prst="rect">
            <a:avLst/>
          </a:prstGeom>
          <a:noFill/>
          <a:ln/>
        </p:spPr>
        <p:txBody>
          <a:bodyPr wrap="none" rtlCol="0" anchor="t"/>
          <a:lstStyle/>
          <a:p>
            <a:pPr marL="0" indent="0" algn="r">
              <a:lnSpc>
                <a:spcPts val="2734"/>
              </a:lnSpc>
              <a:buNone/>
            </a:pPr>
            <a:r>
              <a:rPr lang="en-US" sz="2187" dirty="0">
                <a:solidFill>
                  <a:srgbClr val="38512F"/>
                </a:solidFill>
                <a:latin typeface="Lora" pitchFamily="34" charset="0"/>
                <a:ea typeface="Lora" pitchFamily="34" charset="-122"/>
                <a:cs typeface="Lora" pitchFamily="34" charset="-120"/>
              </a:rPr>
              <a:t>MMP Release Date</a:t>
            </a:r>
            <a:endParaRPr lang="en-US" sz="2187" dirty="0"/>
          </a:p>
        </p:txBody>
      </p:sp>
      <p:sp>
        <p:nvSpPr>
          <p:cNvPr id="15" name="Text 13"/>
          <p:cNvSpPr/>
          <p:nvPr/>
        </p:nvSpPr>
        <p:spPr>
          <a:xfrm>
            <a:off x="2348389" y="4642366"/>
            <a:ext cx="3744635" cy="355402"/>
          </a:xfrm>
          <a:prstGeom prst="rect">
            <a:avLst/>
          </a:prstGeom>
          <a:noFill/>
          <a:ln/>
        </p:spPr>
        <p:txBody>
          <a:bodyPr wrap="none" rtlCol="0" anchor="t"/>
          <a:lstStyle/>
          <a:p>
            <a:pPr marL="0" indent="0" algn="r">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December 6/7</a:t>
            </a:r>
            <a:endParaRPr lang="en-US" sz="1750" dirty="0"/>
          </a:p>
        </p:txBody>
      </p:sp>
      <p:sp>
        <p:nvSpPr>
          <p:cNvPr id="16" name="Shape 14"/>
          <p:cNvSpPr/>
          <p:nvPr/>
        </p:nvSpPr>
        <p:spPr>
          <a:xfrm>
            <a:off x="7565053" y="5260241"/>
            <a:ext cx="777597" cy="27742"/>
          </a:xfrm>
          <a:prstGeom prst="rect">
            <a:avLst/>
          </a:prstGeom>
          <a:solidFill>
            <a:srgbClr val="38512F"/>
          </a:solidFill>
          <a:ln/>
        </p:spPr>
        <p:txBody>
          <a:bodyPr/>
          <a:lstStyle/>
          <a:p>
            <a:endParaRPr lang="en-CA"/>
          </a:p>
        </p:txBody>
      </p:sp>
      <p:sp>
        <p:nvSpPr>
          <p:cNvPr id="17" name="Shape 15"/>
          <p:cNvSpPr/>
          <p:nvPr/>
        </p:nvSpPr>
        <p:spPr>
          <a:xfrm>
            <a:off x="7065109" y="5024199"/>
            <a:ext cx="499943" cy="499943"/>
          </a:xfrm>
          <a:prstGeom prst="roundRect">
            <a:avLst>
              <a:gd name="adj" fmla="val 13333"/>
            </a:avLst>
          </a:prstGeom>
          <a:solidFill>
            <a:srgbClr val="F6E9D5"/>
          </a:solidFill>
          <a:ln/>
        </p:spPr>
        <p:txBody>
          <a:bodyPr/>
          <a:lstStyle/>
          <a:p>
            <a:endParaRPr lang="en-CA"/>
          </a:p>
        </p:txBody>
      </p:sp>
      <p:sp>
        <p:nvSpPr>
          <p:cNvPr id="18" name="Text 16"/>
          <p:cNvSpPr/>
          <p:nvPr/>
        </p:nvSpPr>
        <p:spPr>
          <a:xfrm>
            <a:off x="7223581" y="5065871"/>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9" name="Text 17"/>
          <p:cNvSpPr/>
          <p:nvPr/>
        </p:nvSpPr>
        <p:spPr>
          <a:xfrm>
            <a:off x="8537138" y="5072777"/>
            <a:ext cx="234696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Final Presentation</a:t>
            </a:r>
            <a:endParaRPr lang="en-US" sz="2187" dirty="0"/>
          </a:p>
        </p:txBody>
      </p:sp>
      <p:sp>
        <p:nvSpPr>
          <p:cNvPr id="20" name="Text 18"/>
          <p:cNvSpPr/>
          <p:nvPr/>
        </p:nvSpPr>
        <p:spPr>
          <a:xfrm>
            <a:off x="8537138" y="5642134"/>
            <a:ext cx="3744754"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December 13/14</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4234458"/>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Risk Analysis</a:t>
            </a:r>
            <a:endParaRPr lang="en-US" sz="4374" dirty="0"/>
          </a:p>
        </p:txBody>
      </p:sp>
      <p:sp>
        <p:nvSpPr>
          <p:cNvPr id="5" name="Text 3"/>
          <p:cNvSpPr/>
          <p:nvPr/>
        </p:nvSpPr>
        <p:spPr>
          <a:xfrm>
            <a:off x="2703790" y="5262086"/>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During the development phase, potential risks, such as technical challenges and integration complexities, will be identified and addressed promptly to ensure the smooth progress of the project.</a:t>
            </a:r>
            <a:endParaRPr lang="en-US" sz="1750" dirty="0"/>
          </a:p>
        </p:txBody>
      </p:sp>
      <p:sp>
        <p:nvSpPr>
          <p:cNvPr id="6" name="Text 4"/>
          <p:cNvSpPr/>
          <p:nvPr/>
        </p:nvSpPr>
        <p:spPr>
          <a:xfrm>
            <a:off x="2703790" y="6061710"/>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Strategies for mitigating these risks will involve regular communication, collaboration, and contingency planning among team members.</a:t>
            </a:r>
            <a:endParaRPr lang="en-US" sz="1750" dirty="0"/>
          </a:p>
        </p:txBody>
      </p:sp>
      <p:pic>
        <p:nvPicPr>
          <p:cNvPr id="7"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569</Words>
  <Application>Microsoft Office PowerPoint</Application>
  <PresentationFormat>Custom</PresentationFormat>
  <Paragraphs>79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Akshat Rakeshbhai Patel</cp:lastModifiedBy>
  <cp:revision>2</cp:revision>
  <dcterms:created xsi:type="dcterms:W3CDTF">2023-10-04T05:49:08Z</dcterms:created>
  <dcterms:modified xsi:type="dcterms:W3CDTF">2023-10-04T05:53:45Z</dcterms:modified>
</cp:coreProperties>
</file>