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5" r:id="rId5"/>
    <p:sldId id="293" r:id="rId6"/>
    <p:sldId id="29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A751"/>
    <a:srgbClr val="FB3D29"/>
    <a:srgbClr val="E6E6E6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Accuracy Gains with the New Fisheries Data System</a:t>
            </a:r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9994638828434539"/>
          <c:y val="0.27608558285648455"/>
          <c:w val="0.65686030660320949"/>
          <c:h val="0.4994942232758334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System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Data Collection Time</c:v>
                </c:pt>
                <c:pt idx="1">
                  <c:v>Data Analysis Time</c:v>
                </c:pt>
                <c:pt idx="2">
                  <c:v>Prediction 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 formatCode="0%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A-43E8-A0DD-963852101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Before System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Data Collection Time</c:v>
                </c:pt>
                <c:pt idx="1">
                  <c:v>Data Analysis Time</c:v>
                </c:pt>
                <c:pt idx="2">
                  <c:v>Prediction 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 formatCode="0%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A-43E8-A0DD-963852101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3977456"/>
        <c:axId val="1103957296"/>
        <c:axId val="0"/>
      </c:bar3DChart>
      <c:catAx>
        <c:axId val="110397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57296"/>
        <c:crosses val="autoZero"/>
        <c:auto val="1"/>
        <c:lblAlgn val="ctr"/>
        <c:lblOffset val="100"/>
        <c:noMultiLvlLbl val="0"/>
      </c:catAx>
      <c:valAx>
        <c:axId val="110395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774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5816970798555472"/>
          <c:y val="0.90053172576835772"/>
          <c:w val="0.48366058402889056"/>
          <c:h val="9.9468274231642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5CC49-9BFC-43BC-B2EE-797D33258988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858FB11-2DC8-4EB1-ABC1-88A51BF36F39}">
      <dgm:prSet phldrT="[Text]" custT="1"/>
      <dgm:spPr/>
      <dgm:t>
        <a:bodyPr/>
        <a:lstStyle/>
        <a:p>
          <a:r>
            <a:rPr lang="en-US" sz="1800" dirty="0">
              <a:latin typeface="Impact" panose="020B0806030902050204" pitchFamily="34" charset="0"/>
            </a:rPr>
            <a:t>Benefits</a:t>
          </a:r>
          <a:endParaRPr lang="en-IN" sz="1800" dirty="0">
            <a:latin typeface="Impact" panose="020B0806030902050204" pitchFamily="34" charset="0"/>
          </a:endParaRPr>
        </a:p>
      </dgm:t>
    </dgm:pt>
    <dgm:pt modelId="{A71090E9-FA33-40E2-8E98-54280C89FA69}" type="parTrans" cxnId="{61342F0E-E06F-40A3-8F76-6F10AE146398}">
      <dgm:prSet/>
      <dgm:spPr/>
      <dgm:t>
        <a:bodyPr/>
        <a:lstStyle/>
        <a:p>
          <a:endParaRPr lang="en-IN"/>
        </a:p>
      </dgm:t>
    </dgm:pt>
    <dgm:pt modelId="{EBDDDEFA-B2A2-4F5C-B7A5-12DFE7B6385E}" type="sibTrans" cxnId="{61342F0E-E06F-40A3-8F76-6F10AE146398}">
      <dgm:prSet/>
      <dgm:spPr/>
      <dgm:t>
        <a:bodyPr/>
        <a:lstStyle/>
        <a:p>
          <a:endParaRPr lang="en-IN"/>
        </a:p>
      </dgm:t>
    </dgm:pt>
    <dgm:pt modelId="{6F7E76AB-0351-4A9B-99EA-148E27111CD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Social: </a:t>
          </a:r>
          <a:r>
            <a:rPr lang="en-IN" sz="1600" dirty="0"/>
            <a:t>Informed Public, Educational Resource, Enhanced Collaboration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B6613-127C-4F51-AA4C-3C6C701E386A}" type="parTrans" cxnId="{F37CC891-29DA-4C9C-AC41-9B4CDAD15CCB}">
      <dgm:prSet/>
      <dgm:spPr/>
      <dgm:t>
        <a:bodyPr/>
        <a:lstStyle/>
        <a:p>
          <a:endParaRPr lang="en-IN"/>
        </a:p>
      </dgm:t>
    </dgm:pt>
    <dgm:pt modelId="{FD523DA2-102D-4B00-9BE3-57DFDAC8B00E}" type="sibTrans" cxnId="{F37CC891-29DA-4C9C-AC41-9B4CDAD15CCB}">
      <dgm:prSet/>
      <dgm:spPr/>
      <dgm:t>
        <a:bodyPr/>
        <a:lstStyle/>
        <a:p>
          <a:endParaRPr lang="en-IN"/>
        </a:p>
      </dgm:t>
    </dgm:pt>
    <dgm:pt modelId="{0EB6F1E0-B458-4ADA-A7A7-E5AFBE9EB062}">
      <dgm:prSet phldrT="[Text]" custT="1"/>
      <dgm:spPr>
        <a:solidFill>
          <a:srgbClr val="FFA751"/>
        </a:solidFill>
      </dgm:spPr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Economic: Cost Savings, Sustainable Fisheries and Increased Efficiency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CD28D-5BB3-4124-9D4A-1929B0654193}" type="parTrans" cxnId="{4CC244D3-4EC4-4B65-A046-DDE57F159CAC}">
      <dgm:prSet/>
      <dgm:spPr/>
      <dgm:t>
        <a:bodyPr/>
        <a:lstStyle/>
        <a:p>
          <a:endParaRPr lang="en-IN"/>
        </a:p>
      </dgm:t>
    </dgm:pt>
    <dgm:pt modelId="{5332E8B4-72F9-4954-A237-982F5BC89251}" type="sibTrans" cxnId="{4CC244D3-4EC4-4B65-A046-DDE57F159CAC}">
      <dgm:prSet/>
      <dgm:spPr/>
      <dgm:t>
        <a:bodyPr/>
        <a:lstStyle/>
        <a:p>
          <a:endParaRPr lang="en-IN"/>
        </a:p>
      </dgm:t>
    </dgm:pt>
    <dgm:pt modelId="{0783679D-93C6-4A34-AADC-6D0689141F48}">
      <dgm:prSet phldrT="[Text]" custT="1"/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: Advanced Analytics and Improved Data Accessibility</a:t>
          </a:r>
        </a:p>
        <a:p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C1225-6F97-418E-89B1-4F629F48C2E3}" type="parTrans" cxnId="{36E80E81-8CFD-4E64-A574-F1373285A12A}">
      <dgm:prSet/>
      <dgm:spPr/>
      <dgm:t>
        <a:bodyPr/>
        <a:lstStyle/>
        <a:p>
          <a:endParaRPr lang="en-IN"/>
        </a:p>
      </dgm:t>
    </dgm:pt>
    <dgm:pt modelId="{FB76901C-2D02-4D0F-80A2-798B90AD838A}" type="sibTrans" cxnId="{36E80E81-8CFD-4E64-A574-F1373285A12A}">
      <dgm:prSet/>
      <dgm:spPr/>
      <dgm:t>
        <a:bodyPr/>
        <a:lstStyle/>
        <a:p>
          <a:endParaRPr lang="en-IN"/>
        </a:p>
      </dgm:t>
    </dgm:pt>
    <dgm:pt modelId="{A0A4E535-4A4C-4895-A1D2-9A24C3FFE77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Environmental: Sustainable Practices and Ecosystem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439482-B0B6-48EE-B199-E502FFEE7F02}" type="sibTrans" cxnId="{0F1F65CF-A103-42C7-91D4-1BB47399BC80}">
      <dgm:prSet/>
      <dgm:spPr/>
      <dgm:t>
        <a:bodyPr/>
        <a:lstStyle/>
        <a:p>
          <a:endParaRPr lang="en-IN"/>
        </a:p>
      </dgm:t>
    </dgm:pt>
    <dgm:pt modelId="{051F20C8-3CB0-4569-9218-F1A361DE485A}" type="parTrans" cxnId="{0F1F65CF-A103-42C7-91D4-1BB47399BC80}">
      <dgm:prSet/>
      <dgm:spPr/>
      <dgm:t>
        <a:bodyPr/>
        <a:lstStyle/>
        <a:p>
          <a:endParaRPr lang="en-IN"/>
        </a:p>
      </dgm:t>
    </dgm:pt>
    <dgm:pt modelId="{ACB4AA82-6751-45DF-ACC1-75B8A3FBB5DA}" type="pres">
      <dgm:prSet presAssocID="{8475CC49-9BFC-43BC-B2EE-797D3325898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7C524A-ABFC-4E8D-A57F-F47D44AE4E8F}" type="pres">
      <dgm:prSet presAssocID="{8475CC49-9BFC-43BC-B2EE-797D33258988}" presName="matrix" presStyleCnt="0"/>
      <dgm:spPr/>
    </dgm:pt>
    <dgm:pt modelId="{F48F576E-4750-4EE4-8BB1-F1C2460EEB43}" type="pres">
      <dgm:prSet presAssocID="{8475CC49-9BFC-43BC-B2EE-797D33258988}" presName="tile1" presStyleLbl="node1" presStyleIdx="0" presStyleCnt="4" custLinFactNeighborX="0"/>
      <dgm:spPr/>
    </dgm:pt>
    <dgm:pt modelId="{19F75BC1-1793-439D-9F99-49E8399E5B3C}" type="pres">
      <dgm:prSet presAssocID="{8475CC49-9BFC-43BC-B2EE-797D3325898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61CF4E-EC6F-48FE-B44E-B901A83D49F4}" type="pres">
      <dgm:prSet presAssocID="{8475CC49-9BFC-43BC-B2EE-797D33258988}" presName="tile2" presStyleLbl="node1" presStyleIdx="1" presStyleCnt="4"/>
      <dgm:spPr/>
    </dgm:pt>
    <dgm:pt modelId="{6873E368-2EF7-4D07-8035-07E51760D0FF}" type="pres">
      <dgm:prSet presAssocID="{8475CC49-9BFC-43BC-B2EE-797D3325898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D2736F-D377-41E3-8426-6AF6A0A97166}" type="pres">
      <dgm:prSet presAssocID="{8475CC49-9BFC-43BC-B2EE-797D33258988}" presName="tile3" presStyleLbl="node1" presStyleIdx="2" presStyleCnt="4" custLinFactNeighborY="0"/>
      <dgm:spPr/>
    </dgm:pt>
    <dgm:pt modelId="{C1BDE6A5-7F7A-4B08-BAD8-C34928EB1349}" type="pres">
      <dgm:prSet presAssocID="{8475CC49-9BFC-43BC-B2EE-797D3325898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48EB3D-C09C-4140-BA00-99960D46DEE0}" type="pres">
      <dgm:prSet presAssocID="{8475CC49-9BFC-43BC-B2EE-797D33258988}" presName="tile4" presStyleLbl="node1" presStyleIdx="3" presStyleCnt="4" custLinFactNeighborX="1098" custLinFactNeighborY="-880"/>
      <dgm:spPr/>
    </dgm:pt>
    <dgm:pt modelId="{4CE9E0E1-58B8-4874-87B1-C994A9608A2A}" type="pres">
      <dgm:prSet presAssocID="{8475CC49-9BFC-43BC-B2EE-797D3325898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865E6E-0C4D-4ABE-B062-062D794EDA87}" type="pres">
      <dgm:prSet presAssocID="{8475CC49-9BFC-43BC-B2EE-797D33258988}" presName="centerTile" presStyleLbl="fgShp" presStyleIdx="0" presStyleCnt="1" custScaleX="88974" custScaleY="95832" custLinFactNeighborX="-3282" custLinFactNeighborY="-2450">
        <dgm:presLayoutVars>
          <dgm:chMax val="0"/>
          <dgm:chPref val="0"/>
        </dgm:presLayoutVars>
      </dgm:prSet>
      <dgm:spPr/>
    </dgm:pt>
  </dgm:ptLst>
  <dgm:cxnLst>
    <dgm:cxn modelId="{61342F0E-E06F-40A3-8F76-6F10AE146398}" srcId="{8475CC49-9BFC-43BC-B2EE-797D33258988}" destId="{9858FB11-2DC8-4EB1-ABC1-88A51BF36F39}" srcOrd="0" destOrd="0" parTransId="{A71090E9-FA33-40E2-8E98-54280C89FA69}" sibTransId="{EBDDDEFA-B2A2-4F5C-B7A5-12DFE7B6385E}"/>
    <dgm:cxn modelId="{F51E2418-7CA3-464E-9F63-5DA666734DEF}" type="presOf" srcId="{0EB6F1E0-B458-4ADA-A7A7-E5AFBE9EB062}" destId="{8E61CF4E-EC6F-48FE-B44E-B901A83D49F4}" srcOrd="0" destOrd="0" presId="urn:microsoft.com/office/officeart/2005/8/layout/matrix1"/>
    <dgm:cxn modelId="{C44D3F22-AE5C-4319-8D1F-09FFEBB6EF4D}" type="presOf" srcId="{A0A4E535-4A4C-4895-A1D2-9A24C3FFE77C}" destId="{FDD2736F-D377-41E3-8426-6AF6A0A97166}" srcOrd="0" destOrd="0" presId="urn:microsoft.com/office/officeart/2005/8/layout/matrix1"/>
    <dgm:cxn modelId="{EA14C35F-7F04-4F58-9FC4-67971AA970B1}" type="presOf" srcId="{0783679D-93C6-4A34-AADC-6D0689141F48}" destId="{4CE9E0E1-58B8-4874-87B1-C994A9608A2A}" srcOrd="1" destOrd="0" presId="urn:microsoft.com/office/officeart/2005/8/layout/matrix1"/>
    <dgm:cxn modelId="{1533AC69-CDA6-471F-B305-B061BBD1AA71}" type="presOf" srcId="{6F7E76AB-0351-4A9B-99EA-148E27111CD7}" destId="{19F75BC1-1793-439D-9F99-49E8399E5B3C}" srcOrd="1" destOrd="0" presId="urn:microsoft.com/office/officeart/2005/8/layout/matrix1"/>
    <dgm:cxn modelId="{C1FB644C-4686-4E05-B65F-6C89E5C514A0}" type="presOf" srcId="{8475CC49-9BFC-43BC-B2EE-797D33258988}" destId="{ACB4AA82-6751-45DF-ACC1-75B8A3FBB5DA}" srcOrd="0" destOrd="0" presId="urn:microsoft.com/office/officeart/2005/8/layout/matrix1"/>
    <dgm:cxn modelId="{A9230456-6F41-48EC-B013-F8DEC9DC6F72}" type="presOf" srcId="{9858FB11-2DC8-4EB1-ABC1-88A51BF36F39}" destId="{16865E6E-0C4D-4ABE-B062-062D794EDA87}" srcOrd="0" destOrd="0" presId="urn:microsoft.com/office/officeart/2005/8/layout/matrix1"/>
    <dgm:cxn modelId="{36E80E81-8CFD-4E64-A574-F1373285A12A}" srcId="{9858FB11-2DC8-4EB1-ABC1-88A51BF36F39}" destId="{0783679D-93C6-4A34-AADC-6D0689141F48}" srcOrd="3" destOrd="0" parTransId="{02FC1225-6F97-418E-89B1-4F629F48C2E3}" sibTransId="{FB76901C-2D02-4D0F-80A2-798B90AD838A}"/>
    <dgm:cxn modelId="{1EF95B8F-69B8-40FD-8025-E19F450AED44}" type="presOf" srcId="{6F7E76AB-0351-4A9B-99EA-148E27111CD7}" destId="{F48F576E-4750-4EE4-8BB1-F1C2460EEB43}" srcOrd="0" destOrd="0" presId="urn:microsoft.com/office/officeart/2005/8/layout/matrix1"/>
    <dgm:cxn modelId="{F37CC891-29DA-4C9C-AC41-9B4CDAD15CCB}" srcId="{9858FB11-2DC8-4EB1-ABC1-88A51BF36F39}" destId="{6F7E76AB-0351-4A9B-99EA-148E27111CD7}" srcOrd="0" destOrd="0" parTransId="{835B6613-127C-4F51-AA4C-3C6C701E386A}" sibTransId="{FD523DA2-102D-4B00-9BE3-57DFDAC8B00E}"/>
    <dgm:cxn modelId="{4FB92DB7-7F96-45A9-B150-2687502E1C0B}" type="presOf" srcId="{0EB6F1E0-B458-4ADA-A7A7-E5AFBE9EB062}" destId="{6873E368-2EF7-4D07-8035-07E51760D0FF}" srcOrd="1" destOrd="0" presId="urn:microsoft.com/office/officeart/2005/8/layout/matrix1"/>
    <dgm:cxn modelId="{0F1F65CF-A103-42C7-91D4-1BB47399BC80}" srcId="{9858FB11-2DC8-4EB1-ABC1-88A51BF36F39}" destId="{A0A4E535-4A4C-4895-A1D2-9A24C3FFE77C}" srcOrd="2" destOrd="0" parTransId="{051F20C8-3CB0-4569-9218-F1A361DE485A}" sibTransId="{E6439482-B0B6-48EE-B199-E502FFEE7F02}"/>
    <dgm:cxn modelId="{4CC244D3-4EC4-4B65-A046-DDE57F159CAC}" srcId="{9858FB11-2DC8-4EB1-ABC1-88A51BF36F39}" destId="{0EB6F1E0-B458-4ADA-A7A7-E5AFBE9EB062}" srcOrd="1" destOrd="0" parTransId="{A79CD28D-5BB3-4124-9D4A-1929B0654193}" sibTransId="{5332E8B4-72F9-4954-A237-982F5BC89251}"/>
    <dgm:cxn modelId="{3A10C6DD-FA0F-4D35-96A1-46563AA8FD76}" type="presOf" srcId="{0783679D-93C6-4A34-AADC-6D0689141F48}" destId="{A148EB3D-C09C-4140-BA00-99960D46DEE0}" srcOrd="0" destOrd="0" presId="urn:microsoft.com/office/officeart/2005/8/layout/matrix1"/>
    <dgm:cxn modelId="{044A62EC-8D0E-4FB7-933D-CBC12A2DEECA}" type="presOf" srcId="{A0A4E535-4A4C-4895-A1D2-9A24C3FFE77C}" destId="{C1BDE6A5-7F7A-4B08-BAD8-C34928EB1349}" srcOrd="1" destOrd="0" presId="urn:microsoft.com/office/officeart/2005/8/layout/matrix1"/>
    <dgm:cxn modelId="{3CDCC66D-48B4-4CD5-B780-A31CC098D433}" type="presParOf" srcId="{ACB4AA82-6751-45DF-ACC1-75B8A3FBB5DA}" destId="{C37C524A-ABFC-4E8D-A57F-F47D44AE4E8F}" srcOrd="0" destOrd="0" presId="urn:microsoft.com/office/officeart/2005/8/layout/matrix1"/>
    <dgm:cxn modelId="{7C44676D-2EDE-4F7E-B90E-11A9042453F1}" type="presParOf" srcId="{C37C524A-ABFC-4E8D-A57F-F47D44AE4E8F}" destId="{F48F576E-4750-4EE4-8BB1-F1C2460EEB43}" srcOrd="0" destOrd="0" presId="urn:microsoft.com/office/officeart/2005/8/layout/matrix1"/>
    <dgm:cxn modelId="{B361BE33-5C45-468D-AA28-4321CEEDF02A}" type="presParOf" srcId="{C37C524A-ABFC-4E8D-A57F-F47D44AE4E8F}" destId="{19F75BC1-1793-439D-9F99-49E8399E5B3C}" srcOrd="1" destOrd="0" presId="urn:microsoft.com/office/officeart/2005/8/layout/matrix1"/>
    <dgm:cxn modelId="{1F70950C-8C92-4224-9DE2-28C796C9AADD}" type="presParOf" srcId="{C37C524A-ABFC-4E8D-A57F-F47D44AE4E8F}" destId="{8E61CF4E-EC6F-48FE-B44E-B901A83D49F4}" srcOrd="2" destOrd="0" presId="urn:microsoft.com/office/officeart/2005/8/layout/matrix1"/>
    <dgm:cxn modelId="{BF7AD223-C031-4887-BECF-EB8231ED9B1D}" type="presParOf" srcId="{C37C524A-ABFC-4E8D-A57F-F47D44AE4E8F}" destId="{6873E368-2EF7-4D07-8035-07E51760D0FF}" srcOrd="3" destOrd="0" presId="urn:microsoft.com/office/officeart/2005/8/layout/matrix1"/>
    <dgm:cxn modelId="{8BC3186E-ECB3-4E0C-A4D0-CA7E20C87526}" type="presParOf" srcId="{C37C524A-ABFC-4E8D-A57F-F47D44AE4E8F}" destId="{FDD2736F-D377-41E3-8426-6AF6A0A97166}" srcOrd="4" destOrd="0" presId="urn:microsoft.com/office/officeart/2005/8/layout/matrix1"/>
    <dgm:cxn modelId="{07E8876E-63E3-4C7B-BDBA-77158737F71F}" type="presParOf" srcId="{C37C524A-ABFC-4E8D-A57F-F47D44AE4E8F}" destId="{C1BDE6A5-7F7A-4B08-BAD8-C34928EB1349}" srcOrd="5" destOrd="0" presId="urn:microsoft.com/office/officeart/2005/8/layout/matrix1"/>
    <dgm:cxn modelId="{447F4D77-B3EC-4EF0-B633-B7B06F87525D}" type="presParOf" srcId="{C37C524A-ABFC-4E8D-A57F-F47D44AE4E8F}" destId="{A148EB3D-C09C-4140-BA00-99960D46DEE0}" srcOrd="6" destOrd="0" presId="urn:microsoft.com/office/officeart/2005/8/layout/matrix1"/>
    <dgm:cxn modelId="{DBDAAEF1-D176-4E3C-AC41-5AE922FB6B13}" type="presParOf" srcId="{C37C524A-ABFC-4E8D-A57F-F47D44AE4E8F}" destId="{4CE9E0E1-58B8-4874-87B1-C994A9608A2A}" srcOrd="7" destOrd="0" presId="urn:microsoft.com/office/officeart/2005/8/layout/matrix1"/>
    <dgm:cxn modelId="{692A7A1D-EF32-4FEF-9777-46A79C316A62}" type="presParOf" srcId="{ACB4AA82-6751-45DF-ACC1-75B8A3FBB5DA}" destId="{16865E6E-0C4D-4ABE-B062-062D794EDA8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576E-4750-4EE4-8BB1-F1C2460EEB43}">
      <dsp:nvSpPr>
        <dsp:cNvPr id="0" name=""/>
        <dsp:cNvSpPr/>
      </dsp:nvSpPr>
      <dsp:spPr>
        <a:xfrm rot="16200000">
          <a:off x="643728" y="-643728"/>
          <a:ext cx="1180091" cy="2467547"/>
        </a:xfrm>
        <a:prstGeom prst="round1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Social: </a:t>
          </a:r>
          <a:r>
            <a:rPr lang="en-IN" sz="1600" kern="1200" dirty="0"/>
            <a:t>Informed Public, Educational Resource, Enhanced Collaboration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0" y="0"/>
        <a:ext cx="2467547" cy="885068"/>
      </dsp:txXfrm>
    </dsp:sp>
    <dsp:sp modelId="{8E61CF4E-EC6F-48FE-B44E-B901A83D49F4}">
      <dsp:nvSpPr>
        <dsp:cNvPr id="0" name=""/>
        <dsp:cNvSpPr/>
      </dsp:nvSpPr>
      <dsp:spPr>
        <a:xfrm>
          <a:off x="2467547" y="0"/>
          <a:ext cx="2467547" cy="1180091"/>
        </a:xfrm>
        <a:prstGeom prst="round1Rect">
          <a:avLst/>
        </a:prstGeom>
        <a:solidFill>
          <a:srgbClr val="FFA7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Economic: Cost Savings, Sustainable Fisheries and Increased Efficiency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7547" y="0"/>
        <a:ext cx="2467547" cy="885068"/>
      </dsp:txXfrm>
    </dsp:sp>
    <dsp:sp modelId="{FDD2736F-D377-41E3-8426-6AF6A0A97166}">
      <dsp:nvSpPr>
        <dsp:cNvPr id="0" name=""/>
        <dsp:cNvSpPr/>
      </dsp:nvSpPr>
      <dsp:spPr>
        <a:xfrm rot="10800000">
          <a:off x="0" y="1180091"/>
          <a:ext cx="2467547" cy="1180091"/>
        </a:xfrm>
        <a:prstGeom prst="round1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Environmental: Sustainable Practices and Ecosystem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475113"/>
        <a:ext cx="2467547" cy="885068"/>
      </dsp:txXfrm>
    </dsp:sp>
    <dsp:sp modelId="{A148EB3D-C09C-4140-BA00-99960D46DEE0}">
      <dsp:nvSpPr>
        <dsp:cNvPr id="0" name=""/>
        <dsp:cNvSpPr/>
      </dsp:nvSpPr>
      <dsp:spPr>
        <a:xfrm rot="5400000">
          <a:off x="3111275" y="525977"/>
          <a:ext cx="1180091" cy="2467547"/>
        </a:xfrm>
        <a:prstGeom prst="round1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: Advanced Analytics and Improved Data Accessibility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467548" y="1464728"/>
        <a:ext cx="2467547" cy="885068"/>
      </dsp:txXfrm>
    </dsp:sp>
    <dsp:sp modelId="{16865E6E-0C4D-4ABE-B062-062D794EDA87}">
      <dsp:nvSpPr>
        <dsp:cNvPr id="0" name=""/>
        <dsp:cNvSpPr/>
      </dsp:nvSpPr>
      <dsp:spPr>
        <a:xfrm>
          <a:off x="1760313" y="882908"/>
          <a:ext cx="1317285" cy="565452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Impact" panose="020B0806030902050204" pitchFamily="34" charset="0"/>
            </a:rPr>
            <a:t>Benefits</a:t>
          </a:r>
          <a:endParaRPr lang="en-IN" sz="1800" kern="1200" dirty="0">
            <a:latin typeface="Impact" panose="020B0806030902050204" pitchFamily="34" charset="0"/>
          </a:endParaRPr>
        </a:p>
      </dsp:txBody>
      <dsp:txXfrm>
        <a:off x="1787916" y="910511"/>
        <a:ext cx="1262079" cy="51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2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chart" Target="../charts/chart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hyperlink" Target="https://onlinelibrary.wiley.com/doi/10.1111/ecog.0563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hyperlink" Target="https://onlinelibrary.wiley.com/doi/abs/10.1111/faf.12434" TargetMode="Externa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364639" y="163921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03273" y="22259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71776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49" y="995867"/>
            <a:ext cx="7660738" cy="50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1657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Geo-Referenced Fish Catch Data Repository and Access System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Smart Automation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ID- 5055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TECH SAMURAIS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460639"/>
            <a:ext cx="12191999" cy="37776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-434978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60639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70720" y="6460640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80353" y="52064"/>
            <a:ext cx="1801587" cy="5284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900" y="-65497"/>
            <a:ext cx="1801586" cy="85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6EAC0-D825-B8C6-5559-6C73136916C2}"/>
              </a:ext>
            </a:extLst>
          </p:cNvPr>
          <p:cNvSpPr txBox="1"/>
          <p:nvPr/>
        </p:nvSpPr>
        <p:spPr>
          <a:xfrm>
            <a:off x="329773" y="678032"/>
            <a:ext cx="11515224" cy="5940088"/>
          </a:xfrm>
          <a:prstGeom prst="rect">
            <a:avLst/>
          </a:prstGeom>
          <a:noFill/>
          <a:ln w="3175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building a system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geo-referenced fish catch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multiple sources. This system will help scientific personnel easily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develop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species-specific fishery forecasts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save time and effort in data collection and research.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Aggregation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collection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sources like research institutions and a dedicated app. This data will be aggregated into a central system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Excel/CSV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formats.</a:t>
            </a:r>
          </a:p>
          <a:p>
            <a:pPr algn="just"/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Database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store fish catch data, categorized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easy access and analysis.</a:t>
            </a:r>
          </a:p>
          <a:p>
            <a:pPr algn="just"/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&amp; Search Functionality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species, location, time, and depth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intuitive interface, using advanced spatial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precise results.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Mapping Tools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integrate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Leaflet.js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users to visualize species occurrence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 on maps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trend graphs.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Access &amp; Admin Control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role-based access system will allow users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download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admins will have control over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database via a secure dashboard.</a:t>
            </a:r>
            <a:endParaRPr lang="en-I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876"/>
            <a:ext cx="12191999" cy="36512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759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204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65256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6112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C5B50-2F6D-F62E-09B2-21CDABA5A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55" y="1162509"/>
            <a:ext cx="4540482" cy="4963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945FA8-AF84-B7A2-A3C7-275315E86A6F}"/>
              </a:ext>
            </a:extLst>
          </p:cNvPr>
          <p:cNvSpPr txBox="1"/>
          <p:nvPr/>
        </p:nvSpPr>
        <p:spPr>
          <a:xfrm>
            <a:off x="5283992" y="846935"/>
            <a:ext cx="6766494" cy="544764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algn="just"/>
            <a:r>
              <a:rPr lang="en-I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 &amp; Exploration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log in to access the system,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geo-referenced fish catch data,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detailed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Enables users to easily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data for research.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generate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maps and charts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fish catch data, helping to identify trends and patterns. Provides intuitive and insightful representations of data for better understanding and analysis.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upload, update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ensure the repository remains accurate and up-to-date. Maintains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supports ongoing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quality.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&amp; Access Management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manage user accounts and permissions, controlling access levels and ensuring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interaction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system</a:t>
            </a:r>
            <a:r>
              <a:rPr lang="en-US" dirty="0"/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regulates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various functionalities.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3C3B2-42AA-24A9-5C3F-9C502BD10EC2}"/>
              </a:ext>
            </a:extLst>
          </p:cNvPr>
          <p:cNvSpPr txBox="1"/>
          <p:nvPr/>
        </p:nvSpPr>
        <p:spPr>
          <a:xfrm>
            <a:off x="1583285" y="784522"/>
            <a:ext cx="2523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6932544-37F1-B135-C068-6EDF9DA639F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7003" y="120171"/>
            <a:ext cx="1801587" cy="5284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236"/>
            <a:ext cx="12191999" cy="365764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759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81118"/>
            <a:ext cx="2844800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611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33C3B2-42AA-24A9-5C3F-9C502BD10EC2}"/>
              </a:ext>
            </a:extLst>
          </p:cNvPr>
          <p:cNvSpPr txBox="1"/>
          <p:nvPr/>
        </p:nvSpPr>
        <p:spPr>
          <a:xfrm>
            <a:off x="1888085" y="958336"/>
            <a:ext cx="2937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05F93DF-7BA6-965C-0532-E30936FE0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845752"/>
              </p:ext>
            </p:extLst>
          </p:nvPr>
        </p:nvGraphicFramePr>
        <p:xfrm>
          <a:off x="6798883" y="915659"/>
          <a:ext cx="5017560" cy="261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26DD8B2-6A2E-744B-F2EB-C9C6DE5005B1}"/>
              </a:ext>
            </a:extLst>
          </p:cNvPr>
          <p:cNvSpPr txBox="1"/>
          <p:nvPr/>
        </p:nvSpPr>
        <p:spPr>
          <a:xfrm>
            <a:off x="6878320" y="3787455"/>
            <a:ext cx="48158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</a:p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24" name="Picture 2" descr="A BEGINNER'S GUIDE TO REACT JS - 2023 EDITION, United States of America">
            <a:extLst>
              <a:ext uri="{FF2B5EF4-FFF2-40B4-BE49-F238E27FC236}">
                <a16:creationId xmlns:a16="http://schemas.microsoft.com/office/drawing/2014/main" id="{C402E7D4-7603-96AE-CEEF-5C32D811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19" y="4123891"/>
            <a:ext cx="780281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ownload Logo, Html, Html5. Royalty-Free Stock Illustration Image - Pixabay">
            <a:extLst>
              <a:ext uri="{FF2B5EF4-FFF2-40B4-BE49-F238E27FC236}">
                <a16:creationId xmlns:a16="http://schemas.microsoft.com/office/drawing/2014/main" id="{9802E952-2759-24BE-8D89-F4007239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75" y="4119456"/>
            <a:ext cx="520504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ootstrap (front-end framework) - Wikipedia">
            <a:extLst>
              <a:ext uri="{FF2B5EF4-FFF2-40B4-BE49-F238E27FC236}">
                <a16:creationId xmlns:a16="http://schemas.microsoft.com/office/drawing/2014/main" id="{7E3B9026-C225-0E89-0B6E-0E57E65A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810" y="4119456"/>
            <a:ext cx="577190" cy="3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Exploring the Fundamentals of Node.js">
            <a:extLst>
              <a:ext uri="{FF2B5EF4-FFF2-40B4-BE49-F238E27FC236}">
                <a16:creationId xmlns:a16="http://schemas.microsoft.com/office/drawing/2014/main" id="{9489B077-78ED-DF9A-1034-6A23DFCD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97" y="4632356"/>
            <a:ext cx="829994" cy="3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Introduction To Express Framework">
            <a:extLst>
              <a:ext uri="{FF2B5EF4-FFF2-40B4-BE49-F238E27FC236}">
                <a16:creationId xmlns:a16="http://schemas.microsoft.com/office/drawing/2014/main" id="{83671081-FFC6-D6E5-A84A-E5C72755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203" y="4602264"/>
            <a:ext cx="1772529" cy="38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D379ECD1-89D0-CBA9-CD0B-8CE9D6A6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97" y="5091614"/>
            <a:ext cx="1915697" cy="4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SQL Database Storage Integration: How to Connect SQL Database | Cleo">
            <a:extLst>
              <a:ext uri="{FF2B5EF4-FFF2-40B4-BE49-F238E27FC236}">
                <a16:creationId xmlns:a16="http://schemas.microsoft.com/office/drawing/2014/main" id="{EF4072D8-C43C-D521-B14D-FD013E73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94" y="5127510"/>
            <a:ext cx="1468627" cy="3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E1D67CC-221C-BB83-B847-B6D9610DB3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75557" y="156522"/>
            <a:ext cx="1801587" cy="5284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3079A-61FE-AE65-68C4-A5DD06EA27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272" y="1334608"/>
            <a:ext cx="6351157" cy="50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874"/>
            <a:ext cx="12191999" cy="365126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-10599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262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2624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7"/>
            <a:ext cx="2246575" cy="694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789C15-FAB7-7F55-5B5B-EFAE00B50D85}"/>
              </a:ext>
            </a:extLst>
          </p:cNvPr>
          <p:cNvSpPr/>
          <p:nvPr/>
        </p:nvSpPr>
        <p:spPr>
          <a:xfrm>
            <a:off x="278625" y="1330395"/>
            <a:ext cx="3528125" cy="444048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AB253-C19B-5FCA-41B7-BF1477F4990A}"/>
              </a:ext>
            </a:extLst>
          </p:cNvPr>
          <p:cNvSpPr txBox="1"/>
          <p:nvPr/>
        </p:nvSpPr>
        <p:spPr>
          <a:xfrm>
            <a:off x="635244" y="1330394"/>
            <a:ext cx="28631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Saving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Resource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Allocation</a:t>
            </a:r>
          </a:p>
          <a:p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C6CD1A-F7AF-A954-5295-87230A7436C8}"/>
              </a:ext>
            </a:extLst>
          </p:cNvPr>
          <p:cNvSpPr/>
          <p:nvPr/>
        </p:nvSpPr>
        <p:spPr>
          <a:xfrm>
            <a:off x="4222921" y="1285544"/>
            <a:ext cx="3528125" cy="4485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341B9-21A5-158A-89F9-39D34794DDC6}"/>
              </a:ext>
            </a:extLst>
          </p:cNvPr>
          <p:cNvSpPr txBox="1"/>
          <p:nvPr/>
        </p:nvSpPr>
        <p:spPr>
          <a:xfrm>
            <a:off x="4452163" y="1553914"/>
            <a:ext cx="30849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Quality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 </a:t>
            </a: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Consistency: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Accuracy Issues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Validation Complexity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Impact on Research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Security and Privacy: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Breaches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Access Control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Compliance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System Performance: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Handling Large Datasets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Query Complexity</a:t>
            </a:r>
            <a:endParaRPr lang="en-IN" dirty="0">
              <a:effectLst/>
            </a:endParaRPr>
          </a:p>
          <a:p>
            <a:pPr marL="283464" indent="-283464" algn="just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User Experience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57B7F6-0C18-78A7-2C68-1CC9390F67E6}"/>
              </a:ext>
            </a:extLst>
          </p:cNvPr>
          <p:cNvSpPr/>
          <p:nvPr/>
        </p:nvSpPr>
        <p:spPr>
          <a:xfrm>
            <a:off x="8158428" y="1315891"/>
            <a:ext cx="3509124" cy="4485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Quality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&amp; </a:t>
            </a: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Consistency: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Robust ETL Processes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Standardized Data Formats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Regular Audits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Security and Privacy: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Encryption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Role-Based Access Control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Security Audits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System Performance: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Optimize Queries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Scalable Infrastructure</a:t>
            </a:r>
            <a:endParaRPr lang="en-IN" dirty="0">
              <a:effectLst/>
            </a:endParaRPr>
          </a:p>
          <a:p>
            <a:pPr marL="283464" indent="-283464" rtl="0" fontAlgn="base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Performance Monitoring</a:t>
            </a:r>
            <a:endParaRPr lang="en-IN" dirty="0">
              <a:effectLst/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AB2A872-DE0F-2EF0-0579-5F4923D2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390" y="1011644"/>
            <a:ext cx="2292596" cy="570070"/>
          </a:xfrm>
          <a:prstGeom prst="flowChartTerminator">
            <a:avLst/>
          </a:prstGeom>
          <a:solidFill>
            <a:srgbClr val="FFA75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B64F367-3D3F-1EC3-AD82-A779C9BA2A62}"/>
              </a:ext>
            </a:extLst>
          </p:cNvPr>
          <p:cNvSpPr txBox="1">
            <a:spLocks/>
          </p:cNvSpPr>
          <p:nvPr/>
        </p:nvSpPr>
        <p:spPr bwMode="auto">
          <a:xfrm>
            <a:off x="4769139" y="1000257"/>
            <a:ext cx="2431384" cy="570070"/>
          </a:xfrm>
          <a:prstGeom prst="flowChartTerminator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7A5FC5A-D29C-FDED-1D11-F9322DF754F1}"/>
              </a:ext>
            </a:extLst>
          </p:cNvPr>
          <p:cNvSpPr txBox="1">
            <a:spLocks/>
          </p:cNvSpPr>
          <p:nvPr/>
        </p:nvSpPr>
        <p:spPr bwMode="auto">
          <a:xfrm>
            <a:off x="8473518" y="1013241"/>
            <a:ext cx="2855700" cy="570070"/>
          </a:xfrm>
          <a:prstGeom prst="flowChartTerminator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Challenges </a:t>
            </a:r>
            <a:endParaRPr lang="en-IN" sz="1800" b="1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120CB830-173B-AAB1-4CAE-8423FB85EDC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49914" y="107023"/>
            <a:ext cx="1801587" cy="5284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92874"/>
            <a:ext cx="12191999" cy="365125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9948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04308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4428" y="-30385"/>
            <a:ext cx="2246575" cy="9442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207A016-A5EF-93CB-D299-120EFFCFC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9761859"/>
              </p:ext>
            </p:extLst>
          </p:nvPr>
        </p:nvGraphicFramePr>
        <p:xfrm>
          <a:off x="6250200" y="1023333"/>
          <a:ext cx="4935095" cy="236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8" name="Picture 4" descr="Impact Icon PNG Images, Vectors Free Download - Pngtree">
            <a:extLst>
              <a:ext uri="{FF2B5EF4-FFF2-40B4-BE49-F238E27FC236}">
                <a16:creationId xmlns:a16="http://schemas.microsoft.com/office/drawing/2014/main" id="{01D898E9-C9B5-7740-7A62-40CDBDB8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86" y="1345385"/>
            <a:ext cx="55997" cy="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5568FF3C-190E-74B9-4656-7F3C452045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3595" y="196956"/>
            <a:ext cx="1801587" cy="52846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14">
            <a:extLst>
              <a:ext uri="{FF2B5EF4-FFF2-40B4-BE49-F238E27FC236}">
                <a16:creationId xmlns:a16="http://schemas.microsoft.com/office/drawing/2014/main" id="{A76705B9-7981-57FA-55DA-1977B871D93D}"/>
              </a:ext>
            </a:extLst>
          </p:cNvPr>
          <p:cNvSpPr/>
          <p:nvPr/>
        </p:nvSpPr>
        <p:spPr>
          <a:xfrm>
            <a:off x="585139" y="1095375"/>
            <a:ext cx="4935095" cy="5245635"/>
          </a:xfrm>
          <a:prstGeom prst="roundRect">
            <a:avLst>
              <a:gd name="adj" fmla="val 1205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0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Community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Research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Forecasting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Fisheries Management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Development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Communities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Opportunities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Organizations: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Conservation Efforts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Advocacy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6FF01B5-04AF-800C-C5CA-E7FBB8CBF03E}"/>
              </a:ext>
            </a:extLst>
          </p:cNvPr>
          <p:cNvSpPr txBox="1">
            <a:spLocks/>
          </p:cNvSpPr>
          <p:nvPr/>
        </p:nvSpPr>
        <p:spPr bwMode="auto">
          <a:xfrm>
            <a:off x="1696923" y="712500"/>
            <a:ext cx="2569355" cy="62166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   IMPACTS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7" name="Picture 6" descr="Impact - Free arrows icons">
            <a:extLst>
              <a:ext uri="{FF2B5EF4-FFF2-40B4-BE49-F238E27FC236}">
                <a16:creationId xmlns:a16="http://schemas.microsoft.com/office/drawing/2014/main" id="{20165B96-28C0-7A4F-9A40-4308CD30E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334" y="824246"/>
            <a:ext cx="514349" cy="39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5D24849F-A425-18D3-C7CF-EBEA778E2147}"/>
              </a:ext>
            </a:extLst>
          </p:cNvPr>
          <p:cNvSpPr/>
          <p:nvPr/>
        </p:nvSpPr>
        <p:spPr>
          <a:xfrm>
            <a:off x="6250197" y="3776104"/>
            <a:ext cx="4935095" cy="2656388"/>
          </a:xfrm>
          <a:prstGeom prst="roundRect">
            <a:avLst>
              <a:gd name="adj" fmla="val 1205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0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Murray, T., &amp; Parry, M. (2020).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"Data-Driven Approaches to Fisheries Management: Integrating Data and Knowledge." </a:t>
            </a:r>
            <a:r>
              <a:rPr lang="en-US" sz="17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 and Fisheries.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Wiley Online Library</a:t>
            </a:r>
            <a:endParaRPr lang="en-US" sz="17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Graham, C. H., &amp; </a:t>
            </a:r>
            <a:r>
              <a:rPr lang="en-US" sz="17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Hijmans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J. (2022).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"Novel Methods Improve Prediction of Species' Distributions from Occurrence Data." In </a:t>
            </a:r>
            <a:r>
              <a:rPr lang="en-US" sz="17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Ecography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Wiley Online Library</a:t>
            </a:r>
            <a:r>
              <a:rPr lang="en-US" sz="17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algn="ctr"/>
            <a:endParaRPr lang="en-IN" sz="1700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5D1707DC-0A19-F3A7-4BB8-13B406E3FF14}"/>
              </a:ext>
            </a:extLst>
          </p:cNvPr>
          <p:cNvSpPr txBox="1">
            <a:spLocks/>
          </p:cNvSpPr>
          <p:nvPr/>
        </p:nvSpPr>
        <p:spPr bwMode="auto">
          <a:xfrm>
            <a:off x="7039633" y="3454603"/>
            <a:ext cx="3055915" cy="62166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    REFERENCES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20" name="Picture 8" descr="Reference - Free education icons">
            <a:extLst>
              <a:ext uri="{FF2B5EF4-FFF2-40B4-BE49-F238E27FC236}">
                <a16:creationId xmlns:a16="http://schemas.microsoft.com/office/drawing/2014/main" id="{D22626CF-7FFA-E846-B0EE-316060AD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93" y="3582795"/>
            <a:ext cx="581025" cy="35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38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7963</TotalTime>
  <Words>722</Words>
  <Application>Microsoft Office PowerPoint</Application>
  <PresentationFormat>Widescreen</PresentationFormat>
  <Paragraphs>151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Cooper Black</vt:lpstr>
      <vt:lpstr>Garamond</vt:lpstr>
      <vt:lpstr>Impact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TECHNICAL APPROACH</vt:lpstr>
      <vt:lpstr>FEASIBILITY AND VIABILITY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AYUSH SAHU</cp:lastModifiedBy>
  <cp:revision>156</cp:revision>
  <dcterms:created xsi:type="dcterms:W3CDTF">2013-12-12T18:46:50Z</dcterms:created>
  <dcterms:modified xsi:type="dcterms:W3CDTF">2024-09-28T14:03:31Z</dcterms:modified>
  <cp:category/>
</cp:coreProperties>
</file>