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sldIdLst>
    <p:sldId id="256" r:id="rId2"/>
    <p:sldId id="257" r:id="rId3"/>
    <p:sldId id="258" r:id="rId4"/>
    <p:sldId id="259" r:id="rId5"/>
    <p:sldId id="261" r:id="rId6"/>
    <p:sldId id="262" r:id="rId7"/>
    <p:sldId id="268" r:id="rId8"/>
    <p:sldId id="267" r:id="rId9"/>
    <p:sldId id="263" r:id="rId10"/>
    <p:sldId id="264" r:id="rId11"/>
    <p:sldId id="265" r:id="rId12"/>
    <p:sldId id="266" r:id="rId13"/>
  </p:sldIdLst>
  <p:sldSz cx="9144000" cy="5143500" type="screen16x9"/>
  <p:notesSz cx="6858000" cy="9144000"/>
  <p:embeddedFontLst>
    <p:embeddedFont>
      <p:font typeface="Roboto" panose="02000000000000000000" pitchFamily="2" charset="0"/>
      <p:regular r:id="rId15"/>
      <p:bold r:id="rId16"/>
      <p:italic r:id="rId17"/>
      <p:boldItalic r:id="rId18"/>
    </p:embeddedFont>
    <p:embeddedFont>
      <p:font typeface="Roboto Mono" panose="00000009000000000000" pitchFamily="49"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1ECD47-64DC-4741-B5A2-3AA257FB77C9}">
  <a:tblStyle styleId="{DF1ECD47-64DC-4741-B5A2-3AA257FB77C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5d66b632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25d66b632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5d66b632ad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g25d66b632ad_0_4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5d66b632ad_0_4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5d66b632ad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5d66b632a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g25d66b632ad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5d66b632a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g25d66b632ad_0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5d66b632ad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g25d66b632ad_0_1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5d66b632ad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g25d66b632ad_0_2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5d66b632ad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25d66b632ad_0_2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5d66b632ad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25d66b632ad_0_2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02664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5d66b632ad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g25d66b632ad_0_3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5d66b632ad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25d66b632ad_0_3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1 1 1">
  <p:cSld name="SECTION_HEADER_1_1_1_1">
    <p:spTree>
      <p:nvGrpSpPr>
        <p:cNvPr id="1" name="Shape 50"/>
        <p:cNvGrpSpPr/>
        <p:nvPr/>
      </p:nvGrpSpPr>
      <p:grpSpPr>
        <a:xfrm>
          <a:off x="0" y="0"/>
          <a:ext cx="0" cy="0"/>
          <a:chOff x="0" y="0"/>
          <a:chExt cx="0" cy="0"/>
        </a:xfrm>
      </p:grpSpPr>
      <p:pic>
        <p:nvPicPr>
          <p:cNvPr id="51" name="Google Shape;51;p13"/>
          <p:cNvPicPr preferRelativeResize="0"/>
          <p:nvPr/>
        </p:nvPicPr>
        <p:blipFill>
          <a:blip r:embed="rId2">
            <a:alphaModFix/>
          </a:blip>
          <a:stretch>
            <a:fillRect/>
          </a:stretch>
        </p:blipFill>
        <p:spPr>
          <a:xfrm>
            <a:off x="0" y="0"/>
            <a:ext cx="9144018" cy="51435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4"/>
          <p:cNvSpPr txBox="1">
            <a:spLocks noGrp="1"/>
          </p:cNvSpPr>
          <p:nvPr>
            <p:ph type="title" idx="4294967295"/>
          </p:nvPr>
        </p:nvSpPr>
        <p:spPr>
          <a:xfrm>
            <a:off x="81643" y="2693398"/>
            <a:ext cx="8882743" cy="612300"/>
          </a:xfrm>
          <a:prstGeom prst="rect">
            <a:avLst/>
          </a:prstGeom>
        </p:spPr>
        <p:txBody>
          <a:bodyPr spcFirstLastPara="1" wrap="square" lIns="91425" tIns="91425" rIns="91425" bIns="91425" anchor="t" anchorCtr="0">
            <a:noAutofit/>
          </a:bodyPr>
          <a:lstStyle/>
          <a:p>
            <a:r>
              <a:rPr lang="en" sz="2400" b="1" i="1" dirty="0">
                <a:solidFill>
                  <a:schemeClr val="lt1"/>
                </a:solidFill>
                <a:effectLst>
                  <a:outerShdw blurRad="38100" dist="38100" dir="2700000" algn="tl">
                    <a:srgbClr val="000000">
                      <a:alpha val="43137"/>
                    </a:srgbClr>
                  </a:outerShdw>
                </a:effectLst>
                <a:latin typeface="Roboto"/>
                <a:ea typeface="Roboto"/>
                <a:cs typeface="Roboto"/>
                <a:sym typeface="Roboto"/>
              </a:rPr>
              <a:t>Problem Statement Title</a:t>
            </a:r>
            <a:r>
              <a:rPr lang="en" sz="2400" b="1" i="1" dirty="0">
                <a:solidFill>
                  <a:schemeClr val="lt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sym typeface="Roboto"/>
              </a:rPr>
              <a:t>: </a:t>
            </a:r>
            <a:r>
              <a:rPr lang="en-IN" sz="2400" b="1" i="1" dirty="0">
                <a:solidFill>
                  <a:srgbClr val="00B050"/>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Personalised Recommendation System</a:t>
            </a:r>
            <a:br>
              <a:rPr lang="en-IN" sz="1200" i="1" dirty="0">
                <a:solidFill>
                  <a:schemeClr val="bg1"/>
                </a:solidFill>
              </a:rPr>
            </a:br>
            <a:r>
              <a:rPr lang="en" sz="2400" b="1" i="1" dirty="0">
                <a:solidFill>
                  <a:schemeClr val="lt1"/>
                </a:solidFill>
                <a:latin typeface="Roboto"/>
                <a:ea typeface="Roboto"/>
                <a:cs typeface="Roboto"/>
                <a:sym typeface="Roboto"/>
              </a:rPr>
              <a:t> </a:t>
            </a:r>
            <a:endParaRPr sz="2400" b="1" i="1" dirty="0">
              <a:solidFill>
                <a:schemeClr val="lt1"/>
              </a:solidFill>
              <a:latin typeface="Roboto"/>
              <a:ea typeface="Roboto"/>
              <a:cs typeface="Roboto"/>
              <a:sym typeface="Roboto"/>
            </a:endParaRPr>
          </a:p>
          <a:p>
            <a:pPr marL="0" lvl="0" indent="0" algn="l" rtl="0">
              <a:spcBef>
                <a:spcPts val="0"/>
              </a:spcBef>
              <a:spcAft>
                <a:spcPts val="0"/>
              </a:spcAft>
              <a:buNone/>
            </a:pPr>
            <a:r>
              <a:rPr lang="en" sz="2400" b="1" i="1" dirty="0">
                <a:solidFill>
                  <a:schemeClr val="lt1"/>
                </a:solidFill>
                <a:effectLst>
                  <a:outerShdw blurRad="38100" dist="38100" dir="2700000" algn="tl">
                    <a:srgbClr val="000000">
                      <a:alpha val="43137"/>
                    </a:srgbClr>
                  </a:outerShdw>
                </a:effectLst>
                <a:latin typeface="Roboto"/>
                <a:ea typeface="Roboto"/>
                <a:cs typeface="Roboto"/>
                <a:sym typeface="Roboto"/>
              </a:rPr>
              <a:t>Team Name</a:t>
            </a:r>
            <a:r>
              <a:rPr lang="en" sz="2400" b="1" i="1" dirty="0">
                <a:solidFill>
                  <a:schemeClr val="lt1"/>
                </a:solidFill>
                <a:latin typeface="Roboto"/>
                <a:ea typeface="Roboto"/>
                <a:cs typeface="Roboto"/>
                <a:sym typeface="Roboto"/>
              </a:rPr>
              <a:t>: </a:t>
            </a:r>
            <a:r>
              <a:rPr lang="en" sz="2400" b="1" i="1" dirty="0">
                <a:solidFill>
                  <a:srgbClr val="00B0F0"/>
                </a:solidFill>
                <a:effectLst>
                  <a:outerShdw blurRad="38100" dist="38100" dir="2700000" algn="tl">
                    <a:srgbClr val="000000">
                      <a:alpha val="43137"/>
                    </a:srgbClr>
                  </a:outerShdw>
                </a:effectLst>
                <a:latin typeface="Roboto"/>
                <a:ea typeface="Roboto"/>
                <a:cs typeface="Roboto"/>
                <a:sym typeface="Roboto"/>
              </a:rPr>
              <a:t>GitRack</a:t>
            </a:r>
            <a:r>
              <a:rPr lang="en" sz="2400" b="1" i="1" dirty="0">
                <a:solidFill>
                  <a:schemeClr val="lt1"/>
                </a:solidFill>
                <a:latin typeface="Roboto"/>
                <a:ea typeface="Roboto"/>
                <a:cs typeface="Roboto"/>
                <a:sym typeface="Roboto"/>
              </a:rPr>
              <a:t> </a:t>
            </a:r>
            <a:endParaRPr sz="2400" b="1" i="1" dirty="0">
              <a:solidFill>
                <a:schemeClr val="lt1"/>
              </a:solidFill>
              <a:latin typeface="Roboto"/>
              <a:ea typeface="Roboto"/>
              <a:cs typeface="Roboto"/>
              <a:sym typeface="Roboto"/>
            </a:endParaRPr>
          </a:p>
          <a:p>
            <a:pPr marL="0" lvl="0" indent="0" algn="ctr" rtl="0">
              <a:spcBef>
                <a:spcPts val="0"/>
              </a:spcBef>
              <a:spcAft>
                <a:spcPts val="0"/>
              </a:spcAft>
              <a:buNone/>
            </a:pPr>
            <a:endParaRPr sz="2400" b="1" i="1" dirty="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22"/>
          <p:cNvPicPr preferRelativeResize="0"/>
          <p:nvPr/>
        </p:nvPicPr>
        <p:blipFill rotWithShape="1">
          <a:blip r:embed="rId3">
            <a:alphaModFix/>
          </a:blip>
          <a:srcRect b="4580"/>
          <a:stretch/>
        </p:blipFill>
        <p:spPr>
          <a:xfrm>
            <a:off x="0" y="0"/>
            <a:ext cx="9147575" cy="5143500"/>
          </a:xfrm>
          <a:prstGeom prst="rect">
            <a:avLst/>
          </a:prstGeom>
          <a:noFill/>
          <a:ln>
            <a:noFill/>
          </a:ln>
        </p:spPr>
      </p:pic>
      <p:sp>
        <p:nvSpPr>
          <p:cNvPr id="108" name="Google Shape;108;p22"/>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Future Scope</a:t>
            </a:r>
            <a:endParaRPr sz="2400" b="1" i="0" u="none" strike="noStrike" cap="none">
              <a:solidFill>
                <a:srgbClr val="000000"/>
              </a:solidFill>
              <a:latin typeface="Roboto Mono"/>
              <a:ea typeface="Roboto Mono"/>
              <a:cs typeface="Roboto Mono"/>
              <a:sym typeface="Roboto Mono"/>
            </a:endParaRPr>
          </a:p>
        </p:txBody>
      </p:sp>
      <p:sp>
        <p:nvSpPr>
          <p:cNvPr id="109" name="Google Shape;109;p22"/>
          <p:cNvSpPr txBox="1"/>
          <p:nvPr/>
        </p:nvSpPr>
        <p:spPr>
          <a:xfrm>
            <a:off x="135875" y="4269921"/>
            <a:ext cx="8486324" cy="71403"/>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b="0" i="0" u="none" strike="noStrike" cap="none" dirty="0">
                <a:solidFill>
                  <a:srgbClr val="000000"/>
                </a:solidFill>
                <a:latin typeface="Roboto Mono"/>
                <a:ea typeface="Roboto Mono"/>
                <a:cs typeface="Roboto Mono"/>
                <a:sym typeface="Roboto Mono"/>
              </a:rPr>
              <a:t>Mention the future scope and upcoming details here</a:t>
            </a:r>
            <a:endParaRPr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Mono"/>
              <a:ea typeface="Roboto Mono"/>
              <a:cs typeface="Roboto Mono"/>
              <a:sym typeface="Roboto Mono"/>
            </a:endParaRPr>
          </a:p>
          <a:p>
            <a:pPr algn="l">
              <a:buFont typeface="Arial" panose="020B0604020202020204" pitchFamily="34" charset="0"/>
              <a:buChar char="•"/>
            </a:pPr>
            <a:r>
              <a:rPr lang="en-US" b="0" i="0" dirty="0">
                <a:solidFill>
                  <a:srgbClr val="1C1917"/>
                </a:solidFill>
                <a:effectLst/>
                <a:latin typeface="-apple-system"/>
              </a:rPr>
              <a:t>Incorporate more data sources: Additional data like customer demographics, browsing history, purchase frequency, etc. could improve personalization.</a:t>
            </a:r>
          </a:p>
          <a:p>
            <a:pPr algn="l">
              <a:buFont typeface="Arial" panose="020B0604020202020204" pitchFamily="34" charset="0"/>
              <a:buChar char="•"/>
            </a:pPr>
            <a:r>
              <a:rPr lang="en-US" b="0" i="0" dirty="0">
                <a:solidFill>
                  <a:srgbClr val="1C1917"/>
                </a:solidFill>
                <a:effectLst/>
                <a:latin typeface="-apple-system"/>
              </a:rPr>
              <a:t>Leverage machine learning models: Training models like neural networks on user-product interaction data could potentially improve recommendation accuracy.</a:t>
            </a:r>
          </a:p>
          <a:p>
            <a:pPr algn="l">
              <a:buFont typeface="Arial" panose="020B0604020202020204" pitchFamily="34" charset="0"/>
              <a:buChar char="•"/>
            </a:pPr>
            <a:r>
              <a:rPr lang="en-US" b="0" i="0" dirty="0">
                <a:solidFill>
                  <a:srgbClr val="1C1917"/>
                </a:solidFill>
                <a:effectLst/>
                <a:latin typeface="-apple-system"/>
              </a:rPr>
              <a:t>Add contextual awareness: Consider time, location, weather, and other real-time contextual factors when making recommendations.</a:t>
            </a:r>
          </a:p>
          <a:p>
            <a:pPr algn="l">
              <a:buFont typeface="Arial" panose="020B0604020202020204" pitchFamily="34" charset="0"/>
              <a:buChar char="•"/>
            </a:pPr>
            <a:r>
              <a:rPr lang="en-US" b="0" i="0" dirty="0">
                <a:solidFill>
                  <a:srgbClr val="1C1917"/>
                </a:solidFill>
                <a:effectLst/>
                <a:latin typeface="-apple-system"/>
              </a:rPr>
              <a:t>Support more recommendation interfaces: Expand interfaces beyond website to mobile apps, emails, IoT devices.</a:t>
            </a:r>
          </a:p>
          <a:p>
            <a:pPr algn="l">
              <a:buFont typeface="Arial" panose="020B0604020202020204" pitchFamily="34" charset="0"/>
              <a:buChar char="•"/>
            </a:pPr>
            <a:r>
              <a:rPr lang="en-US" b="0" i="0" dirty="0">
                <a:solidFill>
                  <a:srgbClr val="1C1917"/>
                </a:solidFill>
                <a:effectLst/>
                <a:latin typeface="-apple-system"/>
              </a:rPr>
              <a:t>Evaluate with live users: Running A/B tests with real users over time could reveal opportunities to optimize the system.</a:t>
            </a: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23"/>
          <p:cNvPicPr preferRelativeResize="0"/>
          <p:nvPr/>
        </p:nvPicPr>
        <p:blipFill rotWithShape="1">
          <a:blip r:embed="rId3">
            <a:alphaModFix/>
          </a:blip>
          <a:srcRect b="5544"/>
          <a:stretch/>
        </p:blipFill>
        <p:spPr>
          <a:xfrm>
            <a:off x="0" y="0"/>
            <a:ext cx="9147575" cy="5143500"/>
          </a:xfrm>
          <a:prstGeom prst="rect">
            <a:avLst/>
          </a:prstGeom>
          <a:noFill/>
          <a:ln>
            <a:noFill/>
          </a:ln>
        </p:spPr>
      </p:pic>
      <p:sp>
        <p:nvSpPr>
          <p:cNvPr id="115" name="Google Shape;115;p23"/>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&lt;&lt;Extra: Slide#5&gt;&gt;</a:t>
            </a:r>
            <a:endParaRPr sz="2400" b="1" i="0" u="none" strike="noStrike" cap="none">
              <a:solidFill>
                <a:srgbClr val="000000"/>
              </a:solidFill>
              <a:latin typeface="Roboto Mono"/>
              <a:ea typeface="Roboto Mono"/>
              <a:cs typeface="Roboto Mono"/>
              <a:sym typeface="Roboto Mono"/>
            </a:endParaRPr>
          </a:p>
        </p:txBody>
      </p:sp>
      <p:sp>
        <p:nvSpPr>
          <p:cNvPr id="116" name="Google Shape;116;p23"/>
          <p:cNvSpPr txBox="1"/>
          <p:nvPr/>
        </p:nvSpPr>
        <p:spPr>
          <a:xfrm>
            <a:off x="135875" y="1071750"/>
            <a:ext cx="8372700" cy="3000000"/>
          </a:xfrm>
          <a:prstGeom prst="rect">
            <a:avLst/>
          </a:prstGeom>
          <a:noFill/>
          <a:ln>
            <a:noFill/>
          </a:ln>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1C1917"/>
                </a:solidFill>
                <a:effectLst/>
                <a:latin typeface="-apple-system"/>
              </a:rPr>
              <a:t>Consider life-stage marketing: Make recommendations adapt based on users' life stages and associated needs/interests.</a:t>
            </a:r>
          </a:p>
          <a:p>
            <a:pPr algn="l">
              <a:buFont typeface="Arial" panose="020B0604020202020204" pitchFamily="34" charset="0"/>
              <a:buChar char="•"/>
            </a:pPr>
            <a:r>
              <a:rPr lang="en-US" b="0" i="0" dirty="0">
                <a:solidFill>
                  <a:srgbClr val="1C1917"/>
                </a:solidFill>
                <a:effectLst/>
                <a:latin typeface="-apple-system"/>
              </a:rPr>
              <a:t>Support cross-product recommendations: Suggest complementary products from different categories based on unified user profiles.</a:t>
            </a:r>
          </a:p>
          <a:p>
            <a:pPr algn="l">
              <a:buFont typeface="Arial" panose="020B0604020202020204" pitchFamily="34" charset="0"/>
              <a:buChar char="•"/>
            </a:pPr>
            <a:r>
              <a:rPr lang="en-US" b="0" i="0" dirty="0">
                <a:solidFill>
                  <a:srgbClr val="1C1917"/>
                </a:solidFill>
                <a:effectLst/>
                <a:latin typeface="-apple-system"/>
              </a:rPr>
              <a:t>Continuously evaluate performance: Set up a workflow to regularly measure and improve metrics like click-through rate.</a:t>
            </a:r>
          </a:p>
          <a:p>
            <a:pPr algn="l">
              <a:buFont typeface="Arial" panose="020B0604020202020204" pitchFamily="34" charset="0"/>
              <a:buChar char="•"/>
            </a:pPr>
            <a:r>
              <a:rPr lang="en-US" b="0" i="0" dirty="0">
                <a:solidFill>
                  <a:srgbClr val="1C1917"/>
                </a:solidFill>
                <a:effectLst/>
                <a:latin typeface="-apple-system"/>
              </a:rPr>
              <a:t>Personalize recommendation explanations: Generate explanations tailored to each user to build trust and transparency.</a:t>
            </a:r>
          </a:p>
          <a:p>
            <a:pPr algn="l">
              <a:buFont typeface="Arial" panose="020B0604020202020204" pitchFamily="34" charset="0"/>
              <a:buChar char="•"/>
            </a:pPr>
            <a:r>
              <a:rPr lang="en-US" b="0" i="0" dirty="0">
                <a:solidFill>
                  <a:srgbClr val="1C1917"/>
                </a:solidFill>
                <a:effectLst/>
                <a:latin typeface="-apple-system"/>
              </a:rPr>
              <a:t>Diversify recommendations: Balance recommendations across discovering new products and recommending based on preferences.</a:t>
            </a:r>
          </a:p>
          <a:p>
            <a:pPr algn="l"/>
            <a:r>
              <a:rPr lang="en-US" b="0" i="0" dirty="0">
                <a:solidFill>
                  <a:srgbClr val="1C1917"/>
                </a:solidFill>
                <a:effectLst/>
                <a:latin typeface="-apple-system"/>
              </a:rPr>
              <a:t>Overall, there are many opportunities to enhance personalization, improve ranking accuracy, incorporate more data, support additional interfaces, and iteratively test and optimize the system over time. A modular, extensible architecture would facilitate expanding the system's capabilities.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idx="4294967295"/>
          </p:nvPr>
        </p:nvSpPr>
        <p:spPr>
          <a:xfrm>
            <a:off x="1360650" y="2693398"/>
            <a:ext cx="6422700" cy="61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b="1" i="1">
                <a:solidFill>
                  <a:schemeClr val="lt1"/>
                </a:solidFill>
                <a:latin typeface="Roboto"/>
                <a:ea typeface="Roboto"/>
                <a:cs typeface="Roboto"/>
                <a:sym typeface="Roboto"/>
              </a:rPr>
              <a:t>Thank You</a:t>
            </a:r>
            <a:endParaRPr sz="7200" b="1" i="1">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5"/>
          <p:cNvPicPr preferRelativeResize="0"/>
          <p:nvPr/>
        </p:nvPicPr>
        <p:blipFill rotWithShape="1">
          <a:blip r:embed="rId3">
            <a:alphaModFix/>
          </a:blip>
          <a:srcRect b="4580"/>
          <a:stretch/>
        </p:blipFill>
        <p:spPr>
          <a:xfrm>
            <a:off x="0" y="0"/>
            <a:ext cx="9147575" cy="5143500"/>
          </a:xfrm>
          <a:prstGeom prst="rect">
            <a:avLst/>
          </a:prstGeom>
          <a:noFill/>
          <a:ln>
            <a:noFill/>
          </a:ln>
        </p:spPr>
      </p:pic>
      <p:sp>
        <p:nvSpPr>
          <p:cNvPr id="62" name="Google Shape;62;p15"/>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Team members details</a:t>
            </a:r>
            <a:endParaRPr sz="2400" b="1" i="0" u="none" strike="noStrike" cap="none">
              <a:solidFill>
                <a:srgbClr val="000000"/>
              </a:solidFill>
              <a:latin typeface="Roboto Mono"/>
              <a:ea typeface="Roboto Mono"/>
              <a:cs typeface="Roboto Mono"/>
              <a:sym typeface="Roboto Mono"/>
            </a:endParaRPr>
          </a:p>
        </p:txBody>
      </p:sp>
      <p:graphicFrame>
        <p:nvGraphicFramePr>
          <p:cNvPr id="63" name="Google Shape;63;p15"/>
          <p:cNvGraphicFramePr/>
          <p:nvPr>
            <p:extLst>
              <p:ext uri="{D42A27DB-BD31-4B8C-83A1-F6EECF244321}">
                <p14:modId xmlns:p14="http://schemas.microsoft.com/office/powerpoint/2010/main" val="3051006082"/>
              </p:ext>
            </p:extLst>
          </p:nvPr>
        </p:nvGraphicFramePr>
        <p:xfrm>
          <a:off x="195688" y="1144500"/>
          <a:ext cx="8756200" cy="2962800"/>
        </p:xfrm>
        <a:graphic>
          <a:graphicData uri="http://schemas.openxmlformats.org/drawingml/2006/table">
            <a:tbl>
              <a:tblPr>
                <a:noFill/>
                <a:tableStyleId>{DF1ECD47-64DC-4741-B5A2-3AA257FB77C9}</a:tableStyleId>
              </a:tblPr>
              <a:tblGrid>
                <a:gridCol w="2531425">
                  <a:extLst>
                    <a:ext uri="{9D8B030D-6E8A-4147-A177-3AD203B41FA5}">
                      <a16:colId xmlns:a16="http://schemas.microsoft.com/office/drawing/2014/main" val="20000"/>
                    </a:ext>
                  </a:extLst>
                </a:gridCol>
                <a:gridCol w="2074925">
                  <a:extLst>
                    <a:ext uri="{9D8B030D-6E8A-4147-A177-3AD203B41FA5}">
                      <a16:colId xmlns:a16="http://schemas.microsoft.com/office/drawing/2014/main" val="20001"/>
                    </a:ext>
                  </a:extLst>
                </a:gridCol>
                <a:gridCol w="2074925">
                  <a:extLst>
                    <a:ext uri="{9D8B030D-6E8A-4147-A177-3AD203B41FA5}">
                      <a16:colId xmlns:a16="http://schemas.microsoft.com/office/drawing/2014/main" val="20002"/>
                    </a:ext>
                  </a:extLst>
                </a:gridCol>
                <a:gridCol w="2074925">
                  <a:extLst>
                    <a:ext uri="{9D8B030D-6E8A-4147-A177-3AD203B41FA5}">
                      <a16:colId xmlns:a16="http://schemas.microsoft.com/office/drawing/2014/main" val="20003"/>
                    </a:ext>
                  </a:extLst>
                </a:gridCol>
              </a:tblGrid>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Team Name</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err="1"/>
                        <a:t>GitRack</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Institute Name/Names</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Indian Institute of Information Technology (IIIT), Bhopal</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08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Team Members &gt;</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1 (Leader)</a:t>
                      </a:r>
                      <a:endParaRPr sz="1000" b="1" u="none" strike="noStrike" cap="none" dirty="0">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2</a:t>
                      </a:r>
                      <a:endParaRPr sz="1000" b="1" u="none" strike="noStrike" cap="none">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3</a:t>
                      </a:r>
                      <a:endParaRPr sz="1000" b="1" u="none" strike="noStrike" cap="none">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Name</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Shreem Asati</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Ayush Jain</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Batch</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2025</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2025</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6"/>
          <p:cNvSpPr txBox="1"/>
          <p:nvPr/>
        </p:nvSpPr>
        <p:spPr>
          <a:xfrm>
            <a:off x="135875" y="145275"/>
            <a:ext cx="89316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2400" b="1" i="0" u="none" strike="noStrike" cap="none">
                <a:solidFill>
                  <a:srgbClr val="000000"/>
                </a:solidFill>
                <a:latin typeface="Roboto Mono"/>
                <a:ea typeface="Roboto Mono"/>
                <a:cs typeface="Roboto Mono"/>
                <a:sym typeface="Roboto Mono"/>
              </a:rPr>
              <a:t>Deliverables/Expectations for Level 2 (Idea + Code Submission)</a:t>
            </a:r>
            <a:endParaRPr sz="2400" b="1"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sz="2400" b="1"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Roboto Mono"/>
              <a:ea typeface="Roboto Mono"/>
              <a:cs typeface="Roboto Mono"/>
              <a:sym typeface="Roboto Mono"/>
            </a:endParaRPr>
          </a:p>
        </p:txBody>
      </p:sp>
      <p:sp>
        <p:nvSpPr>
          <p:cNvPr id="69" name="Google Shape;69;p16"/>
          <p:cNvSpPr txBox="1"/>
          <p:nvPr/>
        </p:nvSpPr>
        <p:spPr>
          <a:xfrm>
            <a:off x="51750" y="1095675"/>
            <a:ext cx="8857200" cy="3772500"/>
          </a:xfrm>
          <a:prstGeom prst="rect">
            <a:avLst/>
          </a:prstGeom>
          <a:noFill/>
          <a:ln>
            <a:noFill/>
          </a:ln>
        </p:spPr>
        <p:txBody>
          <a:bodyPr spcFirstLastPara="1" wrap="square" lIns="91425" tIns="91425" rIns="91425" bIns="91425" anchor="ctr" anchorCtr="0">
            <a:noAutofit/>
          </a:bodyPr>
          <a:lstStyle/>
          <a:p>
            <a:pPr marL="152400" lvl="0" algn="l" rtl="0">
              <a:spcBef>
                <a:spcPts val="0"/>
              </a:spcBef>
              <a:spcAft>
                <a:spcPts val="0"/>
              </a:spcAft>
              <a:buClr>
                <a:schemeClr val="dk1"/>
              </a:buClr>
              <a:buSzPts val="1200"/>
            </a:pPr>
            <a:r>
              <a:rPr lang="en-US" dirty="0"/>
              <a:t>Problem Statement 2 </a:t>
            </a:r>
          </a:p>
          <a:p>
            <a:pPr marL="152400" lvl="0" algn="l" rtl="0">
              <a:spcBef>
                <a:spcPts val="0"/>
              </a:spcBef>
              <a:spcAft>
                <a:spcPts val="0"/>
              </a:spcAft>
              <a:buClr>
                <a:schemeClr val="dk1"/>
              </a:buClr>
              <a:buSzPts val="1200"/>
            </a:pPr>
            <a:r>
              <a:rPr lang="en-US" dirty="0"/>
              <a:t>Problem Statement: Personalized Product Recommendations </a:t>
            </a:r>
          </a:p>
          <a:p>
            <a:pPr marL="152400" lvl="0" algn="l" rtl="0">
              <a:spcBef>
                <a:spcPts val="0"/>
              </a:spcBef>
              <a:spcAft>
                <a:spcPts val="0"/>
              </a:spcAft>
              <a:buClr>
                <a:schemeClr val="dk1"/>
              </a:buClr>
              <a:buSzPts val="1200"/>
            </a:pPr>
            <a:r>
              <a:rPr lang="en-US" dirty="0"/>
              <a:t>The aim is to enhance user experience by implementing a personalized product ranking system. Your task is to develop an algorithm or model that can generate accurate and relevant product rankings for individual users. The ranking system should consider factors such as user preferences, past interactions, product popularity, and user similarity. It should be able to predict the most suitable products for a user based on their unique characteristics and preferences. You are not provided with a specific dataset for this challenge. Instead, you are expected to design and implement a solution that simulates user interactions and generates personalized rankings. You can define user profiles, product categories, and interaction patterns within your solution. To evaluate the effectiveness of your solution, you should define appropriate metrics for measuring the accuracy and relevance of the rankings. You should also provide a report explaining your approach, describing the algorithms or techniques used, and discussing the strengths and limitations of your solution.</a:t>
            </a:r>
            <a:endParaRPr dirty="0">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7"/>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2400" b="1" i="0" u="none" strike="noStrike" cap="none">
                <a:solidFill>
                  <a:srgbClr val="000000"/>
                </a:solidFill>
                <a:latin typeface="Roboto Mono"/>
                <a:ea typeface="Roboto Mono"/>
                <a:cs typeface="Roboto Mono"/>
                <a:sym typeface="Roboto Mono"/>
              </a:rPr>
              <a:t>Glossary</a:t>
            </a:r>
            <a:endParaRPr sz="2400" b="1"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sz="2400" b="1"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Roboto Mono"/>
              <a:ea typeface="Roboto Mono"/>
              <a:cs typeface="Roboto Mono"/>
              <a:sym typeface="Roboto Mono"/>
            </a:endParaRPr>
          </a:p>
        </p:txBody>
      </p:sp>
      <p:sp>
        <p:nvSpPr>
          <p:cNvPr id="75" name="Google Shape;75;p17"/>
          <p:cNvSpPr txBox="1"/>
          <p:nvPr/>
        </p:nvSpPr>
        <p:spPr>
          <a:xfrm>
            <a:off x="75200" y="1012750"/>
            <a:ext cx="8857200" cy="3616400"/>
          </a:xfrm>
          <a:prstGeom prst="rect">
            <a:avLst/>
          </a:prstGeom>
          <a:noFill/>
          <a:ln>
            <a:noFill/>
          </a:ln>
        </p:spPr>
        <p:txBody>
          <a:bodyPr spcFirstLastPara="1" wrap="square" lIns="91425" tIns="91425" rIns="91425" bIns="91425" anchor="ctr" anchorCtr="0">
            <a:noAutofit/>
          </a:bodyPr>
          <a:lstStyle/>
          <a:p>
            <a:pPr algn="l">
              <a:buFont typeface="Arial" panose="020B0604020202020204" pitchFamily="34" charset="0"/>
              <a:buChar char="•"/>
            </a:pPr>
            <a:r>
              <a:rPr lang="en" sz="1200" b="0" i="0" u="none" strike="noStrike" cap="none">
                <a:solidFill>
                  <a:srgbClr val="000000"/>
                </a:solidFill>
                <a:latin typeface="Roboto Mono"/>
                <a:ea typeface="Roboto Mono"/>
                <a:cs typeface="Roboto Mono"/>
                <a:sym typeface="Roboto Mono"/>
              </a:rPr>
              <a:t>Describe/ Expand abbreviations if you have used any in the slides below:</a:t>
            </a:r>
            <a:br>
              <a:rPr lang="en" sz="1200" b="0" i="0" u="none" strike="noStrike" cap="none">
                <a:solidFill>
                  <a:srgbClr val="000000"/>
                </a:solidFill>
                <a:latin typeface="Roboto Mono"/>
                <a:ea typeface="Roboto Mono"/>
                <a:cs typeface="Roboto Mono"/>
                <a:sym typeface="Roboto Mono"/>
              </a:rPr>
            </a:br>
            <a:r>
              <a:rPr lang="en-US" sz="1200" b="0" i="0">
                <a:solidFill>
                  <a:srgbClr val="1C1917"/>
                </a:solidFill>
                <a:effectLst/>
                <a:latin typeface="-apple-system"/>
              </a:rPr>
              <a:t>Recommendation system: A system that provides personalized product or content suggestions to users based on data about their preferences and behaviors.</a:t>
            </a:r>
          </a:p>
          <a:p>
            <a:pPr algn="l">
              <a:buFont typeface="Arial" panose="020B0604020202020204" pitchFamily="34" charset="0"/>
              <a:buChar char="•"/>
            </a:pPr>
            <a:r>
              <a:rPr lang="en-US" sz="1200" b="0" i="0">
                <a:solidFill>
                  <a:srgbClr val="1C1917"/>
                </a:solidFill>
                <a:effectLst/>
                <a:latin typeface="-apple-system"/>
              </a:rPr>
              <a:t>Content-based filtering: A recommendation approach that analyzes product attributes and descriptions to identify products similar to those a user has liked in the past.</a:t>
            </a:r>
          </a:p>
          <a:p>
            <a:pPr algn="l">
              <a:buFont typeface="Arial" panose="020B0604020202020204" pitchFamily="34" charset="0"/>
              <a:buChar char="•"/>
            </a:pPr>
            <a:r>
              <a:rPr lang="en-US" sz="1200" b="0" i="0">
                <a:solidFill>
                  <a:srgbClr val="1C1917"/>
                </a:solidFill>
                <a:effectLst/>
                <a:latin typeface="-apple-system"/>
              </a:rPr>
              <a:t>Collaborative filtering: A recommendation approach that analyzes patterns of ratings or usage by similar users to identify new product suggestions for a user.</a:t>
            </a:r>
          </a:p>
          <a:p>
            <a:pPr algn="l">
              <a:buFont typeface="Arial" panose="020B0604020202020204" pitchFamily="34" charset="0"/>
              <a:buChar char="•"/>
            </a:pPr>
            <a:r>
              <a:rPr lang="en-US" sz="1200" b="0" i="0">
                <a:solidFill>
                  <a:srgbClr val="1C1917"/>
                </a:solidFill>
                <a:effectLst/>
                <a:latin typeface="-apple-system"/>
              </a:rPr>
              <a:t>User-user collaborative filtering: A collaborative filtering technique that uses similarity between users to make recommendations.</a:t>
            </a:r>
          </a:p>
          <a:p>
            <a:pPr algn="l">
              <a:buFont typeface="Arial" panose="020B0604020202020204" pitchFamily="34" charset="0"/>
              <a:buChar char="•"/>
            </a:pPr>
            <a:r>
              <a:rPr lang="en-US" sz="1200" b="0" i="0">
                <a:solidFill>
                  <a:srgbClr val="1C1917"/>
                </a:solidFill>
                <a:effectLst/>
                <a:latin typeface="-apple-system"/>
              </a:rPr>
              <a:t>Neighborhood-based collaborative filtering: A collaborative filtering approach that identifies a user's nearest neighbors based on similarity of ratings and makes recommendations using their preferences.</a:t>
            </a:r>
          </a:p>
          <a:p>
            <a:pPr algn="l">
              <a:buFont typeface="Arial" panose="020B0604020202020204" pitchFamily="34" charset="0"/>
              <a:buChar char="•"/>
            </a:pPr>
            <a:r>
              <a:rPr lang="en-US" sz="1200" b="0" i="0">
                <a:solidFill>
                  <a:srgbClr val="1C1917"/>
                </a:solidFill>
                <a:effectLst/>
                <a:latin typeface="-apple-system"/>
              </a:rPr>
              <a:t>Hybrid recommendation system: A system that combines multiple recommendation techniques together, such as content-based and collaborative filtering.</a:t>
            </a:r>
          </a:p>
          <a:p>
            <a:pPr algn="l">
              <a:buFont typeface="Arial" panose="020B0604020202020204" pitchFamily="34" charset="0"/>
              <a:buChar char="•"/>
            </a:pPr>
            <a:r>
              <a:rPr lang="en-US" sz="1200" b="0" i="0">
                <a:solidFill>
                  <a:srgbClr val="1C1917"/>
                </a:solidFill>
                <a:effectLst/>
                <a:latin typeface="-apple-system"/>
              </a:rPr>
              <a:t>TF-IDF: Term frequency–inverse document frequency, a numerical statistic that is intended to reflect how important a word is to a document in a collection of documents. Used in content-based filtering.</a:t>
            </a:r>
          </a:p>
          <a:p>
            <a:pPr algn="l">
              <a:buFont typeface="Arial" panose="020B0604020202020204" pitchFamily="34" charset="0"/>
              <a:buChar char="•"/>
            </a:pPr>
            <a:r>
              <a:rPr lang="en-US" sz="1200" b="0" i="0">
                <a:solidFill>
                  <a:srgbClr val="1C1917"/>
                </a:solidFill>
                <a:effectLst/>
                <a:latin typeface="-apple-system"/>
              </a:rPr>
              <a:t>Cosine similarity: A metric used to calculate how similar two items are by measuring the cosine of the angle between them. Used to identify similarity between products or users.</a:t>
            </a:r>
          </a:p>
          <a:p>
            <a:pPr algn="l">
              <a:buFont typeface="Arial" panose="020B0604020202020204" pitchFamily="34" charset="0"/>
              <a:buChar char="•"/>
            </a:pPr>
            <a:r>
              <a:rPr lang="en-US" sz="1200" b="0" i="0">
                <a:solidFill>
                  <a:srgbClr val="1C1917"/>
                </a:solidFill>
                <a:effectLst/>
                <a:latin typeface="-apple-system"/>
              </a:rPr>
              <a:t>Rating: A numeric score or preference indicator provided by a user for a product they have purchased or interacted with.</a:t>
            </a:r>
          </a:p>
          <a:p>
            <a:pPr algn="l">
              <a:buFont typeface="Arial" panose="020B0604020202020204" pitchFamily="34" charset="0"/>
              <a:buChar char="•"/>
            </a:pPr>
            <a:r>
              <a:rPr lang="en-US" sz="1200" b="0" i="0">
                <a:solidFill>
                  <a:srgbClr val="1C1917"/>
                </a:solidFill>
                <a:effectLst/>
                <a:latin typeface="-apple-system"/>
              </a:rPr>
              <a:t>Purchase history: Records of products a user has purchased in the past. Used as an input for making recommendations.</a:t>
            </a:r>
          </a:p>
          <a:p>
            <a:pPr algn="l">
              <a:buFont typeface="Arial" panose="020B0604020202020204" pitchFamily="34" charset="0"/>
              <a:buChar char="•"/>
            </a:pPr>
            <a:r>
              <a:rPr lang="en-US" sz="1200" b="0" i="0">
                <a:solidFill>
                  <a:srgbClr val="1C1917"/>
                </a:solidFill>
                <a:effectLst/>
                <a:latin typeface="-apple-system"/>
              </a:rPr>
              <a:t>User data: Information about the users of the system, such as user IDs, demographic data, etc. Used as input data.</a:t>
            </a:r>
          </a:p>
          <a:p>
            <a:pPr algn="l">
              <a:buFont typeface="Arial" panose="020B0604020202020204" pitchFamily="34" charset="0"/>
              <a:buChar char="•"/>
            </a:pPr>
            <a:r>
              <a:rPr lang="en-US" sz="1200" b="0" i="0">
                <a:solidFill>
                  <a:srgbClr val="1C1917"/>
                </a:solidFill>
                <a:effectLst/>
                <a:latin typeface="-apple-system"/>
              </a:rPr>
              <a:t>Product data: Information about the products in the system, such as product descriptions, categories, prices, etc. Used as input data.</a:t>
            </a:r>
            <a:endParaRPr lang="en-US" sz="1200" b="0" i="0" dirty="0">
              <a:solidFill>
                <a:srgbClr val="1C1917"/>
              </a:solidFill>
              <a:effectLst/>
              <a:latin typeface="-apple-syste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9"/>
          <p:cNvPicPr preferRelativeResize="0"/>
          <p:nvPr/>
        </p:nvPicPr>
        <p:blipFill rotWithShape="1">
          <a:blip r:embed="rId3">
            <a:alphaModFix/>
          </a:blip>
          <a:srcRect b="4816"/>
          <a:stretch/>
        </p:blipFill>
        <p:spPr>
          <a:xfrm>
            <a:off x="0" y="0"/>
            <a:ext cx="9147575" cy="5143500"/>
          </a:xfrm>
          <a:prstGeom prst="rect">
            <a:avLst/>
          </a:prstGeom>
          <a:noFill/>
          <a:ln>
            <a:noFill/>
          </a:ln>
        </p:spPr>
      </p:pic>
      <p:sp>
        <p:nvSpPr>
          <p:cNvPr id="87" name="Google Shape;87;p19"/>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Use-cases</a:t>
            </a:r>
            <a:endParaRPr sz="2400" b="1" i="0" u="none" strike="noStrike" cap="none">
              <a:solidFill>
                <a:srgbClr val="000000"/>
              </a:solidFill>
              <a:latin typeface="Roboto Mono"/>
              <a:ea typeface="Roboto Mono"/>
              <a:cs typeface="Roboto Mono"/>
              <a:sym typeface="Roboto Mono"/>
            </a:endParaRPr>
          </a:p>
        </p:txBody>
      </p:sp>
      <p:sp>
        <p:nvSpPr>
          <p:cNvPr id="88" name="Google Shape;88;p19"/>
          <p:cNvSpPr txBox="1"/>
          <p:nvPr/>
        </p:nvSpPr>
        <p:spPr>
          <a:xfrm>
            <a:off x="-63593" y="252975"/>
            <a:ext cx="8857200" cy="1303500"/>
          </a:xfrm>
          <a:prstGeom prst="rect">
            <a:avLst/>
          </a:prstGeom>
          <a:noFill/>
          <a:ln>
            <a:noFill/>
          </a:ln>
        </p:spPr>
        <p:txBody>
          <a:bodyPr spcFirstLastPara="1" wrap="square" lIns="91425" tIns="91425" rIns="91425" bIns="91425" anchor="ctr" anchorCtr="0">
            <a:noAutofit/>
          </a:bodyPr>
          <a:lstStyle/>
          <a:p>
            <a:pPr marL="457200" marR="0" lvl="0" indent="-304800" algn="l" rtl="0">
              <a:lnSpc>
                <a:spcPct val="100000"/>
              </a:lnSpc>
              <a:spcBef>
                <a:spcPts val="0"/>
              </a:spcBef>
              <a:spcAft>
                <a:spcPts val="0"/>
              </a:spcAft>
              <a:buClr>
                <a:srgbClr val="000000"/>
              </a:buClr>
              <a:buSzPts val="1200"/>
              <a:buFont typeface="Roboto Mono"/>
              <a:buChar char="●"/>
            </a:pPr>
            <a:r>
              <a:rPr lang="en" sz="1200" b="0" i="0" u="none" strike="noStrike" cap="none" dirty="0">
                <a:solidFill>
                  <a:srgbClr val="000000"/>
                </a:solidFill>
                <a:latin typeface="Roboto Mono"/>
                <a:ea typeface="Roboto Mono"/>
                <a:cs typeface="Roboto Mono"/>
                <a:sym typeface="Roboto Mono"/>
              </a:rPr>
              <a:t>List the use cases that are targeted/ identified. </a:t>
            </a:r>
            <a:endParaRPr sz="1200" b="0" i="0" u="none" strike="noStrike" cap="none" dirty="0">
              <a:solidFill>
                <a:srgbClr val="000000"/>
              </a:solidFill>
              <a:latin typeface="Roboto Mono"/>
              <a:ea typeface="Roboto Mono"/>
              <a:cs typeface="Roboto Mono"/>
              <a:sym typeface="Roboto Mono"/>
            </a:endParaRPr>
          </a:p>
          <a:p>
            <a:pPr marL="457200" marR="0" lvl="0" indent="-304800" algn="l" rtl="0">
              <a:lnSpc>
                <a:spcPct val="100000"/>
              </a:lnSpc>
              <a:spcBef>
                <a:spcPts val="0"/>
              </a:spcBef>
              <a:spcAft>
                <a:spcPts val="0"/>
              </a:spcAft>
              <a:buClr>
                <a:srgbClr val="000000"/>
              </a:buClr>
              <a:buSzPts val="1200"/>
              <a:buFont typeface="Roboto Mono"/>
              <a:buChar char="●"/>
            </a:pPr>
            <a:r>
              <a:rPr lang="en" sz="1200" b="0" i="0" u="none" strike="noStrike" cap="none" dirty="0">
                <a:solidFill>
                  <a:srgbClr val="000000"/>
                </a:solidFill>
                <a:latin typeface="Roboto Mono"/>
                <a:ea typeface="Roboto Mono"/>
                <a:cs typeface="Roboto Mono"/>
                <a:sym typeface="Roboto Mono"/>
              </a:rPr>
              <a:t>Prioritize the use cases in order of impact (P0, P1, P2 etc)</a:t>
            </a:r>
            <a:endParaRPr sz="1200" b="0" i="0" u="none" strike="noStrike" cap="none" dirty="0">
              <a:solidFill>
                <a:srgbClr val="000000"/>
              </a:solidFill>
              <a:latin typeface="Roboto Mono"/>
              <a:ea typeface="Roboto Mono"/>
              <a:cs typeface="Roboto Mono"/>
              <a:sym typeface="Roboto Mon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p:txBody>
      </p:sp>
      <p:sp>
        <p:nvSpPr>
          <p:cNvPr id="3" name="TextBox 2">
            <a:extLst>
              <a:ext uri="{FF2B5EF4-FFF2-40B4-BE49-F238E27FC236}">
                <a16:creationId xmlns:a16="http://schemas.microsoft.com/office/drawing/2014/main" id="{752C1472-47EE-B872-8AA7-5F75742956EA}"/>
              </a:ext>
            </a:extLst>
          </p:cNvPr>
          <p:cNvSpPr txBox="1"/>
          <p:nvPr/>
        </p:nvSpPr>
        <p:spPr>
          <a:xfrm>
            <a:off x="190171" y="1150907"/>
            <a:ext cx="8603436" cy="3785652"/>
          </a:xfrm>
          <a:prstGeom prst="rect">
            <a:avLst/>
          </a:prstGeom>
          <a:noFill/>
        </p:spPr>
        <p:txBody>
          <a:bodyPr wrap="square">
            <a:spAutoFit/>
          </a:bodyPr>
          <a:lstStyle/>
          <a:p>
            <a:r>
              <a:rPr lang="en-US" sz="1200" dirty="0">
                <a:solidFill>
                  <a:schemeClr val="tx1"/>
                </a:solidFill>
                <a:latin typeface="Times New Roman" panose="02020603050405020304" pitchFamily="18" charset="0"/>
                <a:cs typeface="Times New Roman" panose="02020603050405020304" pitchFamily="18" charset="0"/>
              </a:rPr>
              <a:t>Based on the code and analysis provided, it seems this recommendation system is designed for an e-commerce platform to provide personalized product recommendations to users. Here are some key points about the use case:</a:t>
            </a:r>
          </a:p>
          <a:p>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rPr>
              <a:t>- The system utilizes purchase history, product descriptions, and ratings data to generate recommendations. This allows it to take into account both the content of the products and users' past interactions.</a:t>
            </a:r>
          </a:p>
          <a:p>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rPr>
              <a:t>- It implements both content-based filtering (based on product descriptions) and collaborative filtering (based on other users' purchases and ratings) to provide a hybrid recommendation approach. </a:t>
            </a:r>
          </a:p>
          <a:p>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rPr>
              <a:t>- The goal is to recommend new products that an individual user is likely to be interested in, based on their unique preferences and tastes.</a:t>
            </a:r>
          </a:p>
          <a:p>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rPr>
              <a:t>- Recommendations are generated when a user logs into the platform, providing them with personalized suggestions each time they visit.</a:t>
            </a:r>
          </a:p>
          <a:p>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rPr>
              <a:t>- The top recommendations are ranked and scored based on predicted relevance, making it more likely the user will find products they want.</a:t>
            </a:r>
          </a:p>
          <a:p>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rPr>
              <a:t>- For users with no purchase history, content-based recommendations based on product descriptions are still provided.</a:t>
            </a:r>
          </a:p>
          <a:p>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rPr>
              <a:t>So in summary, this system would be useful for an e-commerce retailer to increase sales by recommending relevant products to users each time they interact with the platform. The hybrid approach allows it to provide personalized suggestions tailored to the individual.</a:t>
            </a:r>
            <a:endParaRPr lang="en-IN" sz="12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20"/>
          <p:cNvPicPr preferRelativeResize="0"/>
          <p:nvPr/>
        </p:nvPicPr>
        <p:blipFill rotWithShape="1">
          <a:blip r:embed="rId3">
            <a:alphaModFix/>
          </a:blip>
          <a:srcRect b="4816"/>
          <a:stretch/>
        </p:blipFill>
        <p:spPr>
          <a:xfrm>
            <a:off x="0" y="0"/>
            <a:ext cx="9147575" cy="5143500"/>
          </a:xfrm>
          <a:prstGeom prst="rect">
            <a:avLst/>
          </a:prstGeom>
          <a:noFill/>
          <a:ln>
            <a:noFill/>
          </a:ln>
        </p:spPr>
      </p:pic>
      <p:sp>
        <p:nvSpPr>
          <p:cNvPr id="94" name="Google Shape;94;p20"/>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Solution statement/ Proposed approach</a:t>
            </a:r>
            <a:endParaRPr sz="2400" b="1" i="0" u="none" strike="noStrike" cap="none">
              <a:solidFill>
                <a:srgbClr val="000000"/>
              </a:solidFill>
              <a:latin typeface="Roboto Mono"/>
              <a:ea typeface="Roboto Mono"/>
              <a:cs typeface="Roboto Mono"/>
              <a:sym typeface="Roboto Mono"/>
            </a:endParaRPr>
          </a:p>
        </p:txBody>
      </p:sp>
      <p:sp>
        <p:nvSpPr>
          <p:cNvPr id="95" name="Google Shape;95;p20"/>
          <p:cNvSpPr txBox="1"/>
          <p:nvPr/>
        </p:nvSpPr>
        <p:spPr>
          <a:xfrm>
            <a:off x="244929" y="1259476"/>
            <a:ext cx="8295628" cy="363909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900" b="0" i="0" u="none" strike="noStrike" cap="none" dirty="0">
                <a:solidFill>
                  <a:srgbClr val="000000"/>
                </a:solidFill>
                <a:latin typeface="Roboto Mono"/>
                <a:ea typeface="Roboto Mono"/>
                <a:cs typeface="Roboto Mono"/>
                <a:sym typeface="Roboto Mono"/>
              </a:rPr>
              <a:t>Break the problem statement to smaller problems and describe briefly the solutions at an overall and sub-problem level.</a:t>
            </a:r>
          </a:p>
          <a:p>
            <a:pPr marL="0" marR="0" lvl="0" indent="0" algn="l" rtl="0">
              <a:lnSpc>
                <a:spcPct val="100000"/>
              </a:lnSpc>
              <a:spcBef>
                <a:spcPts val="0"/>
              </a:spcBef>
              <a:spcAft>
                <a:spcPts val="0"/>
              </a:spcAft>
              <a:buClr>
                <a:schemeClr val="dk1"/>
              </a:buClr>
              <a:buSzPts val="1100"/>
              <a:buFont typeface="Arial"/>
              <a:buNone/>
            </a:pPr>
            <a:endParaRPr lang="en-US" sz="9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r>
              <a:rPr lang="en-US" sz="900" b="0" i="0" u="none" strike="noStrike" cap="none" dirty="0">
                <a:solidFill>
                  <a:srgbClr val="000000"/>
                </a:solidFill>
                <a:latin typeface="Roboto Mono"/>
                <a:ea typeface="Roboto Mono"/>
                <a:cs typeface="Roboto Mono"/>
                <a:sym typeface="Roboto Mono"/>
              </a:rPr>
              <a:t>Here is a high-level breakdown of the key sub-problems and solutions for this personalized product recommendation system:</a:t>
            </a:r>
          </a:p>
          <a:p>
            <a:pPr marL="0" marR="0" lvl="0" indent="0" algn="l" rtl="0">
              <a:lnSpc>
                <a:spcPct val="100000"/>
              </a:lnSpc>
              <a:spcBef>
                <a:spcPts val="0"/>
              </a:spcBef>
              <a:spcAft>
                <a:spcPts val="0"/>
              </a:spcAft>
              <a:buClr>
                <a:schemeClr val="dk1"/>
              </a:buClr>
              <a:buSzPts val="1100"/>
              <a:buFont typeface="Arial"/>
              <a:buNone/>
            </a:pPr>
            <a:endParaRPr lang="en-US" sz="9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r>
              <a:rPr lang="en-US" sz="900" b="0" i="0" u="none" strike="noStrike" cap="none" dirty="0">
                <a:solidFill>
                  <a:srgbClr val="000000"/>
                </a:solidFill>
                <a:latin typeface="Roboto Mono"/>
                <a:ea typeface="Roboto Mono"/>
                <a:cs typeface="Roboto Mono"/>
                <a:sym typeface="Roboto Mono"/>
              </a:rPr>
              <a:t>Overall Problem: Generate accurate and relevant product recommendations for each user</a:t>
            </a:r>
          </a:p>
          <a:p>
            <a:pPr marL="0" marR="0" lvl="0" indent="0" algn="l" rtl="0">
              <a:lnSpc>
                <a:spcPct val="100000"/>
              </a:lnSpc>
              <a:spcBef>
                <a:spcPts val="0"/>
              </a:spcBef>
              <a:spcAft>
                <a:spcPts val="0"/>
              </a:spcAft>
              <a:buClr>
                <a:schemeClr val="dk1"/>
              </a:buClr>
              <a:buSzPts val="1100"/>
              <a:buFont typeface="Arial"/>
              <a:buNone/>
            </a:pPr>
            <a:endParaRPr lang="en-US" sz="9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r>
              <a:rPr lang="en-US" sz="900" b="0" i="0" u="none" strike="noStrike" cap="none" dirty="0">
                <a:solidFill>
                  <a:srgbClr val="000000"/>
                </a:solidFill>
                <a:latin typeface="Roboto Mono"/>
                <a:ea typeface="Roboto Mono"/>
                <a:cs typeface="Roboto Mono"/>
                <a:sym typeface="Roboto Mono"/>
              </a:rPr>
              <a:t>Sub-problems:</a:t>
            </a:r>
          </a:p>
          <a:p>
            <a:pPr marL="0" marR="0" lvl="0" indent="0" algn="l" rtl="0">
              <a:lnSpc>
                <a:spcPct val="100000"/>
              </a:lnSpc>
              <a:spcBef>
                <a:spcPts val="0"/>
              </a:spcBef>
              <a:spcAft>
                <a:spcPts val="0"/>
              </a:spcAft>
              <a:buClr>
                <a:schemeClr val="dk1"/>
              </a:buClr>
              <a:buSzPts val="1100"/>
              <a:buFont typeface="Arial"/>
              <a:buNone/>
            </a:pPr>
            <a:endParaRPr lang="en-US" sz="9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r>
              <a:rPr lang="en-US" sz="900" b="0" i="0" u="none" strike="noStrike" cap="none" dirty="0">
                <a:solidFill>
                  <a:srgbClr val="000000"/>
                </a:solidFill>
                <a:latin typeface="Roboto Mono"/>
                <a:ea typeface="Roboto Mono"/>
                <a:cs typeface="Roboto Mono"/>
                <a:sym typeface="Roboto Mono"/>
              </a:rPr>
              <a:t>1. Obtain user data:</a:t>
            </a:r>
          </a:p>
          <a:p>
            <a:pPr marL="0" marR="0" lvl="0" indent="0" algn="l" rtl="0">
              <a:lnSpc>
                <a:spcPct val="100000"/>
              </a:lnSpc>
              <a:spcBef>
                <a:spcPts val="0"/>
              </a:spcBef>
              <a:spcAft>
                <a:spcPts val="0"/>
              </a:spcAft>
              <a:buClr>
                <a:schemeClr val="dk1"/>
              </a:buClr>
              <a:buSzPts val="1100"/>
              <a:buFont typeface="Arial"/>
              <a:buNone/>
            </a:pPr>
            <a:r>
              <a:rPr lang="en-US" sz="900" b="0" i="0" u="none" strike="noStrike" cap="none" dirty="0">
                <a:solidFill>
                  <a:srgbClr val="000000"/>
                </a:solidFill>
                <a:latin typeface="Roboto Mono"/>
                <a:ea typeface="Roboto Mono"/>
                <a:cs typeface="Roboto Mono"/>
                <a:sym typeface="Roboto Mono"/>
              </a:rPr>
              <a:t>   - Solution: Simulate/create dummy user profiles with attributes like ID, demographics, etc.</a:t>
            </a:r>
          </a:p>
          <a:p>
            <a:pPr marL="0" marR="0" lvl="0" indent="0" algn="l" rtl="0">
              <a:lnSpc>
                <a:spcPct val="100000"/>
              </a:lnSpc>
              <a:spcBef>
                <a:spcPts val="0"/>
              </a:spcBef>
              <a:spcAft>
                <a:spcPts val="0"/>
              </a:spcAft>
              <a:buClr>
                <a:schemeClr val="dk1"/>
              </a:buClr>
              <a:buSzPts val="1100"/>
              <a:buFont typeface="Arial"/>
              <a:buNone/>
            </a:pPr>
            <a:endParaRPr lang="en-US" sz="9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r>
              <a:rPr lang="en-US" sz="900" b="0" i="0" u="none" strike="noStrike" cap="none" dirty="0">
                <a:solidFill>
                  <a:srgbClr val="000000"/>
                </a:solidFill>
                <a:latin typeface="Roboto Mono"/>
                <a:ea typeface="Roboto Mono"/>
                <a:cs typeface="Roboto Mono"/>
                <a:sym typeface="Roboto Mono"/>
              </a:rPr>
              <a:t>2. Obtain product data:</a:t>
            </a:r>
          </a:p>
          <a:p>
            <a:pPr marL="0" marR="0" lvl="0" indent="0" algn="l" rtl="0">
              <a:lnSpc>
                <a:spcPct val="100000"/>
              </a:lnSpc>
              <a:spcBef>
                <a:spcPts val="0"/>
              </a:spcBef>
              <a:spcAft>
                <a:spcPts val="0"/>
              </a:spcAft>
              <a:buClr>
                <a:schemeClr val="dk1"/>
              </a:buClr>
              <a:buSzPts val="1100"/>
              <a:buFont typeface="Arial"/>
              <a:buNone/>
            </a:pPr>
            <a:r>
              <a:rPr lang="en-US" sz="900" b="0" i="0" u="none" strike="noStrike" cap="none" dirty="0">
                <a:solidFill>
                  <a:srgbClr val="000000"/>
                </a:solidFill>
                <a:latin typeface="Roboto Mono"/>
                <a:ea typeface="Roboto Mono"/>
                <a:cs typeface="Roboto Mono"/>
                <a:sym typeface="Roboto Mono"/>
              </a:rPr>
              <a:t>   - Solution: Simulate/create dummy products with attributes like descriptions, categories, prices, etc. </a:t>
            </a:r>
          </a:p>
          <a:p>
            <a:pPr marL="0" marR="0" lvl="0" indent="0" algn="l" rtl="0">
              <a:lnSpc>
                <a:spcPct val="100000"/>
              </a:lnSpc>
              <a:spcBef>
                <a:spcPts val="0"/>
              </a:spcBef>
              <a:spcAft>
                <a:spcPts val="0"/>
              </a:spcAft>
              <a:buClr>
                <a:schemeClr val="dk1"/>
              </a:buClr>
              <a:buSzPts val="1100"/>
              <a:buFont typeface="Arial"/>
              <a:buNone/>
            </a:pPr>
            <a:endParaRPr lang="en-US" sz="9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r>
              <a:rPr lang="en-US" sz="900" b="0" i="0" u="none" strike="noStrike" cap="none" dirty="0">
                <a:solidFill>
                  <a:srgbClr val="000000"/>
                </a:solidFill>
                <a:latin typeface="Roboto Mono"/>
                <a:ea typeface="Roboto Mono"/>
                <a:cs typeface="Roboto Mono"/>
                <a:sym typeface="Roboto Mono"/>
              </a:rPr>
              <a:t>3. Obtain user-product interactions:</a:t>
            </a:r>
          </a:p>
          <a:p>
            <a:pPr marL="0" marR="0" lvl="0" indent="0" algn="l" rtl="0">
              <a:lnSpc>
                <a:spcPct val="100000"/>
              </a:lnSpc>
              <a:spcBef>
                <a:spcPts val="0"/>
              </a:spcBef>
              <a:spcAft>
                <a:spcPts val="0"/>
              </a:spcAft>
              <a:buClr>
                <a:schemeClr val="dk1"/>
              </a:buClr>
              <a:buSzPts val="1100"/>
              <a:buFont typeface="Arial"/>
              <a:buNone/>
            </a:pPr>
            <a:r>
              <a:rPr lang="en-US" sz="900" b="0" i="0" u="none" strike="noStrike" cap="none" dirty="0">
                <a:solidFill>
                  <a:srgbClr val="000000"/>
                </a:solidFill>
                <a:latin typeface="Roboto Mono"/>
                <a:ea typeface="Roboto Mono"/>
                <a:cs typeface="Roboto Mono"/>
                <a:sym typeface="Roboto Mono"/>
              </a:rPr>
              <a:t>   - Solution: Simulate/create dummy interaction data like purchases, ratings, clicks etc. for users and products.</a:t>
            </a:r>
          </a:p>
          <a:p>
            <a:pPr marL="0" marR="0" lvl="0" indent="0" algn="l" rtl="0">
              <a:lnSpc>
                <a:spcPct val="100000"/>
              </a:lnSpc>
              <a:spcBef>
                <a:spcPts val="0"/>
              </a:spcBef>
              <a:spcAft>
                <a:spcPts val="0"/>
              </a:spcAft>
              <a:buClr>
                <a:schemeClr val="dk1"/>
              </a:buClr>
              <a:buSzPts val="1100"/>
              <a:buFont typeface="Arial"/>
              <a:buNone/>
            </a:pPr>
            <a:endParaRPr lang="en-US" sz="9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r>
              <a:rPr lang="en-US" sz="900" b="0" i="0" u="none" strike="noStrike" cap="none" dirty="0">
                <a:solidFill>
                  <a:srgbClr val="000000"/>
                </a:solidFill>
                <a:latin typeface="Roboto Mono"/>
                <a:ea typeface="Roboto Mono"/>
                <a:cs typeface="Roboto Mono"/>
                <a:sym typeface="Roboto Mono"/>
              </a:rPr>
              <a:t>4. Apply content-based filtering:</a:t>
            </a:r>
          </a:p>
          <a:p>
            <a:pPr marL="0" marR="0" lvl="0" indent="0" algn="l" rtl="0">
              <a:lnSpc>
                <a:spcPct val="100000"/>
              </a:lnSpc>
              <a:spcBef>
                <a:spcPts val="0"/>
              </a:spcBef>
              <a:spcAft>
                <a:spcPts val="0"/>
              </a:spcAft>
              <a:buClr>
                <a:schemeClr val="dk1"/>
              </a:buClr>
              <a:buSzPts val="1100"/>
              <a:buFont typeface="Arial"/>
              <a:buNone/>
            </a:pPr>
            <a:r>
              <a:rPr lang="en-US" sz="900" b="0" i="0" u="none" strike="noStrike" cap="none" dirty="0">
                <a:solidFill>
                  <a:srgbClr val="000000"/>
                </a:solidFill>
                <a:latin typeface="Roboto Mono"/>
                <a:ea typeface="Roboto Mono"/>
                <a:cs typeface="Roboto Mono"/>
                <a:sym typeface="Roboto Mono"/>
              </a:rPr>
              <a:t>   - Solution: Use TF-IDF and cosine similarity on product descriptions to find similar products.</a:t>
            </a:r>
          </a:p>
          <a:p>
            <a:pPr marL="0" marR="0" lvl="0" indent="0" algn="l" rtl="0">
              <a:lnSpc>
                <a:spcPct val="100000"/>
              </a:lnSpc>
              <a:spcBef>
                <a:spcPts val="0"/>
              </a:spcBef>
              <a:spcAft>
                <a:spcPts val="0"/>
              </a:spcAft>
              <a:buClr>
                <a:schemeClr val="dk1"/>
              </a:buClr>
              <a:buSzPts val="1100"/>
              <a:buFont typeface="Arial"/>
              <a:buNone/>
            </a:pPr>
            <a:endParaRPr lang="en-US" sz="9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r>
              <a:rPr lang="en-US" sz="900" b="0" i="0" u="none" strike="noStrike" cap="none" dirty="0">
                <a:solidFill>
                  <a:srgbClr val="000000"/>
                </a:solidFill>
                <a:latin typeface="Roboto Mono"/>
                <a:ea typeface="Roboto Mono"/>
                <a:cs typeface="Roboto Mono"/>
                <a:sym typeface="Roboto Mono"/>
              </a:rPr>
              <a:t>5. Apply collaborative filtering: </a:t>
            </a:r>
          </a:p>
          <a:p>
            <a:pPr marL="0" marR="0" lvl="0" indent="0" algn="l" rtl="0">
              <a:lnSpc>
                <a:spcPct val="100000"/>
              </a:lnSpc>
              <a:spcBef>
                <a:spcPts val="0"/>
              </a:spcBef>
              <a:spcAft>
                <a:spcPts val="0"/>
              </a:spcAft>
              <a:buClr>
                <a:schemeClr val="dk1"/>
              </a:buClr>
              <a:buSzPts val="1100"/>
              <a:buFont typeface="Arial"/>
              <a:buNone/>
            </a:pPr>
            <a:r>
              <a:rPr lang="en-US" sz="900" b="0" i="0" u="none" strike="noStrike" cap="none" dirty="0">
                <a:solidFill>
                  <a:srgbClr val="000000"/>
                </a:solidFill>
                <a:latin typeface="Roboto Mono"/>
                <a:ea typeface="Roboto Mono"/>
                <a:cs typeface="Roboto Mono"/>
                <a:sym typeface="Roboto Mono"/>
              </a:rPr>
              <a:t>   - Solution: Use user-user collaborative filtering to find similar users and recommend based on their preferences.</a:t>
            </a:r>
          </a:p>
          <a:p>
            <a:pPr marL="0" marR="0" lvl="0" indent="0" algn="l" rtl="0">
              <a:lnSpc>
                <a:spcPct val="100000"/>
              </a:lnSpc>
              <a:spcBef>
                <a:spcPts val="0"/>
              </a:spcBef>
              <a:spcAft>
                <a:spcPts val="0"/>
              </a:spcAft>
              <a:buClr>
                <a:schemeClr val="dk1"/>
              </a:buClr>
              <a:buSzPts val="1100"/>
              <a:buFont typeface="Arial"/>
              <a:buNone/>
            </a:pPr>
            <a:endParaRPr lang="en-US" sz="9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lang="en-US" sz="9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US" sz="9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US" sz="9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US" sz="9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lang="en-US" sz="9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lang="en-US" sz="9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US" sz="900" b="0" i="0" u="none" strike="noStrike" cap="none" dirty="0">
              <a:solidFill>
                <a:srgbClr val="000000"/>
              </a:solidFill>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FE9B20-49ED-99AF-5547-6FF9A68CE38F}"/>
              </a:ext>
            </a:extLst>
          </p:cNvPr>
          <p:cNvPicPr>
            <a:picLocks noChangeAspect="1"/>
          </p:cNvPicPr>
          <p:nvPr/>
        </p:nvPicPr>
        <p:blipFill>
          <a:blip r:embed="rId2"/>
          <a:stretch>
            <a:fillRect/>
          </a:stretch>
        </p:blipFill>
        <p:spPr>
          <a:xfrm>
            <a:off x="757237" y="0"/>
            <a:ext cx="7849428" cy="5143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77384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20"/>
          <p:cNvPicPr preferRelativeResize="0"/>
          <p:nvPr/>
        </p:nvPicPr>
        <p:blipFill rotWithShape="1">
          <a:blip r:embed="rId3">
            <a:alphaModFix/>
          </a:blip>
          <a:srcRect b="4816"/>
          <a:stretch/>
        </p:blipFill>
        <p:spPr>
          <a:xfrm>
            <a:off x="0" y="0"/>
            <a:ext cx="9147575" cy="5143500"/>
          </a:xfrm>
          <a:prstGeom prst="rect">
            <a:avLst/>
          </a:prstGeom>
          <a:noFill/>
          <a:ln>
            <a:noFill/>
          </a:ln>
        </p:spPr>
      </p:pic>
      <p:sp>
        <p:nvSpPr>
          <p:cNvPr id="94" name="Google Shape;94;p20"/>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Solution statement/ Proposed approach</a:t>
            </a:r>
            <a:endParaRPr sz="2400" b="1" i="0" u="none" strike="noStrike" cap="none">
              <a:solidFill>
                <a:srgbClr val="000000"/>
              </a:solidFill>
              <a:latin typeface="Roboto Mono"/>
              <a:ea typeface="Roboto Mono"/>
              <a:cs typeface="Roboto Mono"/>
              <a:sym typeface="Roboto Mono"/>
            </a:endParaRPr>
          </a:p>
        </p:txBody>
      </p:sp>
      <p:sp>
        <p:nvSpPr>
          <p:cNvPr id="95" name="Google Shape;95;p20"/>
          <p:cNvSpPr txBox="1"/>
          <p:nvPr/>
        </p:nvSpPr>
        <p:spPr>
          <a:xfrm>
            <a:off x="310244" y="752202"/>
            <a:ext cx="8295628" cy="363909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900" b="0" i="0" u="none" strike="noStrike" cap="none" dirty="0">
                <a:solidFill>
                  <a:srgbClr val="000000"/>
                </a:solidFill>
                <a:latin typeface="Roboto Mono"/>
                <a:ea typeface="Roboto Mono"/>
                <a:cs typeface="Roboto Mono"/>
                <a:sym typeface="Roboto Mono"/>
              </a:rPr>
              <a:t>6. Combine approaches into hybrid system:</a:t>
            </a:r>
          </a:p>
          <a:p>
            <a:pPr marL="0" marR="0" lvl="0" indent="0" algn="l" rtl="0">
              <a:lnSpc>
                <a:spcPct val="100000"/>
              </a:lnSpc>
              <a:spcBef>
                <a:spcPts val="0"/>
              </a:spcBef>
              <a:spcAft>
                <a:spcPts val="0"/>
              </a:spcAft>
              <a:buClr>
                <a:schemeClr val="dk1"/>
              </a:buClr>
              <a:buSzPts val="1100"/>
              <a:buFont typeface="Arial"/>
              <a:buNone/>
            </a:pPr>
            <a:r>
              <a:rPr lang="en-US" sz="900" b="0" i="0" u="none" strike="noStrike" cap="none" dirty="0">
                <a:solidFill>
                  <a:srgbClr val="000000"/>
                </a:solidFill>
                <a:latin typeface="Roboto Mono"/>
                <a:ea typeface="Roboto Mono"/>
                <a:cs typeface="Roboto Mono"/>
                <a:sym typeface="Roboto Mono"/>
              </a:rPr>
              <a:t>   - Solution: Merge content-based and collaborative filtering recommendations into a hybrid recommendation system.</a:t>
            </a:r>
          </a:p>
          <a:p>
            <a:pPr marL="0" marR="0" lvl="0" indent="0" algn="l" rtl="0">
              <a:lnSpc>
                <a:spcPct val="100000"/>
              </a:lnSpc>
              <a:spcBef>
                <a:spcPts val="0"/>
              </a:spcBef>
              <a:spcAft>
                <a:spcPts val="0"/>
              </a:spcAft>
              <a:buClr>
                <a:schemeClr val="dk1"/>
              </a:buClr>
              <a:buSzPts val="1100"/>
              <a:buFont typeface="Arial"/>
              <a:buNone/>
            </a:pPr>
            <a:endParaRPr lang="en-US" sz="9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r>
              <a:rPr lang="en-US" sz="900" b="0" i="0" u="none" strike="noStrike" cap="none" dirty="0">
                <a:solidFill>
                  <a:srgbClr val="000000"/>
                </a:solidFill>
                <a:latin typeface="Roboto Mono"/>
                <a:ea typeface="Roboto Mono"/>
                <a:cs typeface="Roboto Mono"/>
                <a:sym typeface="Roboto Mono"/>
              </a:rPr>
              <a:t>7. Rank recommendations:</a:t>
            </a:r>
          </a:p>
          <a:p>
            <a:pPr marL="0" marR="0" lvl="0" indent="0" algn="l" rtl="0">
              <a:lnSpc>
                <a:spcPct val="100000"/>
              </a:lnSpc>
              <a:spcBef>
                <a:spcPts val="0"/>
              </a:spcBef>
              <a:spcAft>
                <a:spcPts val="0"/>
              </a:spcAft>
              <a:buClr>
                <a:schemeClr val="dk1"/>
              </a:buClr>
              <a:buSzPts val="1100"/>
              <a:buFont typeface="Arial"/>
              <a:buNone/>
            </a:pPr>
            <a:r>
              <a:rPr lang="en-US" sz="900" b="0" i="0" u="none" strike="noStrike" cap="none" dirty="0">
                <a:solidFill>
                  <a:srgbClr val="000000"/>
                </a:solidFill>
                <a:latin typeface="Roboto Mono"/>
                <a:ea typeface="Roboto Mono"/>
                <a:cs typeface="Roboto Mono"/>
                <a:sym typeface="Roboto Mono"/>
              </a:rPr>
              <a:t>   - Solution: Score and rank recommendations based on expected relevance for the user. </a:t>
            </a:r>
          </a:p>
          <a:p>
            <a:pPr marL="0" marR="0" lvl="0" indent="0" algn="l" rtl="0">
              <a:lnSpc>
                <a:spcPct val="100000"/>
              </a:lnSpc>
              <a:spcBef>
                <a:spcPts val="0"/>
              </a:spcBef>
              <a:spcAft>
                <a:spcPts val="0"/>
              </a:spcAft>
              <a:buClr>
                <a:schemeClr val="dk1"/>
              </a:buClr>
              <a:buSzPts val="1100"/>
              <a:buFont typeface="Arial"/>
              <a:buNone/>
            </a:pPr>
            <a:endParaRPr lang="en-US" sz="9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r>
              <a:rPr lang="en-US" sz="900" b="0" i="0" u="none" strike="noStrike" cap="none" dirty="0">
                <a:solidFill>
                  <a:srgbClr val="000000"/>
                </a:solidFill>
                <a:latin typeface="Roboto Mono"/>
                <a:ea typeface="Roboto Mono"/>
                <a:cs typeface="Roboto Mono"/>
                <a:sym typeface="Roboto Mono"/>
              </a:rPr>
              <a:t>8. Evaluate system performance:</a:t>
            </a:r>
          </a:p>
          <a:p>
            <a:pPr marL="0" marR="0" lvl="0" indent="0" algn="l" rtl="0">
              <a:lnSpc>
                <a:spcPct val="100000"/>
              </a:lnSpc>
              <a:spcBef>
                <a:spcPts val="0"/>
              </a:spcBef>
              <a:spcAft>
                <a:spcPts val="0"/>
              </a:spcAft>
              <a:buClr>
                <a:schemeClr val="dk1"/>
              </a:buClr>
              <a:buSzPts val="1100"/>
              <a:buFont typeface="Arial"/>
              <a:buNone/>
            </a:pPr>
            <a:r>
              <a:rPr lang="en-US" sz="900" b="0" i="0" u="none" strike="noStrike" cap="none" dirty="0">
                <a:solidFill>
                  <a:srgbClr val="000000"/>
                </a:solidFill>
                <a:latin typeface="Roboto Mono"/>
                <a:ea typeface="Roboto Mono"/>
                <a:cs typeface="Roboto Mono"/>
                <a:sym typeface="Roboto Mono"/>
              </a:rPr>
              <a:t>   - Solution: Calculate accuracy metrics like precision and recall to evaluate quality of recommendations.</a:t>
            </a:r>
          </a:p>
          <a:p>
            <a:pPr marL="0" marR="0" lvl="0" indent="0" algn="l" rtl="0">
              <a:lnSpc>
                <a:spcPct val="100000"/>
              </a:lnSpc>
              <a:spcBef>
                <a:spcPts val="0"/>
              </a:spcBef>
              <a:spcAft>
                <a:spcPts val="0"/>
              </a:spcAft>
              <a:buClr>
                <a:schemeClr val="dk1"/>
              </a:buClr>
              <a:buSzPts val="1100"/>
              <a:buFont typeface="Arial"/>
              <a:buNone/>
            </a:pPr>
            <a:endParaRPr lang="en-US" sz="9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r>
              <a:rPr lang="en-US" sz="900" b="0" i="0" u="none" strike="noStrike" cap="none" dirty="0">
                <a:solidFill>
                  <a:srgbClr val="000000"/>
                </a:solidFill>
                <a:latin typeface="Roboto Mono"/>
                <a:ea typeface="Roboto Mono"/>
                <a:cs typeface="Roboto Mono"/>
                <a:sym typeface="Roboto Mono"/>
              </a:rPr>
              <a:t>To summarize, the key solutions are 1) simulating input data 2) applying content and collaborative filtering 3) combining into a hybrid system 4) ranking outputs and 5) evaluating accuracy. The modular design allows solving sub-problems separately before integrating into the overall recommendation system.</a:t>
            </a:r>
          </a:p>
          <a:p>
            <a:pPr marL="0" marR="0" lvl="0" indent="0" algn="l" rtl="0">
              <a:lnSpc>
                <a:spcPct val="100000"/>
              </a:lnSpc>
              <a:spcBef>
                <a:spcPts val="0"/>
              </a:spcBef>
              <a:spcAft>
                <a:spcPts val="0"/>
              </a:spcAft>
              <a:buClr>
                <a:srgbClr val="000000"/>
              </a:buClr>
              <a:buSzPts val="1200"/>
              <a:buFont typeface="Arial"/>
              <a:buNone/>
            </a:pPr>
            <a:endParaRPr lang="en-US" sz="900" b="0" i="0" u="none" strike="noStrike" cap="none" dirty="0">
              <a:solidFill>
                <a:srgbClr val="000000"/>
              </a:solidFill>
              <a:latin typeface="Roboto Mono"/>
              <a:ea typeface="Roboto Mono"/>
              <a:cs typeface="Roboto Mono"/>
              <a:sym typeface="Roboto Mono"/>
            </a:endParaRPr>
          </a:p>
        </p:txBody>
      </p:sp>
    </p:spTree>
    <p:extLst>
      <p:ext uri="{BB962C8B-B14F-4D97-AF65-F5344CB8AC3E}">
        <p14:creationId xmlns:p14="http://schemas.microsoft.com/office/powerpoint/2010/main" val="807088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1"/>
          <p:cNvPicPr preferRelativeResize="0"/>
          <p:nvPr/>
        </p:nvPicPr>
        <p:blipFill rotWithShape="1">
          <a:blip r:embed="rId3">
            <a:alphaModFix/>
          </a:blip>
          <a:srcRect b="4816"/>
          <a:stretch/>
        </p:blipFill>
        <p:spPr>
          <a:xfrm>
            <a:off x="0" y="0"/>
            <a:ext cx="9147575" cy="5143500"/>
          </a:xfrm>
          <a:prstGeom prst="rect">
            <a:avLst/>
          </a:prstGeom>
          <a:noFill/>
          <a:ln>
            <a:noFill/>
          </a:ln>
        </p:spPr>
      </p:pic>
      <p:sp>
        <p:nvSpPr>
          <p:cNvPr id="101" name="Google Shape;101;p21"/>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Limitations</a:t>
            </a:r>
            <a:endParaRPr sz="2400" b="1" i="0" u="none" strike="noStrike" cap="none">
              <a:solidFill>
                <a:srgbClr val="000000"/>
              </a:solidFill>
              <a:latin typeface="Roboto Mono"/>
              <a:ea typeface="Roboto Mono"/>
              <a:cs typeface="Roboto Mono"/>
              <a:sym typeface="Roboto Mono"/>
            </a:endParaRPr>
          </a:p>
        </p:txBody>
      </p:sp>
      <p:sp>
        <p:nvSpPr>
          <p:cNvPr id="102" name="Google Shape;102;p21"/>
          <p:cNvSpPr txBox="1"/>
          <p:nvPr/>
        </p:nvSpPr>
        <p:spPr>
          <a:xfrm>
            <a:off x="193025" y="2019675"/>
            <a:ext cx="8547000" cy="3269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dirty="0">
                <a:solidFill>
                  <a:srgbClr val="000000"/>
                </a:solidFill>
                <a:latin typeface="Roboto Mono"/>
                <a:ea typeface="Roboto Mono"/>
                <a:cs typeface="Roboto Mono"/>
                <a:sym typeface="Roboto Mono"/>
              </a:rPr>
              <a:t>List the limitations of this design/ solution that is being proposed here</a:t>
            </a: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algn="l">
              <a:buFont typeface="Arial" panose="020B0604020202020204" pitchFamily="34" charset="0"/>
              <a:buChar char="•"/>
            </a:pPr>
            <a:r>
              <a:rPr lang="en-US" sz="1600" b="0" i="0" dirty="0">
                <a:solidFill>
                  <a:srgbClr val="1C1917"/>
                </a:solidFill>
                <a:effectLst/>
                <a:latin typeface="-apple-system"/>
              </a:rPr>
              <a:t>The system utilizes purchase history, product descriptions, and ratings data to generate recommendations. This allows it to take into account both the content of the products and users' past interactions.</a:t>
            </a:r>
          </a:p>
          <a:p>
            <a:pPr algn="l">
              <a:buFont typeface="Arial" panose="020B0604020202020204" pitchFamily="34" charset="0"/>
              <a:buChar char="•"/>
            </a:pPr>
            <a:r>
              <a:rPr lang="en-US" sz="1600" b="0" i="0" dirty="0">
                <a:solidFill>
                  <a:srgbClr val="1C1917"/>
                </a:solidFill>
                <a:effectLst/>
                <a:latin typeface="-apple-system"/>
              </a:rPr>
              <a:t>It implements both content-based filtering (based on product descriptions) and collaborative filtering (based on other users' purchases and ratings) to provide a hybrid recommendation approach.</a:t>
            </a:r>
          </a:p>
          <a:p>
            <a:pPr algn="l">
              <a:buFont typeface="Arial" panose="020B0604020202020204" pitchFamily="34" charset="0"/>
              <a:buChar char="•"/>
            </a:pPr>
            <a:r>
              <a:rPr lang="en-US" sz="1600" b="0" i="0" dirty="0">
                <a:solidFill>
                  <a:srgbClr val="1C1917"/>
                </a:solidFill>
                <a:effectLst/>
                <a:latin typeface="-apple-system"/>
              </a:rPr>
              <a:t>The goal is to recommend new products that an individual user is likely to be interested in, based on their unique preferences and tastes.</a:t>
            </a:r>
          </a:p>
          <a:p>
            <a:pPr algn="l">
              <a:buFont typeface="Arial" panose="020B0604020202020204" pitchFamily="34" charset="0"/>
              <a:buChar char="•"/>
            </a:pPr>
            <a:r>
              <a:rPr lang="en-US" sz="1600" b="0" i="0" dirty="0">
                <a:solidFill>
                  <a:srgbClr val="1C1917"/>
                </a:solidFill>
                <a:effectLst/>
                <a:latin typeface="-apple-system"/>
              </a:rPr>
              <a:t>Recommendations are generated when a user logs into the platform, providing them with personalized suggestions each time they visit.</a:t>
            </a:r>
          </a:p>
          <a:p>
            <a:pPr algn="l">
              <a:buFont typeface="Arial" panose="020B0604020202020204" pitchFamily="34" charset="0"/>
              <a:buChar char="•"/>
            </a:pPr>
            <a:r>
              <a:rPr lang="en-US" sz="1600" b="0" i="0" dirty="0">
                <a:solidFill>
                  <a:srgbClr val="1C1917"/>
                </a:solidFill>
                <a:effectLst/>
                <a:latin typeface="-apple-system"/>
              </a:rPr>
              <a:t>The top recommendations are ranked and scored based on predicted relevance, making it more likely the user will find products they want.</a:t>
            </a:r>
          </a:p>
          <a:p>
            <a:pPr algn="l">
              <a:buFont typeface="Arial" panose="020B0604020202020204" pitchFamily="34" charset="0"/>
              <a:buChar char="•"/>
            </a:pPr>
            <a:r>
              <a:rPr lang="en-US" sz="1600" b="0" i="0" dirty="0">
                <a:solidFill>
                  <a:srgbClr val="1C1917"/>
                </a:solidFill>
                <a:effectLst/>
                <a:latin typeface="-apple-system"/>
              </a:rPr>
              <a:t>For users with no purchase history, content-based recommendations based on product descriptions are still provided.</a:t>
            </a: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935</TotalTime>
  <Words>1559</Words>
  <Application>Microsoft Office PowerPoint</Application>
  <PresentationFormat>On-screen Show (16:9)</PresentationFormat>
  <Paragraphs>134</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Roboto</vt:lpstr>
      <vt:lpstr>Roboto Mono</vt:lpstr>
      <vt:lpstr>Times New Roman</vt:lpstr>
      <vt:lpstr>Simple Light</vt:lpstr>
      <vt:lpstr>Problem Statement Title: Personalised Recommendation System   Team Name: GitRack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Title: Team Name:</dc:title>
  <dc:creator>Shreem Asati</dc:creator>
  <cp:lastModifiedBy>Ayush jain</cp:lastModifiedBy>
  <cp:revision>8</cp:revision>
  <dcterms:modified xsi:type="dcterms:W3CDTF">2023-08-18T18:28:59Z</dcterms:modified>
</cp:coreProperties>
</file>