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7" r:id="rId5"/>
    <p:sldId id="259" r:id="rId6"/>
    <p:sldId id="268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15D3EA-DF64-4E46-8B26-B8D750B1477A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6BC0AE-9BB9-4A8D-A99E-B6C38FDFED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5D3EA-DF64-4E46-8B26-B8D750B1477A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6BC0AE-9BB9-4A8D-A99E-B6C38FDFED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5D3EA-DF64-4E46-8B26-B8D750B1477A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6BC0AE-9BB9-4A8D-A99E-B6C38FDFED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5D3EA-DF64-4E46-8B26-B8D750B1477A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6BC0AE-9BB9-4A8D-A99E-B6C38FDFED1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5D3EA-DF64-4E46-8B26-B8D750B1477A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6BC0AE-9BB9-4A8D-A99E-B6C38FDFED1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5D3EA-DF64-4E46-8B26-B8D750B1477A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6BC0AE-9BB9-4A8D-A99E-B6C38FDFED1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5D3EA-DF64-4E46-8B26-B8D750B1477A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6BC0AE-9BB9-4A8D-A99E-B6C38FDFED14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5D3EA-DF64-4E46-8B26-B8D750B1477A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6BC0AE-9BB9-4A8D-A99E-B6C38FDFED14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5D3EA-DF64-4E46-8B26-B8D750B1477A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6BC0AE-9BB9-4A8D-A99E-B6C38FDFED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715D3EA-DF64-4E46-8B26-B8D750B1477A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6BC0AE-9BB9-4A8D-A99E-B6C38FDFED14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15D3EA-DF64-4E46-8B26-B8D750B1477A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6BC0AE-9BB9-4A8D-A99E-B6C38FDFED14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715D3EA-DF64-4E46-8B26-B8D750B1477A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A6BC0AE-9BB9-4A8D-A99E-B6C38FDFED1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Fake News</a:t>
            </a:r>
            <a:r>
              <a:rPr lang="en-CA" dirty="0" smtClean="0"/>
              <a:t> </a:t>
            </a:r>
            <a:r>
              <a:rPr lang="en-CA" dirty="0" smtClean="0"/>
              <a:t>identification using AI/ML</a:t>
            </a:r>
            <a:endParaRPr lang="en-CA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Final Project – Group </a:t>
            </a:r>
            <a:r>
              <a:rPr lang="en-CA" dirty="0" smtClean="0"/>
              <a:t>X: </a:t>
            </a:r>
            <a:r>
              <a:rPr lang="en-CA" dirty="0" smtClean="0"/>
              <a:t>Stan Taov, </a:t>
            </a:r>
            <a:r>
              <a:rPr lang="en-CA" dirty="0" smtClean="0"/>
              <a:t> </a:t>
            </a:r>
            <a:r>
              <a:rPr lang="en-CA" dirty="0" smtClean="0"/>
              <a:t>Luiz Augusto de Carvalho</a:t>
            </a:r>
          </a:p>
          <a:p>
            <a:r>
              <a:rPr lang="en-CA" dirty="0" smtClean="0"/>
              <a:t>Instructor: </a:t>
            </a:r>
            <a:r>
              <a:rPr lang="en-CA" dirty="0" smtClean="0"/>
              <a:t>Annie Lee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661248"/>
            <a:ext cx="15621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7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Analytical problem </a:t>
            </a:r>
            <a:r>
              <a:rPr lang="en-CA" dirty="0" smtClean="0"/>
              <a:t>2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42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23"/>
    </mc:Choice>
    <mc:Fallback xmlns="">
      <p:transition spd="slow" advTm="3102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 1</a:t>
            </a:r>
            <a:endParaRPr lang="en-CA" dirty="0"/>
          </a:p>
        </p:txBody>
      </p:sp>
      <p:pic>
        <p:nvPicPr>
          <p:cNvPr id="2" name="Á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7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707"/>
    </mc:Choice>
    <mc:Fallback xmlns="">
      <p:transition spd="slow" advTm="697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With the uncontrolled increasing of fake news and rumors over the Web, different </a:t>
            </a:r>
            <a:r>
              <a:rPr lang="en-US" dirty="0" smtClean="0"/>
              <a:t>approaches have </a:t>
            </a:r>
            <a:r>
              <a:rPr lang="en-US" dirty="0"/>
              <a:t>been proposed to address the problem. we </a:t>
            </a:r>
            <a:r>
              <a:rPr lang="en-US" dirty="0" smtClean="0"/>
              <a:t>plan to present </a:t>
            </a:r>
            <a:r>
              <a:rPr lang="en-US" dirty="0"/>
              <a:t>an approach that combines lexical, word </a:t>
            </a:r>
            <a:r>
              <a:rPr lang="en-US" dirty="0" smtClean="0"/>
              <a:t>embedding's </a:t>
            </a:r>
            <a:r>
              <a:rPr lang="en-US" dirty="0"/>
              <a:t>and n-gram features to detect the stance in fake news.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context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24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sz="2000" dirty="0"/>
              <a:t>The general objective of the project is to design and implement an AI application capable of identify if an article is fake or not. </a:t>
            </a:r>
            <a:endParaRPr lang="pt-BR" sz="2000" dirty="0"/>
          </a:p>
          <a:p>
            <a:pPr algn="just"/>
            <a:endParaRPr lang="en-CA" sz="20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Business </a:t>
            </a:r>
            <a:r>
              <a:rPr lang="pt-BR" dirty="0" err="1" smtClean="0"/>
              <a:t>Problem</a:t>
            </a:r>
            <a:r>
              <a:rPr lang="pt-BR" dirty="0" smtClean="0"/>
              <a:t>/</a:t>
            </a:r>
            <a:r>
              <a:rPr lang="pt-BR" dirty="0" err="1" smtClean="0"/>
              <a:t>Objective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5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CA" dirty="0"/>
              <a:t>Initial idea was to use AI techniques to compare the title of the article with the body text.  </a:t>
            </a:r>
            <a:endParaRPr lang="pt-BR" dirty="0"/>
          </a:p>
          <a:p>
            <a:pPr lvl="0" algn="just"/>
            <a:r>
              <a:rPr lang="en-CA" dirty="0"/>
              <a:t>Identify the subject of the text and try to guess the chance that it be a fake news (For instance news about Hollywood have a much better chance to be fake than science news)</a:t>
            </a:r>
            <a:endParaRPr lang="pt-BR" dirty="0"/>
          </a:p>
          <a:p>
            <a:pPr lvl="0" algn="just"/>
            <a:r>
              <a:rPr lang="en-CA" dirty="0" smtClean="0"/>
              <a:t>Identify </a:t>
            </a:r>
            <a:r>
              <a:rPr lang="en-CA" dirty="0"/>
              <a:t>the tone of the article – Angry, scary, condescending – Fake news usually try to induce strong feeling in people.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Possible strategies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304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 </a:t>
            </a:r>
            <a:r>
              <a:rPr lang="en-CA" dirty="0"/>
              <a:t>are going to use two sets of data</a:t>
            </a:r>
            <a:r>
              <a:rPr lang="en-CA" dirty="0" smtClean="0"/>
              <a:t>:</a:t>
            </a:r>
          </a:p>
          <a:p>
            <a:endParaRPr lang="pt-BR" dirty="0"/>
          </a:p>
          <a:p>
            <a:pPr lvl="1"/>
            <a:r>
              <a:rPr lang="en-CA" dirty="0"/>
              <a:t>Train-cross.csv -&gt; 1683 rows </a:t>
            </a:r>
            <a:endParaRPr lang="pt-BR" dirty="0"/>
          </a:p>
          <a:p>
            <a:pPr lvl="1"/>
            <a:r>
              <a:rPr lang="en-CA" dirty="0"/>
              <a:t>Test-cross.csv -&gt;  904 rows </a:t>
            </a:r>
            <a:endParaRPr lang="en-CA" dirty="0" smtClean="0"/>
          </a:p>
          <a:p>
            <a:pPr lvl="0"/>
            <a:endParaRPr lang="pt-BR" dirty="0"/>
          </a:p>
          <a:p>
            <a:r>
              <a:rPr lang="en-CA" dirty="0"/>
              <a:t>Fields/</a:t>
            </a:r>
            <a:r>
              <a:rPr lang="en-CA" dirty="0" err="1"/>
              <a:t>colunms</a:t>
            </a:r>
            <a:r>
              <a:rPr lang="en-CA" dirty="0"/>
              <a:t> in both files:</a:t>
            </a:r>
            <a:endParaRPr lang="pt-BR" dirty="0"/>
          </a:p>
          <a:p>
            <a:pPr lvl="1"/>
            <a:r>
              <a:rPr lang="en-CA" dirty="0" err="1"/>
              <a:t>articleBody</a:t>
            </a:r>
            <a:endParaRPr lang="pt-BR" dirty="0"/>
          </a:p>
          <a:p>
            <a:pPr lvl="1"/>
            <a:r>
              <a:rPr lang="en-CA" dirty="0"/>
              <a:t>Headline</a:t>
            </a:r>
            <a:endParaRPr lang="pt-BR" dirty="0"/>
          </a:p>
          <a:p>
            <a:pPr lvl="1"/>
            <a:r>
              <a:rPr lang="en-CA" dirty="0"/>
              <a:t>Stance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65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treatment</a:t>
            </a:r>
            <a:r>
              <a:rPr lang="pt-BR" dirty="0" smtClean="0"/>
              <a:t> 1 – </a:t>
            </a:r>
            <a:r>
              <a:rPr lang="pt-BR" dirty="0" err="1" smtClean="0"/>
              <a:t>Pre-processing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6840760" cy="1728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5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CA" dirty="0" smtClean="0"/>
              <a:t>Remove </a:t>
            </a:r>
            <a:r>
              <a:rPr lang="en-CA" dirty="0"/>
              <a:t>all irrelevant characters such as any non alphanumeric characters</a:t>
            </a:r>
            <a:endParaRPr lang="pt-BR" dirty="0"/>
          </a:p>
          <a:p>
            <a:pPr lvl="0"/>
            <a:r>
              <a:rPr lang="en-CA" dirty="0"/>
              <a:t>Remove words that are not relevant, such as “@” twitter mentions or </a:t>
            </a:r>
            <a:r>
              <a:rPr lang="en-CA" dirty="0" err="1"/>
              <a:t>urls</a:t>
            </a:r>
            <a:endParaRPr lang="pt-BR" dirty="0"/>
          </a:p>
          <a:p>
            <a:pPr lvl="0"/>
            <a:r>
              <a:rPr lang="en-CA" dirty="0"/>
              <a:t>Convert all characters to lowercase, in order to treat words such as “hello”, “Hello”, and “HELLO” the same</a:t>
            </a:r>
            <a:endParaRPr lang="pt-BR" dirty="0"/>
          </a:p>
          <a:p>
            <a:pPr lvl="0"/>
            <a:r>
              <a:rPr lang="en-CA" dirty="0"/>
              <a:t>Consider combining misspelled or alternately spelled words to a single representation (e.g. “cool”/”</a:t>
            </a:r>
            <a:r>
              <a:rPr lang="en-CA" dirty="0" err="1"/>
              <a:t>kewl</a:t>
            </a:r>
            <a:r>
              <a:rPr lang="en-CA" dirty="0"/>
              <a:t>”/”</a:t>
            </a:r>
            <a:r>
              <a:rPr lang="en-CA" dirty="0" err="1"/>
              <a:t>cooool</a:t>
            </a:r>
            <a:r>
              <a:rPr lang="en-CA" dirty="0"/>
              <a:t>”)</a:t>
            </a:r>
            <a:endParaRPr lang="pt-BR" dirty="0"/>
          </a:p>
          <a:p>
            <a:pPr lvl="0"/>
            <a:r>
              <a:rPr lang="en-CA" dirty="0"/>
              <a:t>Consider lemmatization (reduce words such as “am”, “are”, and “is” to a common form such as “be</a:t>
            </a:r>
            <a:r>
              <a:rPr lang="en-CA" dirty="0" smtClean="0"/>
              <a:t>”)</a:t>
            </a:r>
          </a:p>
          <a:p>
            <a:pPr lvl="0"/>
            <a:r>
              <a:rPr lang="en-CA" dirty="0"/>
              <a:t>Tokenize your text by separating it into individual words</a:t>
            </a:r>
          </a:p>
          <a:p>
            <a:pPr lvl="0"/>
            <a:r>
              <a:rPr lang="en-CA" dirty="0"/>
              <a:t>Remove the stop words</a:t>
            </a:r>
            <a:endParaRPr lang="pt-BR" dirty="0"/>
          </a:p>
          <a:p>
            <a:r>
              <a:rPr lang="en-CA" dirty="0" smtClean="0"/>
              <a:t>Once </a:t>
            </a:r>
            <a:r>
              <a:rPr lang="en-CA" dirty="0"/>
              <a:t>we did that we may separate verbs, from adjectives and nouns.</a:t>
            </a:r>
            <a:endParaRPr lang="pt-BR" dirty="0"/>
          </a:p>
          <a:p>
            <a:pPr lvl="0"/>
            <a:r>
              <a:rPr lang="en-CA" dirty="0" smtClean="0"/>
              <a:t>Tokenize </a:t>
            </a:r>
            <a:r>
              <a:rPr lang="en-CA" dirty="0"/>
              <a:t>your text by separating it into individual </a:t>
            </a:r>
            <a:r>
              <a:rPr lang="en-CA" dirty="0" smtClean="0"/>
              <a:t>words</a:t>
            </a:r>
          </a:p>
          <a:p>
            <a:pPr lvl="0"/>
            <a:r>
              <a:rPr lang="en-CA" dirty="0" smtClean="0"/>
              <a:t>Remove the stop words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treatment</a:t>
            </a:r>
            <a:r>
              <a:rPr lang="pt-BR" dirty="0" smtClean="0"/>
              <a:t> </a:t>
            </a:r>
            <a:r>
              <a:rPr lang="pt-BR" dirty="0" smtClean="0"/>
              <a:t>2</a:t>
            </a:r>
            <a:r>
              <a:rPr lang="pt-BR" dirty="0" smtClean="0"/>
              <a:t>-</a:t>
            </a:r>
            <a:r>
              <a:rPr lang="en-CA" dirty="0" smtClean="0"/>
              <a:t>Clean/ tokenize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98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399"/>
    </mc:Choice>
    <mc:Fallback xmlns="">
      <p:transition spd="slow" advTm="13339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Bag of Words model </a:t>
            </a:r>
            <a:endParaRPr lang="pt-BR" dirty="0"/>
          </a:p>
          <a:p>
            <a:pPr lvl="0"/>
            <a:r>
              <a:rPr lang="en-CA" dirty="0"/>
              <a:t>TF-IDF </a:t>
            </a:r>
            <a:endParaRPr lang="pt-BR" dirty="0"/>
          </a:p>
          <a:p>
            <a:pPr lvl="0"/>
            <a:r>
              <a:rPr lang="en-CA" dirty="0"/>
              <a:t>Word2Vec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treatment</a:t>
            </a:r>
            <a:r>
              <a:rPr lang="pt-BR" dirty="0" smtClean="0"/>
              <a:t>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03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57"/>
    </mc:Choice>
    <mc:Fallback xmlns="">
      <p:transition spd="slow" advTm="5745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sz="2400" dirty="0" smtClean="0"/>
              <a:t>We simulated a decision-tree without the synthetic variables.</a:t>
            </a:r>
          </a:p>
          <a:p>
            <a:pPr algn="just"/>
            <a:endParaRPr lang="en-CA" sz="2400" dirty="0" smtClean="0"/>
          </a:p>
          <a:p>
            <a:pPr algn="just"/>
            <a:r>
              <a:rPr lang="en-CA" sz="2400" dirty="0" smtClean="0"/>
              <a:t>We explored five models using balanced  and unbalanced training data creating ten scenarios:</a:t>
            </a:r>
          </a:p>
          <a:p>
            <a:pPr lvl="1" algn="just"/>
            <a:r>
              <a:rPr lang="en-CA" sz="2400" dirty="0" smtClean="0"/>
              <a:t>Decision-tree </a:t>
            </a:r>
            <a:endParaRPr lang="en-CA" sz="2400" dirty="0"/>
          </a:p>
          <a:p>
            <a:pPr lvl="1" algn="just"/>
            <a:r>
              <a:rPr lang="en-CA" sz="2400" dirty="0" smtClean="0"/>
              <a:t>Random-Forest</a:t>
            </a:r>
            <a:endParaRPr lang="en-CA" sz="2400" dirty="0"/>
          </a:p>
          <a:p>
            <a:pPr lvl="1" algn="just"/>
            <a:r>
              <a:rPr lang="en-CA" sz="2400" dirty="0" smtClean="0"/>
              <a:t>Random </a:t>
            </a:r>
            <a:r>
              <a:rPr lang="en-CA" sz="2400" dirty="0"/>
              <a:t>Forest + Bagging</a:t>
            </a:r>
          </a:p>
          <a:p>
            <a:pPr lvl="1" algn="just"/>
            <a:r>
              <a:rPr lang="en-CA" sz="2400" dirty="0" smtClean="0"/>
              <a:t>Support </a:t>
            </a:r>
            <a:r>
              <a:rPr lang="en-CA" sz="2400" dirty="0"/>
              <a:t>Vector Machine Classifier </a:t>
            </a:r>
          </a:p>
          <a:p>
            <a:pPr lvl="1" algn="just"/>
            <a:r>
              <a:rPr lang="en-CA" sz="2400" dirty="0" err="1" smtClean="0"/>
              <a:t>XGBoost</a:t>
            </a:r>
            <a:endParaRPr lang="en-CA" sz="2400" dirty="0"/>
          </a:p>
          <a:p>
            <a:pPr algn="just"/>
            <a:endParaRPr lang="en-CA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Analytical problem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26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235"/>
    </mc:Choice>
    <mc:Fallback xmlns="">
      <p:transition spd="slow" advTm="89235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821</TotalTime>
  <Words>404</Words>
  <Application>Microsoft Office PowerPoint</Application>
  <PresentationFormat>Apresentação na tela (4:3)</PresentationFormat>
  <Paragraphs>48</Paragraphs>
  <Slides>11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Concurso</vt:lpstr>
      <vt:lpstr>Fake News identification using AI/ML</vt:lpstr>
      <vt:lpstr>The context</vt:lpstr>
      <vt:lpstr>Business Problem/Objective.</vt:lpstr>
      <vt:lpstr>Possible strategies</vt:lpstr>
      <vt:lpstr>Data</vt:lpstr>
      <vt:lpstr>Data treatment 1 – Pre-processing</vt:lpstr>
      <vt:lpstr>Data treatment 2-Clean/ tokenize </vt:lpstr>
      <vt:lpstr>Data treatment 2</vt:lpstr>
      <vt:lpstr>Analytical problem 1</vt:lpstr>
      <vt:lpstr>Analytical problem 2</vt:lpstr>
      <vt:lpstr>Conclusions 1</vt:lpstr>
    </vt:vector>
  </TitlesOfParts>
  <Company>WANOPT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identification using AI/ML</dc:title>
  <dc:creator>Luiz Carvalho</dc:creator>
  <cp:lastModifiedBy>Luiz Carvalho</cp:lastModifiedBy>
  <cp:revision>19</cp:revision>
  <dcterms:created xsi:type="dcterms:W3CDTF">2020-03-16T17:57:58Z</dcterms:created>
  <dcterms:modified xsi:type="dcterms:W3CDTF">2020-03-27T22:12:08Z</dcterms:modified>
</cp:coreProperties>
</file>