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0" name="Triângulo retângulo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ítulo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pt-BR" smtClean="0"/>
              <a:t>Clique para editar o título mestre</a:t>
            </a:r>
            <a:endParaRPr kumimoji="0" lang="en-US"/>
          </a:p>
        </p:txBody>
      </p:sp>
      <p:sp>
        <p:nvSpPr>
          <p:cNvPr id="17" name="Subtítulo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pt-BR" smtClean="0"/>
              <a:t>Clique para editar o estilo do subtítulo mestre</a:t>
            </a:r>
            <a:endParaRPr kumimoji="0" lang="en-US"/>
          </a:p>
        </p:txBody>
      </p:sp>
      <p:grpSp>
        <p:nvGrpSpPr>
          <p:cNvPr id="2" name="Grupo 1"/>
          <p:cNvGrpSpPr/>
          <p:nvPr/>
        </p:nvGrpSpPr>
        <p:grpSpPr>
          <a:xfrm>
            <a:off x="-3765" y="4953000"/>
            <a:ext cx="9147765" cy="1912088"/>
            <a:chOff x="-3765" y="4832896"/>
            <a:chExt cx="9147765" cy="2032192"/>
          </a:xfrm>
        </p:grpSpPr>
        <p:sp>
          <p:nvSpPr>
            <p:cNvPr id="7" name="Forma liv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a liv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a liv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ector reto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ço Reservado para Data 29"/>
          <p:cNvSpPr>
            <a:spLocks noGrp="1"/>
          </p:cNvSpPr>
          <p:nvPr>
            <p:ph type="dt" sz="half" idx="10"/>
          </p:nvPr>
        </p:nvSpPr>
        <p:spPr/>
        <p:txBody>
          <a:bodyPr/>
          <a:lstStyle>
            <a:lvl1pPr>
              <a:defRPr>
                <a:solidFill>
                  <a:srgbClr val="FFFFFF"/>
                </a:solidFill>
              </a:defRPr>
            </a:lvl1pPr>
            <a:extLst/>
          </a:lstStyle>
          <a:p>
            <a:fld id="{B715D3EA-DF64-4E46-8B26-B8D750B1477A}" type="datetimeFigureOut">
              <a:rPr lang="pt-BR" smtClean="0"/>
              <a:t>16/03/2020</a:t>
            </a:fld>
            <a:endParaRPr lang="pt-BR"/>
          </a:p>
        </p:txBody>
      </p:sp>
      <p:sp>
        <p:nvSpPr>
          <p:cNvPr id="19" name="Espaço Reservado para Rodapé 18"/>
          <p:cNvSpPr>
            <a:spLocks noGrp="1"/>
          </p:cNvSpPr>
          <p:nvPr>
            <p:ph type="ftr" sz="quarter" idx="11"/>
          </p:nvPr>
        </p:nvSpPr>
        <p:spPr/>
        <p:txBody>
          <a:bodyPr/>
          <a:lstStyle>
            <a:lvl1pPr>
              <a:defRPr>
                <a:solidFill>
                  <a:schemeClr val="accent1">
                    <a:tint val="20000"/>
                  </a:schemeClr>
                </a:solidFill>
              </a:defRPr>
            </a:lvl1pPr>
            <a:extLst/>
          </a:lstStyle>
          <a:p>
            <a:endParaRPr lang="pt-BR"/>
          </a:p>
        </p:txBody>
      </p:sp>
      <p:sp>
        <p:nvSpPr>
          <p:cNvPr id="27" name="Espaço Reservado para Número de Slide 26"/>
          <p:cNvSpPr>
            <a:spLocks noGrp="1"/>
          </p:cNvSpPr>
          <p:nvPr>
            <p:ph type="sldNum" sz="quarter" idx="12"/>
          </p:nvPr>
        </p:nvSpPr>
        <p:spPr/>
        <p:txBody>
          <a:bodyPr/>
          <a:lstStyle>
            <a:lvl1pPr>
              <a:defRPr>
                <a:solidFill>
                  <a:srgbClr val="FFFFFF"/>
                </a:solidFill>
              </a:defRPr>
            </a:lvl1pPr>
            <a:extLst/>
          </a:lstStyle>
          <a:p>
            <a:fld id="{3A6BC0AE-9BB9-4A8D-A99E-B6C38FDFED14}"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B715D3EA-DF64-4E46-8B26-B8D750B1477A}" type="datetimeFigureOut">
              <a:rPr lang="pt-BR" smtClean="0"/>
              <a:t>16/03/2020</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3A6BC0AE-9BB9-4A8D-A99E-B6C38FDFED14}"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44013" y="274640"/>
            <a:ext cx="1777470" cy="5592761"/>
          </a:xfrm>
        </p:spPr>
        <p:txBody>
          <a:bodyPr vert="eaVert"/>
          <a:lstStyle>
            <a:extLst/>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B715D3EA-DF64-4E46-8B26-B8D750B1477A}" type="datetimeFigureOut">
              <a:rPr lang="pt-BR" smtClean="0"/>
              <a:t>16/03/2020</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3A6BC0AE-9BB9-4A8D-A99E-B6C38FDFED14}"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B715D3EA-DF64-4E46-8B26-B8D750B1477A}" type="datetimeFigureOut">
              <a:rPr lang="pt-BR" smtClean="0"/>
              <a:t>16/03/2020</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3A6BC0AE-9BB9-4A8D-A99E-B6C38FDFED14}" type="slidenum">
              <a:rPr lang="pt-BR" smtClean="0"/>
              <a:t>‹nº›</a:t>
            </a:fld>
            <a:endParaRPr lang="pt-BR"/>
          </a:p>
        </p:txBody>
      </p:sp>
      <p:sp>
        <p:nvSpPr>
          <p:cNvPr id="7" name="Título 6"/>
          <p:cNvSpPr>
            <a:spLocks noGrp="1"/>
          </p:cNvSpPr>
          <p:nvPr>
            <p:ph type="title"/>
          </p:nvPr>
        </p:nvSpPr>
        <p:spPr/>
        <p:txBody>
          <a:bodyPr rtlCol="0"/>
          <a:lstStyle>
            <a:extLst/>
          </a:lstStyle>
          <a:p>
            <a:r>
              <a:rPr kumimoji="0" lang="pt-BR" smtClean="0"/>
              <a:t>Clique para editar o título mestre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pt-BR" smtClean="0"/>
              <a:t>Clique para editar o título mestre</a:t>
            </a:r>
            <a:endParaRPr kumimoji="0" lang="en-US"/>
          </a:p>
        </p:txBody>
      </p:sp>
      <p:sp>
        <p:nvSpPr>
          <p:cNvPr id="3" name="Espaço Reservado para Texto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pt-BR" smtClean="0"/>
              <a:t>Clique para editar o texto mestre</a:t>
            </a:r>
          </a:p>
        </p:txBody>
      </p:sp>
      <p:sp>
        <p:nvSpPr>
          <p:cNvPr id="4" name="Espaço Reservado para Data 3"/>
          <p:cNvSpPr>
            <a:spLocks noGrp="1"/>
          </p:cNvSpPr>
          <p:nvPr>
            <p:ph type="dt" sz="half" idx="10"/>
          </p:nvPr>
        </p:nvSpPr>
        <p:spPr/>
        <p:txBody>
          <a:bodyPr/>
          <a:lstStyle>
            <a:extLst/>
          </a:lstStyle>
          <a:p>
            <a:fld id="{B715D3EA-DF64-4E46-8B26-B8D750B1477A}" type="datetimeFigureOut">
              <a:rPr lang="pt-BR" smtClean="0"/>
              <a:t>16/03/2020</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3A6BC0AE-9BB9-4A8D-A99E-B6C38FDFED14}" type="slidenum">
              <a:rPr lang="pt-BR" smtClean="0"/>
              <a:t>‹nº›</a:t>
            </a:fld>
            <a:endParaRPr lang="pt-BR"/>
          </a:p>
        </p:txBody>
      </p:sp>
      <p:sp>
        <p:nvSpPr>
          <p:cNvPr id="7" name="Divisa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Divisa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bg>
      <p:bgRef idx="1002">
        <a:schemeClr val="bg1"/>
      </p:bgRef>
    </p:bg>
    <p:spTree>
      <p:nvGrpSpPr>
        <p:cNvPr id="1" name=""/>
        <p:cNvGrpSpPr/>
        <p:nvPr/>
      </p:nvGrpSpPr>
      <p:grpSpPr>
        <a:xfrm>
          <a:off x="0" y="0"/>
          <a:ext cx="0" cy="0"/>
          <a:chOff x="0" y="0"/>
          <a:chExt cx="0" cy="0"/>
        </a:xfrm>
      </p:grpSpPr>
      <p:sp>
        <p:nvSpPr>
          <p:cNvPr id="3" name="Espaço Reservado para Conteúdo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extLst/>
          </a:lstStyle>
          <a:p>
            <a:fld id="{B715D3EA-DF64-4E46-8B26-B8D750B1477A}" type="datetimeFigureOut">
              <a:rPr lang="pt-BR" smtClean="0"/>
              <a:t>16/03/2020</a:t>
            </a:fld>
            <a:endParaRPr lang="pt-BR"/>
          </a:p>
        </p:txBody>
      </p:sp>
      <p:sp>
        <p:nvSpPr>
          <p:cNvPr id="6" name="Espaço Reservado para Rodapé 5"/>
          <p:cNvSpPr>
            <a:spLocks noGrp="1"/>
          </p:cNvSpPr>
          <p:nvPr>
            <p:ph type="ftr" sz="quarter" idx="11"/>
          </p:nvPr>
        </p:nvSpPr>
        <p:spPr/>
        <p:txBody>
          <a:bodyPr/>
          <a:lstStyle>
            <a:extLst/>
          </a:lstStyle>
          <a:p>
            <a:endParaRPr lang="pt-BR"/>
          </a:p>
        </p:txBody>
      </p:sp>
      <p:sp>
        <p:nvSpPr>
          <p:cNvPr id="7" name="Espaço Reservado para Número de Slide 6"/>
          <p:cNvSpPr>
            <a:spLocks noGrp="1"/>
          </p:cNvSpPr>
          <p:nvPr>
            <p:ph type="sldNum" sz="quarter" idx="12"/>
          </p:nvPr>
        </p:nvSpPr>
        <p:spPr/>
        <p:txBody>
          <a:bodyPr/>
          <a:lstStyle>
            <a:extLst/>
          </a:lstStyle>
          <a:p>
            <a:fld id="{3A6BC0AE-9BB9-4A8D-A99E-B6C38FDFED14}" type="slidenum">
              <a:rPr lang="pt-BR" smtClean="0"/>
              <a:t>‹nº›</a:t>
            </a:fld>
            <a:endParaRPr lang="pt-BR"/>
          </a:p>
        </p:txBody>
      </p:sp>
      <p:sp>
        <p:nvSpPr>
          <p:cNvPr id="8" name="Título 7"/>
          <p:cNvSpPr>
            <a:spLocks noGrp="1"/>
          </p:cNvSpPr>
          <p:nvPr>
            <p:ph type="title"/>
          </p:nvPr>
        </p:nvSpPr>
        <p:spPr/>
        <p:txBody>
          <a:bodyPr rtlCol="0"/>
          <a:lstStyle>
            <a:extLst/>
          </a:lstStyle>
          <a:p>
            <a:r>
              <a:rPr kumimoji="0" lang="pt-BR" smtClean="0"/>
              <a:t>Clique para editar o título mestre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8229600" cy="1143000"/>
          </a:xfrm>
        </p:spPr>
        <p:txBody>
          <a:bodyPr anchor="ctr"/>
          <a:lstStyle>
            <a:lvl1pPr>
              <a:defRPr/>
            </a:lvl1pPr>
            <a:extLst/>
          </a:lstStyle>
          <a:p>
            <a:r>
              <a:rPr kumimoji="0" lang="pt-BR" smtClean="0"/>
              <a:t>Clique para editar o título mestre</a:t>
            </a:r>
            <a:endParaRPr kumimoji="0" lang="en-US"/>
          </a:p>
        </p:txBody>
      </p:sp>
      <p:sp>
        <p:nvSpPr>
          <p:cNvPr id="3" name="Espaço Reservado para Texto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smtClean="0"/>
              <a:t>Clique para editar o texto mestre</a:t>
            </a:r>
          </a:p>
        </p:txBody>
      </p:sp>
      <p:sp>
        <p:nvSpPr>
          <p:cNvPr id="4" name="Espaço Reservado para Texto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smtClean="0"/>
              <a:t>Clique para editar o texto mestre</a:t>
            </a:r>
          </a:p>
        </p:txBody>
      </p:sp>
      <p:sp>
        <p:nvSpPr>
          <p:cNvPr id="5" name="Espaço Reservado para Conteúdo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6" name="Espaço Reservado para Conteúdo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0"/>
          </p:nvPr>
        </p:nvSpPr>
        <p:spPr/>
        <p:txBody>
          <a:bodyPr/>
          <a:lstStyle>
            <a:extLst/>
          </a:lstStyle>
          <a:p>
            <a:fld id="{B715D3EA-DF64-4E46-8B26-B8D750B1477A}" type="datetimeFigureOut">
              <a:rPr lang="pt-BR" smtClean="0"/>
              <a:t>16/03/2020</a:t>
            </a:fld>
            <a:endParaRPr lang="pt-BR"/>
          </a:p>
        </p:txBody>
      </p:sp>
      <p:sp>
        <p:nvSpPr>
          <p:cNvPr id="8" name="Espaço Reservado para Rodapé 7"/>
          <p:cNvSpPr>
            <a:spLocks noGrp="1"/>
          </p:cNvSpPr>
          <p:nvPr>
            <p:ph type="ftr" sz="quarter" idx="11"/>
          </p:nvPr>
        </p:nvSpPr>
        <p:spPr/>
        <p:txBody>
          <a:bodyPr/>
          <a:lstStyle>
            <a:extLst/>
          </a:lstStyle>
          <a:p>
            <a:endParaRPr lang="pt-BR"/>
          </a:p>
        </p:txBody>
      </p:sp>
      <p:sp>
        <p:nvSpPr>
          <p:cNvPr id="9" name="Espaço Reservado para Número de Slide 8"/>
          <p:cNvSpPr>
            <a:spLocks noGrp="1"/>
          </p:cNvSpPr>
          <p:nvPr>
            <p:ph type="sldNum" sz="quarter" idx="12"/>
          </p:nvPr>
        </p:nvSpPr>
        <p:spPr/>
        <p:txBody>
          <a:bodyPr/>
          <a:lstStyle>
            <a:extLst/>
          </a:lstStyle>
          <a:p>
            <a:fld id="{3A6BC0AE-9BB9-4A8D-A99E-B6C38FDFED14}" type="slidenum">
              <a:rPr lang="pt-BR" smtClean="0"/>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bg>
      <p:bgRef idx="1002">
        <a:schemeClr val="bg1"/>
      </p:bgRef>
    </p:bg>
    <p:spTree>
      <p:nvGrpSpPr>
        <p:cNvPr id="1" name=""/>
        <p:cNvGrpSpPr/>
        <p:nvPr/>
      </p:nvGrpSpPr>
      <p:grpSpPr>
        <a:xfrm>
          <a:off x="0" y="0"/>
          <a:ext cx="0" cy="0"/>
          <a:chOff x="0" y="0"/>
          <a:chExt cx="0" cy="0"/>
        </a:xfrm>
      </p:grpSpPr>
      <p:sp>
        <p:nvSpPr>
          <p:cNvPr id="3" name="Espaço Reservado para Data 2"/>
          <p:cNvSpPr>
            <a:spLocks noGrp="1"/>
          </p:cNvSpPr>
          <p:nvPr>
            <p:ph type="dt" sz="half" idx="10"/>
          </p:nvPr>
        </p:nvSpPr>
        <p:spPr/>
        <p:txBody>
          <a:bodyPr/>
          <a:lstStyle>
            <a:extLst/>
          </a:lstStyle>
          <a:p>
            <a:fld id="{B715D3EA-DF64-4E46-8B26-B8D750B1477A}" type="datetimeFigureOut">
              <a:rPr lang="pt-BR" smtClean="0"/>
              <a:t>16/03/2020</a:t>
            </a:fld>
            <a:endParaRPr lang="pt-BR"/>
          </a:p>
        </p:txBody>
      </p:sp>
      <p:sp>
        <p:nvSpPr>
          <p:cNvPr id="4" name="Espaço Reservado para Rodapé 3"/>
          <p:cNvSpPr>
            <a:spLocks noGrp="1"/>
          </p:cNvSpPr>
          <p:nvPr>
            <p:ph type="ftr" sz="quarter" idx="11"/>
          </p:nvPr>
        </p:nvSpPr>
        <p:spPr/>
        <p:txBody>
          <a:bodyPr/>
          <a:lstStyle>
            <a:extLst/>
          </a:lstStyle>
          <a:p>
            <a:endParaRPr lang="pt-BR"/>
          </a:p>
        </p:txBody>
      </p:sp>
      <p:sp>
        <p:nvSpPr>
          <p:cNvPr id="5" name="Espaço Reservado para Número de Slide 4"/>
          <p:cNvSpPr>
            <a:spLocks noGrp="1"/>
          </p:cNvSpPr>
          <p:nvPr>
            <p:ph type="sldNum" sz="quarter" idx="12"/>
          </p:nvPr>
        </p:nvSpPr>
        <p:spPr/>
        <p:txBody>
          <a:bodyPr/>
          <a:lstStyle>
            <a:extLst/>
          </a:lstStyle>
          <a:p>
            <a:fld id="{3A6BC0AE-9BB9-4A8D-A99E-B6C38FDFED14}" type="slidenum">
              <a:rPr lang="pt-BR" smtClean="0"/>
              <a:t>‹nº›</a:t>
            </a:fld>
            <a:endParaRPr lang="pt-BR"/>
          </a:p>
        </p:txBody>
      </p:sp>
      <p:sp>
        <p:nvSpPr>
          <p:cNvPr id="6" name="Título 5"/>
          <p:cNvSpPr>
            <a:spLocks noGrp="1"/>
          </p:cNvSpPr>
          <p:nvPr>
            <p:ph type="title"/>
          </p:nvPr>
        </p:nvSpPr>
        <p:spPr/>
        <p:txBody>
          <a:bodyPr rtlCol="0"/>
          <a:lstStyle>
            <a:extLst/>
          </a:lstStyle>
          <a:p>
            <a:r>
              <a:rPr kumimoji="0" lang="pt-BR" smtClean="0"/>
              <a:t>Clique para editar o título mestre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extLst/>
          </a:lstStyle>
          <a:p>
            <a:fld id="{B715D3EA-DF64-4E46-8B26-B8D750B1477A}" type="datetimeFigureOut">
              <a:rPr lang="pt-BR" smtClean="0"/>
              <a:t>16/03/2020</a:t>
            </a:fld>
            <a:endParaRPr lang="pt-BR"/>
          </a:p>
        </p:txBody>
      </p:sp>
      <p:sp>
        <p:nvSpPr>
          <p:cNvPr id="3" name="Espaço Reservado para Rodapé 2"/>
          <p:cNvSpPr>
            <a:spLocks noGrp="1"/>
          </p:cNvSpPr>
          <p:nvPr>
            <p:ph type="ftr" sz="quarter" idx="11"/>
          </p:nvPr>
        </p:nvSpPr>
        <p:spPr/>
        <p:txBody>
          <a:bodyPr/>
          <a:lstStyle>
            <a:extLst/>
          </a:lstStyle>
          <a:p>
            <a:endParaRPr lang="pt-BR"/>
          </a:p>
        </p:txBody>
      </p:sp>
      <p:sp>
        <p:nvSpPr>
          <p:cNvPr id="4" name="Espaço Reservado para Número de Slide 3"/>
          <p:cNvSpPr>
            <a:spLocks noGrp="1"/>
          </p:cNvSpPr>
          <p:nvPr>
            <p:ph type="sldNum" sz="quarter" idx="12"/>
          </p:nvPr>
        </p:nvSpPr>
        <p:spPr/>
        <p:txBody>
          <a:bodyPr/>
          <a:lstStyle>
            <a:extLst/>
          </a:lstStyle>
          <a:p>
            <a:fld id="{3A6BC0AE-9BB9-4A8D-A99E-B6C38FDFED14}"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pt-BR" smtClean="0"/>
              <a:t>Clique para editar o título mestre</a:t>
            </a:r>
            <a:endParaRPr kumimoji="0" lang="en-US"/>
          </a:p>
        </p:txBody>
      </p:sp>
      <p:sp>
        <p:nvSpPr>
          <p:cNvPr id="3" name="Espaço Reservado para Texto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pt-BR" smtClean="0"/>
              <a:t>Clique para editar o texto mestre</a:t>
            </a:r>
          </a:p>
        </p:txBody>
      </p:sp>
      <p:sp>
        <p:nvSpPr>
          <p:cNvPr id="4" name="Espaço Reservado para Conteúdo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a:xfrm>
            <a:off x="6727032" y="6407944"/>
            <a:ext cx="1920240" cy="365760"/>
          </a:xfrm>
        </p:spPr>
        <p:txBody>
          <a:bodyPr/>
          <a:lstStyle>
            <a:extLst/>
          </a:lstStyle>
          <a:p>
            <a:fld id="{B715D3EA-DF64-4E46-8B26-B8D750B1477A}" type="datetimeFigureOut">
              <a:rPr lang="pt-BR" smtClean="0"/>
              <a:t>16/03/2020</a:t>
            </a:fld>
            <a:endParaRPr lang="pt-BR"/>
          </a:p>
        </p:txBody>
      </p:sp>
      <p:sp>
        <p:nvSpPr>
          <p:cNvPr id="6" name="Espaço Reservado para Rodapé 5"/>
          <p:cNvSpPr>
            <a:spLocks noGrp="1"/>
          </p:cNvSpPr>
          <p:nvPr>
            <p:ph type="ftr" sz="quarter" idx="11"/>
          </p:nvPr>
        </p:nvSpPr>
        <p:spPr/>
        <p:txBody>
          <a:bodyPr/>
          <a:lstStyle>
            <a:extLst/>
          </a:lstStyle>
          <a:p>
            <a:endParaRPr lang="pt-BR"/>
          </a:p>
        </p:txBody>
      </p:sp>
      <p:sp>
        <p:nvSpPr>
          <p:cNvPr id="7" name="Espaço Reservado para Número de Slide 6"/>
          <p:cNvSpPr>
            <a:spLocks noGrp="1"/>
          </p:cNvSpPr>
          <p:nvPr>
            <p:ph type="sldNum" sz="quarter" idx="12"/>
          </p:nvPr>
        </p:nvSpPr>
        <p:spPr/>
        <p:txBody>
          <a:bodyPr/>
          <a:lstStyle>
            <a:extLst/>
          </a:lstStyle>
          <a:p>
            <a:fld id="{3A6BC0AE-9BB9-4A8D-A99E-B6C38FDFED14}" type="slidenum">
              <a:rPr lang="pt-BR" smtClean="0"/>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Ref idx="1002">
        <a:schemeClr val="bg1"/>
      </p:bgRef>
    </p:bg>
    <p:spTree>
      <p:nvGrpSpPr>
        <p:cNvPr id="1" name=""/>
        <p:cNvGrpSpPr/>
        <p:nvPr/>
      </p:nvGrpSpPr>
      <p:grpSpPr>
        <a:xfrm>
          <a:off x="0" y="0"/>
          <a:ext cx="0" cy="0"/>
          <a:chOff x="0" y="0"/>
          <a:chExt cx="0" cy="0"/>
        </a:xfrm>
      </p:grpSpPr>
      <p:sp>
        <p:nvSpPr>
          <p:cNvPr id="4" name="Espaço Reservado para Texto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pt-BR" smtClean="0"/>
              <a:t>Clique para editar o texto mestre</a:t>
            </a:r>
          </a:p>
        </p:txBody>
      </p:sp>
      <p:sp>
        <p:nvSpPr>
          <p:cNvPr id="3" name="Espaço Reservado para Imagem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pt-BR" smtClean="0"/>
              <a:t>Clique no ícone para adicionar uma imagem</a:t>
            </a:r>
            <a:endParaRPr kumimoji="0" lang="en-US" dirty="0"/>
          </a:p>
        </p:txBody>
      </p:sp>
      <p:sp>
        <p:nvSpPr>
          <p:cNvPr id="5" name="Espaço Reservado para Data 4"/>
          <p:cNvSpPr>
            <a:spLocks noGrp="1"/>
          </p:cNvSpPr>
          <p:nvPr>
            <p:ph type="dt" sz="half" idx="10"/>
          </p:nvPr>
        </p:nvSpPr>
        <p:spPr/>
        <p:txBody>
          <a:bodyPr/>
          <a:lstStyle>
            <a:lvl1pPr>
              <a:defRPr>
                <a:solidFill>
                  <a:schemeClr val="tx1"/>
                </a:solidFill>
              </a:defRPr>
            </a:lvl1pPr>
            <a:extLst/>
          </a:lstStyle>
          <a:p>
            <a:fld id="{B715D3EA-DF64-4E46-8B26-B8D750B1477A}" type="datetimeFigureOut">
              <a:rPr lang="pt-BR" smtClean="0"/>
              <a:t>16/03/2020</a:t>
            </a:fld>
            <a:endParaRPr lang="pt-BR"/>
          </a:p>
        </p:txBody>
      </p:sp>
      <p:sp>
        <p:nvSpPr>
          <p:cNvPr id="6" name="Espaço Reservado para Rodapé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pt-BR"/>
          </a:p>
        </p:txBody>
      </p:sp>
      <p:sp>
        <p:nvSpPr>
          <p:cNvPr id="7" name="Espaço Reservado para Número de Slide 6"/>
          <p:cNvSpPr>
            <a:spLocks noGrp="1"/>
          </p:cNvSpPr>
          <p:nvPr>
            <p:ph type="sldNum" sz="quarter" idx="12"/>
          </p:nvPr>
        </p:nvSpPr>
        <p:spPr/>
        <p:txBody>
          <a:bodyPr/>
          <a:lstStyle>
            <a:lvl1pPr>
              <a:defRPr>
                <a:solidFill>
                  <a:schemeClr val="tx1"/>
                </a:solidFill>
              </a:defRPr>
            </a:lvl1pPr>
            <a:extLst/>
          </a:lstStyle>
          <a:p>
            <a:fld id="{3A6BC0AE-9BB9-4A8D-A99E-B6C38FDFED14}" type="slidenum">
              <a:rPr lang="pt-BR" smtClean="0"/>
              <a:t>‹nº›</a:t>
            </a:fld>
            <a:endParaRPr lang="pt-BR"/>
          </a:p>
        </p:txBody>
      </p:sp>
      <p:sp>
        <p:nvSpPr>
          <p:cNvPr id="2" name="Título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pt-BR" smtClean="0"/>
              <a:t>Clique para editar o título mestre</a:t>
            </a:r>
            <a:endParaRPr kumimoji="0" lang="en-US"/>
          </a:p>
        </p:txBody>
      </p:sp>
      <p:sp>
        <p:nvSpPr>
          <p:cNvPr id="8" name="Forma liv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a liv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ângulo retângulo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ector reto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Divisa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Divisa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a liv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a liv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ângulo retângulo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ector reto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ço Reservado para Título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pt-BR" smtClean="0"/>
              <a:t>Clique para editar o título mestre</a:t>
            </a:r>
            <a:endParaRPr kumimoji="0" lang="en-US"/>
          </a:p>
        </p:txBody>
      </p:sp>
      <p:sp>
        <p:nvSpPr>
          <p:cNvPr id="30" name="Espaço Reservado para Texto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pt-BR" smtClean="0"/>
              <a:t>Clique para editar 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0" name="Espaço Reservado para Data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715D3EA-DF64-4E46-8B26-B8D750B1477A}" type="datetimeFigureOut">
              <a:rPr lang="pt-BR" smtClean="0"/>
              <a:t>16/03/2020</a:t>
            </a:fld>
            <a:endParaRPr lang="pt-BR"/>
          </a:p>
        </p:txBody>
      </p:sp>
      <p:sp>
        <p:nvSpPr>
          <p:cNvPr id="22" name="Espaço Reservado para Rodapé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pt-BR"/>
          </a:p>
        </p:txBody>
      </p:sp>
      <p:sp>
        <p:nvSpPr>
          <p:cNvPr id="18" name="Espaço Reservado para Número de Slid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A6BC0AE-9BB9-4A8D-A99E-B6C38FDFED14}"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n-CA" dirty="0" smtClean="0"/>
              <a:t>Credit card fraud identification using AI/ML</a:t>
            </a:r>
            <a:endParaRPr lang="en-CA" dirty="0"/>
          </a:p>
        </p:txBody>
      </p:sp>
      <p:sp>
        <p:nvSpPr>
          <p:cNvPr id="3" name="Subtítulo 2"/>
          <p:cNvSpPr>
            <a:spLocks noGrp="1"/>
          </p:cNvSpPr>
          <p:nvPr>
            <p:ph type="subTitle" idx="1"/>
          </p:nvPr>
        </p:nvSpPr>
        <p:spPr/>
        <p:txBody>
          <a:bodyPr>
            <a:normAutofit fontScale="92500" lnSpcReduction="10000"/>
          </a:bodyPr>
          <a:lstStyle/>
          <a:p>
            <a:r>
              <a:rPr lang="en-CA" dirty="0" smtClean="0"/>
              <a:t>Final Project – Group 1: Stan Taov, Manoj Soman, Luiz Augusto de Carvalho</a:t>
            </a:r>
          </a:p>
          <a:p>
            <a:r>
              <a:rPr lang="en-CA" dirty="0" smtClean="0"/>
              <a:t>Instructor: </a:t>
            </a:r>
            <a:r>
              <a:rPr lang="en-CA" dirty="0" err="1" smtClean="0"/>
              <a:t>Hashmat</a:t>
            </a:r>
            <a:r>
              <a:rPr lang="en-CA" dirty="0" smtClean="0"/>
              <a:t> </a:t>
            </a:r>
            <a:r>
              <a:rPr lang="en-CA" dirty="0" err="1" smtClean="0"/>
              <a:t>Rohian</a:t>
            </a:r>
            <a:endParaRPr lang="en-CA"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5661248"/>
            <a:ext cx="1562100"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07440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n-CA" dirty="0" smtClean="0"/>
              <a:t>Conclusions 1</a:t>
            </a:r>
            <a:endParaRPr lang="en-CA" dirty="0"/>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5656" y="1700808"/>
            <a:ext cx="6264696" cy="3600400"/>
          </a:xfrm>
          <a:prstGeom prst="rect">
            <a:avLst/>
          </a:prstGeom>
          <a:noFill/>
          <a:ln>
            <a:noFill/>
          </a:ln>
        </p:spPr>
      </p:pic>
    </p:spTree>
    <p:extLst>
      <p:ext uri="{BB962C8B-B14F-4D97-AF65-F5344CB8AC3E}">
        <p14:creationId xmlns:p14="http://schemas.microsoft.com/office/powerpoint/2010/main" val="3799760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92500"/>
          </a:bodyPr>
          <a:lstStyle/>
          <a:p>
            <a:pPr algn="just"/>
            <a:r>
              <a:rPr lang="en-CA" dirty="0" smtClean="0"/>
              <a:t>The findings showed a theoretical potential improvement </a:t>
            </a:r>
            <a:r>
              <a:rPr lang="en-CA" dirty="0"/>
              <a:t>of 44,89 % over the current model. </a:t>
            </a:r>
            <a:endParaRPr lang="en-CA" dirty="0" smtClean="0"/>
          </a:p>
          <a:p>
            <a:pPr algn="just"/>
            <a:r>
              <a:rPr lang="en-CA" dirty="0" smtClean="0"/>
              <a:t>Theoretically every day the new model </a:t>
            </a:r>
            <a:r>
              <a:rPr lang="en-CA" dirty="0"/>
              <a:t>would be able to spot something around 5.936 additional frauds, totalizing a value around CAD 8.444.000 a month in terms of avoided frauds</a:t>
            </a:r>
            <a:r>
              <a:rPr lang="en-CA" dirty="0" smtClean="0"/>
              <a:t>. </a:t>
            </a:r>
          </a:p>
          <a:p>
            <a:pPr algn="just"/>
            <a:r>
              <a:rPr lang="en-CA" dirty="0" smtClean="0"/>
              <a:t>There is </a:t>
            </a:r>
            <a:r>
              <a:rPr lang="en-CA" dirty="0"/>
              <a:t>also the issue of the false positive that can lead to alienating clients, which due to our lack of understanding of the business is hard for us to define what would be </a:t>
            </a:r>
            <a:r>
              <a:rPr lang="en-CA" dirty="0" smtClean="0"/>
              <a:t>acceptable. </a:t>
            </a:r>
            <a:endParaRPr lang="pt-BR" dirty="0"/>
          </a:p>
          <a:p>
            <a:endParaRPr lang="pt-BR" dirty="0"/>
          </a:p>
        </p:txBody>
      </p:sp>
      <p:sp>
        <p:nvSpPr>
          <p:cNvPr id="3" name="Título 2"/>
          <p:cNvSpPr>
            <a:spLocks noGrp="1"/>
          </p:cNvSpPr>
          <p:nvPr>
            <p:ph type="title"/>
          </p:nvPr>
        </p:nvSpPr>
        <p:spPr/>
        <p:txBody>
          <a:bodyPr/>
          <a:lstStyle/>
          <a:p>
            <a:r>
              <a:rPr lang="en-CA" dirty="0"/>
              <a:t>Conclusions </a:t>
            </a:r>
            <a:r>
              <a:rPr lang="en-CA" dirty="0" smtClean="0"/>
              <a:t>2</a:t>
            </a:r>
            <a:endParaRPr lang="pt-BR" dirty="0"/>
          </a:p>
        </p:txBody>
      </p:sp>
    </p:spTree>
    <p:extLst>
      <p:ext uri="{BB962C8B-B14F-4D97-AF65-F5344CB8AC3E}">
        <p14:creationId xmlns:p14="http://schemas.microsoft.com/office/powerpoint/2010/main" val="3119757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algn="just"/>
            <a:r>
              <a:rPr lang="en-CA" dirty="0" smtClean="0"/>
              <a:t>The current process can </a:t>
            </a:r>
            <a:r>
              <a:rPr lang="en-CA" dirty="0"/>
              <a:t>stop 50% of </a:t>
            </a:r>
            <a:r>
              <a:rPr lang="en-CA" dirty="0" smtClean="0"/>
              <a:t>all fraudulent transactions</a:t>
            </a:r>
            <a:r>
              <a:rPr lang="en-CA" dirty="0"/>
              <a:t> </a:t>
            </a:r>
            <a:r>
              <a:rPr lang="en-CA" dirty="0" smtClean="0"/>
              <a:t>(4%)  </a:t>
            </a:r>
            <a:r>
              <a:rPr lang="en-CA" dirty="0"/>
              <a:t>and has a false positive rate of 2</a:t>
            </a:r>
            <a:r>
              <a:rPr lang="en-CA" dirty="0" smtClean="0"/>
              <a:t>%.</a:t>
            </a:r>
          </a:p>
          <a:p>
            <a:pPr algn="just"/>
            <a:r>
              <a:rPr lang="en-CA" dirty="0"/>
              <a:t>F</a:t>
            </a:r>
            <a:r>
              <a:rPr lang="en-CA" dirty="0" smtClean="0"/>
              <a:t>rauds </a:t>
            </a:r>
            <a:r>
              <a:rPr lang="en-CA" dirty="0"/>
              <a:t>correspond to just 4% of all </a:t>
            </a:r>
            <a:r>
              <a:rPr lang="en-CA" dirty="0" smtClean="0"/>
              <a:t>transactions but they </a:t>
            </a:r>
            <a:r>
              <a:rPr lang="en-CA" dirty="0"/>
              <a:t>answer for 8% of the total </a:t>
            </a:r>
            <a:r>
              <a:rPr lang="en-CA" dirty="0" smtClean="0"/>
              <a:t>value.</a:t>
            </a:r>
            <a:endParaRPr lang="pt-BR" dirty="0"/>
          </a:p>
          <a:p>
            <a:r>
              <a:rPr lang="en-CA" dirty="0"/>
              <a:t>E</a:t>
            </a:r>
            <a:r>
              <a:rPr lang="en-CA" dirty="0" smtClean="0"/>
              <a:t>ach </a:t>
            </a:r>
            <a:r>
              <a:rPr lang="en-CA" dirty="0"/>
              <a:t>1% of fraud elimination corresponds to approximately R$ 16.000.000,00 /month (CAD 5.330.000,00).</a:t>
            </a:r>
            <a:endParaRPr lang="pt-BR" dirty="0"/>
          </a:p>
        </p:txBody>
      </p:sp>
      <p:sp>
        <p:nvSpPr>
          <p:cNvPr id="3" name="Título 2"/>
          <p:cNvSpPr>
            <a:spLocks noGrp="1"/>
          </p:cNvSpPr>
          <p:nvPr>
            <p:ph type="title"/>
          </p:nvPr>
        </p:nvSpPr>
        <p:spPr/>
        <p:txBody>
          <a:bodyPr/>
          <a:lstStyle/>
          <a:p>
            <a:r>
              <a:rPr lang="pt-BR" dirty="0" smtClean="0"/>
              <a:t>The </a:t>
            </a:r>
            <a:r>
              <a:rPr lang="pt-BR" dirty="0" err="1" smtClean="0"/>
              <a:t>context</a:t>
            </a:r>
            <a:endParaRPr lang="pt-BR" dirty="0"/>
          </a:p>
        </p:txBody>
      </p:sp>
    </p:spTree>
    <p:extLst>
      <p:ext uri="{BB962C8B-B14F-4D97-AF65-F5344CB8AC3E}">
        <p14:creationId xmlns:p14="http://schemas.microsoft.com/office/powerpoint/2010/main" val="3852490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algn="just"/>
            <a:r>
              <a:rPr lang="en-CA" sz="2000" dirty="0" smtClean="0"/>
              <a:t>The mechanisms </a:t>
            </a:r>
            <a:r>
              <a:rPr lang="en-CA" sz="2000" dirty="0"/>
              <a:t>in place that detects potential fraudulent transactions, </a:t>
            </a:r>
            <a:r>
              <a:rPr lang="en-CA" sz="2000" dirty="0" smtClean="0"/>
              <a:t>have </a:t>
            </a:r>
            <a:r>
              <a:rPr lang="en-CA" sz="2000" dirty="0"/>
              <a:t>two problems</a:t>
            </a:r>
            <a:r>
              <a:rPr lang="en-CA" sz="2000" dirty="0" smtClean="0"/>
              <a:t>:</a:t>
            </a:r>
          </a:p>
          <a:p>
            <a:pPr marL="109728" indent="0" algn="just">
              <a:buNone/>
            </a:pPr>
            <a:r>
              <a:rPr lang="en-CA" sz="2000" dirty="0" smtClean="0"/>
              <a:t> </a:t>
            </a:r>
            <a:endParaRPr lang="pt-BR" sz="2000" dirty="0"/>
          </a:p>
          <a:p>
            <a:pPr lvl="1" algn="just"/>
            <a:r>
              <a:rPr lang="en-CA" sz="2000" dirty="0"/>
              <a:t>D</a:t>
            </a:r>
            <a:r>
              <a:rPr lang="en-CA" sz="2000" dirty="0" smtClean="0"/>
              <a:t>eploy </a:t>
            </a:r>
            <a:r>
              <a:rPr lang="en-CA" sz="2000" dirty="0"/>
              <a:t>semi-static rules </a:t>
            </a:r>
            <a:r>
              <a:rPr lang="en-CA" sz="2000" dirty="0" smtClean="0"/>
              <a:t>what demand effort to adjust</a:t>
            </a:r>
            <a:r>
              <a:rPr lang="en-CA" sz="2000" dirty="0"/>
              <a:t> </a:t>
            </a:r>
            <a:endParaRPr lang="pt-BR" sz="2000" dirty="0"/>
          </a:p>
          <a:p>
            <a:pPr lvl="1" algn="just"/>
            <a:r>
              <a:rPr lang="en-CA" sz="2000" dirty="0" smtClean="0"/>
              <a:t>Its is hard to have a middle term between being too </a:t>
            </a:r>
            <a:r>
              <a:rPr lang="en-CA" sz="2000" dirty="0"/>
              <a:t>stringent </a:t>
            </a:r>
            <a:r>
              <a:rPr lang="en-CA" sz="2000" dirty="0" smtClean="0"/>
              <a:t>(blocking </a:t>
            </a:r>
            <a:r>
              <a:rPr lang="en-CA" sz="2000" dirty="0"/>
              <a:t>legit </a:t>
            </a:r>
            <a:r>
              <a:rPr lang="en-CA" sz="2000" dirty="0" smtClean="0"/>
              <a:t>sales) or being too lose (high volume of fraud). </a:t>
            </a:r>
          </a:p>
          <a:p>
            <a:pPr lvl="1" algn="just"/>
            <a:endParaRPr lang="en-CA" sz="2000" dirty="0" smtClean="0"/>
          </a:p>
          <a:p>
            <a:pPr algn="just"/>
            <a:r>
              <a:rPr lang="en-CA" sz="2000" b="1" dirty="0"/>
              <a:t>T</a:t>
            </a:r>
            <a:r>
              <a:rPr lang="en-CA" sz="2000" b="1" dirty="0" smtClean="0"/>
              <a:t>he objective </a:t>
            </a:r>
            <a:r>
              <a:rPr lang="en-CA" sz="2000" dirty="0" smtClean="0"/>
              <a:t>is to </a:t>
            </a:r>
            <a:r>
              <a:rPr lang="en-CA" sz="2000" dirty="0"/>
              <a:t>create a model that would not only identify </a:t>
            </a:r>
            <a:r>
              <a:rPr lang="en-CA" sz="2000" dirty="0" smtClean="0"/>
              <a:t>a high proportion of the frauds adapting automatically to changes in </a:t>
            </a:r>
            <a:r>
              <a:rPr lang="en-CA" sz="2000" dirty="0"/>
              <a:t>the </a:t>
            </a:r>
            <a:r>
              <a:rPr lang="en-CA" sz="2000" dirty="0" smtClean="0"/>
              <a:t>patterns but also do that with a low false positive rate.</a:t>
            </a:r>
          </a:p>
        </p:txBody>
      </p:sp>
      <p:sp>
        <p:nvSpPr>
          <p:cNvPr id="3" name="Título 2"/>
          <p:cNvSpPr>
            <a:spLocks noGrp="1"/>
          </p:cNvSpPr>
          <p:nvPr>
            <p:ph type="title"/>
          </p:nvPr>
        </p:nvSpPr>
        <p:spPr/>
        <p:txBody>
          <a:bodyPr/>
          <a:lstStyle/>
          <a:p>
            <a:r>
              <a:rPr lang="pt-BR" dirty="0" smtClean="0"/>
              <a:t>Business </a:t>
            </a:r>
            <a:r>
              <a:rPr lang="pt-BR" dirty="0" err="1" smtClean="0"/>
              <a:t>Problem</a:t>
            </a:r>
            <a:r>
              <a:rPr lang="pt-BR" dirty="0" smtClean="0"/>
              <a:t>/</a:t>
            </a:r>
            <a:r>
              <a:rPr lang="pt-BR" dirty="0" err="1" smtClean="0"/>
              <a:t>Objective</a:t>
            </a:r>
            <a:r>
              <a:rPr lang="pt-BR" dirty="0" smtClean="0"/>
              <a:t>.</a:t>
            </a:r>
            <a:endParaRPr lang="pt-BR" dirty="0"/>
          </a:p>
        </p:txBody>
      </p:sp>
    </p:spTree>
    <p:extLst>
      <p:ext uri="{BB962C8B-B14F-4D97-AF65-F5344CB8AC3E}">
        <p14:creationId xmlns:p14="http://schemas.microsoft.com/office/powerpoint/2010/main" val="21635629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algn="just"/>
            <a:r>
              <a:rPr lang="en-CA" dirty="0"/>
              <a:t>We used a real anonymized and sanitized dataset representing a subset of the transactions that occurred during one day of September of 2019 in Brazil, totalling 290.398 transactions.</a:t>
            </a:r>
            <a:endParaRPr lang="pt-BR" dirty="0"/>
          </a:p>
          <a:p>
            <a:endParaRPr lang="pt-BR" dirty="0"/>
          </a:p>
        </p:txBody>
      </p:sp>
      <p:sp>
        <p:nvSpPr>
          <p:cNvPr id="3" name="Título 2"/>
          <p:cNvSpPr>
            <a:spLocks noGrp="1"/>
          </p:cNvSpPr>
          <p:nvPr>
            <p:ph type="title"/>
          </p:nvPr>
        </p:nvSpPr>
        <p:spPr/>
        <p:txBody>
          <a:bodyPr/>
          <a:lstStyle/>
          <a:p>
            <a:r>
              <a:rPr lang="pt-BR" dirty="0" smtClean="0"/>
              <a:t>Data</a:t>
            </a:r>
            <a:endParaRPr lang="pt-BR" dirty="0"/>
          </a:p>
        </p:txBody>
      </p:sp>
    </p:spTree>
    <p:extLst>
      <p:ext uri="{BB962C8B-B14F-4D97-AF65-F5344CB8AC3E}">
        <p14:creationId xmlns:p14="http://schemas.microsoft.com/office/powerpoint/2010/main" val="2856582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55000" lnSpcReduction="20000"/>
          </a:bodyPr>
          <a:lstStyle/>
          <a:p>
            <a:r>
              <a:rPr lang="en-CA" dirty="0" smtClean="0"/>
              <a:t>Information </a:t>
            </a:r>
            <a:r>
              <a:rPr lang="en-CA" dirty="0"/>
              <a:t>regarding the clients</a:t>
            </a:r>
            <a:r>
              <a:rPr lang="en-CA" dirty="0" smtClean="0"/>
              <a:t>:</a:t>
            </a:r>
            <a:endParaRPr lang="pt-BR" dirty="0"/>
          </a:p>
          <a:p>
            <a:pPr lvl="1"/>
            <a:r>
              <a:rPr lang="en-CA" dirty="0"/>
              <a:t>Age</a:t>
            </a:r>
            <a:endParaRPr lang="pt-BR" dirty="0"/>
          </a:p>
          <a:p>
            <a:pPr lvl="1"/>
            <a:r>
              <a:rPr lang="en-CA" dirty="0"/>
              <a:t>Sex</a:t>
            </a:r>
            <a:endParaRPr lang="pt-BR" dirty="0"/>
          </a:p>
          <a:p>
            <a:pPr lvl="1"/>
            <a:r>
              <a:rPr lang="en-CA" dirty="0"/>
              <a:t>Income</a:t>
            </a:r>
            <a:endParaRPr lang="pt-BR" dirty="0"/>
          </a:p>
          <a:p>
            <a:pPr lvl="1"/>
            <a:r>
              <a:rPr lang="en-CA" dirty="0"/>
              <a:t>Average expenditure  in recurrent  payments  per transaction </a:t>
            </a:r>
            <a:endParaRPr lang="pt-BR" dirty="0"/>
          </a:p>
          <a:p>
            <a:pPr lvl="1"/>
            <a:r>
              <a:rPr lang="en-CA" dirty="0"/>
              <a:t>Average expenditure  buying goods (Using the card directly) per transaction </a:t>
            </a:r>
            <a:endParaRPr lang="pt-BR" dirty="0"/>
          </a:p>
          <a:p>
            <a:pPr lvl="1"/>
            <a:r>
              <a:rPr lang="en-CA" dirty="0"/>
              <a:t>Average expenditure buying services (using the card directly) per transaction </a:t>
            </a:r>
            <a:endParaRPr lang="pt-BR" dirty="0"/>
          </a:p>
          <a:p>
            <a:pPr lvl="1"/>
            <a:r>
              <a:rPr lang="en-CA" dirty="0"/>
              <a:t>Average expenditure buying goods on-line per transaction</a:t>
            </a:r>
            <a:endParaRPr lang="pt-BR" dirty="0"/>
          </a:p>
          <a:p>
            <a:pPr lvl="1"/>
            <a:r>
              <a:rPr lang="en-CA" dirty="0"/>
              <a:t>Average expenditure buying services on-line per transaction</a:t>
            </a:r>
            <a:endParaRPr lang="pt-BR" dirty="0"/>
          </a:p>
          <a:p>
            <a:pPr marL="109728" indent="0">
              <a:buNone/>
            </a:pPr>
            <a:r>
              <a:rPr lang="en-CA" dirty="0"/>
              <a:t> </a:t>
            </a:r>
            <a:endParaRPr lang="pt-BR" dirty="0"/>
          </a:p>
          <a:p>
            <a:r>
              <a:rPr lang="en-CA" dirty="0"/>
              <a:t>Information about the seller:</a:t>
            </a:r>
            <a:endParaRPr lang="pt-BR" dirty="0"/>
          </a:p>
          <a:p>
            <a:r>
              <a:rPr lang="en-CA" dirty="0"/>
              <a:t> </a:t>
            </a:r>
            <a:endParaRPr lang="pt-BR" dirty="0"/>
          </a:p>
          <a:p>
            <a:pPr lvl="1"/>
            <a:r>
              <a:rPr lang="en-CA" dirty="0"/>
              <a:t>Score of the seller (Number 0 to 100) indicating the ranking of the seller regards frequency of frauds</a:t>
            </a:r>
            <a:r>
              <a:rPr lang="en-CA" dirty="0" smtClean="0"/>
              <a:t>.</a:t>
            </a:r>
          </a:p>
          <a:p>
            <a:r>
              <a:rPr lang="en-CA" dirty="0"/>
              <a:t>Information about the transactions</a:t>
            </a:r>
            <a:r>
              <a:rPr lang="en-CA" dirty="0" smtClean="0"/>
              <a:t>:</a:t>
            </a:r>
          </a:p>
          <a:p>
            <a:endParaRPr lang="pt-BR" dirty="0"/>
          </a:p>
          <a:p>
            <a:pPr lvl="1"/>
            <a:r>
              <a:rPr lang="en-CA" dirty="0"/>
              <a:t>Type: which one of the five categories it belongs (0-recurrent, 1- goods, 2-services, 3-online goods or 4-online services).</a:t>
            </a:r>
            <a:endParaRPr lang="pt-BR" dirty="0"/>
          </a:p>
          <a:p>
            <a:pPr lvl="1"/>
            <a:r>
              <a:rPr lang="en-CA" dirty="0"/>
              <a:t>Value of the transaction</a:t>
            </a:r>
            <a:endParaRPr lang="pt-BR" dirty="0"/>
          </a:p>
          <a:p>
            <a:pPr lvl="1"/>
            <a:r>
              <a:rPr lang="en-CA" dirty="0"/>
              <a:t>If the addresses of the seller and the buyer  are in the same city </a:t>
            </a:r>
            <a:endParaRPr lang="pt-BR" dirty="0"/>
          </a:p>
          <a:p>
            <a:pPr lvl="1"/>
            <a:r>
              <a:rPr lang="en-CA" dirty="0"/>
              <a:t>If the addresses of the seller and the buyer  are in the same country</a:t>
            </a:r>
            <a:endParaRPr lang="pt-BR" dirty="0"/>
          </a:p>
          <a:p>
            <a:pPr lvl="1"/>
            <a:r>
              <a:rPr lang="en-CA" dirty="0"/>
              <a:t>If the transaction was fraudulent or not (Y or N)</a:t>
            </a:r>
            <a:endParaRPr lang="pt-BR" dirty="0"/>
          </a:p>
          <a:p>
            <a:pPr lvl="0"/>
            <a:endParaRPr lang="pt-BR" dirty="0"/>
          </a:p>
          <a:p>
            <a:endParaRPr lang="pt-BR" dirty="0"/>
          </a:p>
        </p:txBody>
      </p:sp>
      <p:sp>
        <p:nvSpPr>
          <p:cNvPr id="3" name="Título 2"/>
          <p:cNvSpPr>
            <a:spLocks noGrp="1"/>
          </p:cNvSpPr>
          <p:nvPr>
            <p:ph type="title"/>
          </p:nvPr>
        </p:nvSpPr>
        <p:spPr/>
        <p:txBody>
          <a:bodyPr/>
          <a:lstStyle/>
          <a:p>
            <a:r>
              <a:rPr lang="en-CA" dirty="0">
                <a:effectLst/>
              </a:rPr>
              <a:t>D</a:t>
            </a:r>
            <a:r>
              <a:rPr lang="en-CA" dirty="0" smtClean="0">
                <a:effectLst/>
              </a:rPr>
              <a:t>ata </a:t>
            </a:r>
            <a:r>
              <a:rPr lang="en-CA" dirty="0">
                <a:effectLst/>
              </a:rPr>
              <a:t>dictionary</a:t>
            </a:r>
            <a:endParaRPr lang="pt-BR" dirty="0"/>
          </a:p>
        </p:txBody>
      </p:sp>
    </p:spTree>
    <p:extLst>
      <p:ext uri="{BB962C8B-B14F-4D97-AF65-F5344CB8AC3E}">
        <p14:creationId xmlns:p14="http://schemas.microsoft.com/office/powerpoint/2010/main" val="1079085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algn="just"/>
            <a:r>
              <a:rPr lang="en-CA" dirty="0" smtClean="0"/>
              <a:t>We created three synthetic variables:</a:t>
            </a:r>
          </a:p>
          <a:p>
            <a:pPr algn="just"/>
            <a:r>
              <a:rPr lang="en-CA" dirty="0" smtClean="0"/>
              <a:t>Dispersion: We calculated how far from the average the value of the transaction was in %</a:t>
            </a:r>
          </a:p>
          <a:p>
            <a:pPr algn="just"/>
            <a:r>
              <a:rPr lang="en-CA" dirty="0" smtClean="0"/>
              <a:t>Cluster % of frauds: We clustered the transactions by profile (six variables) using K-means and check the % of frauds in the cluster.</a:t>
            </a:r>
          </a:p>
          <a:p>
            <a:pPr algn="just"/>
            <a:r>
              <a:rPr lang="en-CA" dirty="0" smtClean="0"/>
              <a:t>Linear regression: We identified the correlation between  eight variables and the frequency of frauds in %.</a:t>
            </a:r>
          </a:p>
          <a:p>
            <a:endParaRPr lang="pt-BR" dirty="0"/>
          </a:p>
        </p:txBody>
      </p:sp>
      <p:sp>
        <p:nvSpPr>
          <p:cNvPr id="3" name="Título 2"/>
          <p:cNvSpPr>
            <a:spLocks noGrp="1"/>
          </p:cNvSpPr>
          <p:nvPr>
            <p:ph type="title"/>
          </p:nvPr>
        </p:nvSpPr>
        <p:spPr/>
        <p:txBody>
          <a:bodyPr/>
          <a:lstStyle/>
          <a:p>
            <a:r>
              <a:rPr lang="pt-BR" dirty="0" smtClean="0"/>
              <a:t>Data </a:t>
            </a:r>
            <a:r>
              <a:rPr lang="pt-BR" dirty="0" err="1" smtClean="0"/>
              <a:t>treatment</a:t>
            </a:r>
            <a:r>
              <a:rPr lang="pt-BR" dirty="0" smtClean="0"/>
              <a:t> 1</a:t>
            </a:r>
            <a:endParaRPr lang="pt-BR" dirty="0"/>
          </a:p>
        </p:txBody>
      </p:sp>
    </p:spTree>
    <p:extLst>
      <p:ext uri="{BB962C8B-B14F-4D97-AF65-F5344CB8AC3E}">
        <p14:creationId xmlns:p14="http://schemas.microsoft.com/office/powerpoint/2010/main" val="2754980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algn="just"/>
            <a:r>
              <a:rPr lang="en-CA" dirty="0" smtClean="0"/>
              <a:t>We cross-validation the data in order to get good test and training subsets.</a:t>
            </a:r>
          </a:p>
          <a:p>
            <a:pPr algn="just"/>
            <a:r>
              <a:rPr lang="en-CA" dirty="0" smtClean="0"/>
              <a:t>We decoded the data in order to be able to use some techniques like extended gradient boost.</a:t>
            </a:r>
          </a:p>
          <a:p>
            <a:pPr algn="just"/>
            <a:r>
              <a:rPr lang="en-CA" dirty="0" smtClean="0"/>
              <a:t>We balanced the training database due the fact that the frauds were just 4% of the samples.</a:t>
            </a:r>
            <a:endParaRPr lang="en-CA" dirty="0"/>
          </a:p>
        </p:txBody>
      </p:sp>
      <p:sp>
        <p:nvSpPr>
          <p:cNvPr id="3" name="Título 2"/>
          <p:cNvSpPr>
            <a:spLocks noGrp="1"/>
          </p:cNvSpPr>
          <p:nvPr>
            <p:ph type="title"/>
          </p:nvPr>
        </p:nvSpPr>
        <p:spPr/>
        <p:txBody>
          <a:bodyPr/>
          <a:lstStyle/>
          <a:p>
            <a:r>
              <a:rPr lang="pt-BR" dirty="0" smtClean="0"/>
              <a:t>Data </a:t>
            </a:r>
            <a:r>
              <a:rPr lang="pt-BR" dirty="0" err="1" smtClean="0"/>
              <a:t>treatment</a:t>
            </a:r>
            <a:r>
              <a:rPr lang="pt-BR" dirty="0" smtClean="0"/>
              <a:t> 2</a:t>
            </a:r>
            <a:endParaRPr lang="pt-BR" dirty="0"/>
          </a:p>
        </p:txBody>
      </p:sp>
    </p:spTree>
    <p:extLst>
      <p:ext uri="{BB962C8B-B14F-4D97-AF65-F5344CB8AC3E}">
        <p14:creationId xmlns:p14="http://schemas.microsoft.com/office/powerpoint/2010/main" val="1933035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algn="just"/>
            <a:r>
              <a:rPr lang="en-CA" sz="2400" dirty="0" smtClean="0"/>
              <a:t>We simulated a decision-tree without the synthetic variables.</a:t>
            </a:r>
          </a:p>
          <a:p>
            <a:pPr algn="just"/>
            <a:endParaRPr lang="en-CA" sz="2400" dirty="0" smtClean="0"/>
          </a:p>
          <a:p>
            <a:pPr algn="just"/>
            <a:r>
              <a:rPr lang="en-CA" sz="2400" dirty="0" smtClean="0"/>
              <a:t>We explored five models using balanced  and unbalanced training data creating ten scenarios:</a:t>
            </a:r>
          </a:p>
          <a:p>
            <a:pPr lvl="1" algn="just"/>
            <a:r>
              <a:rPr lang="en-CA" sz="2400" dirty="0" smtClean="0"/>
              <a:t>Decision-tree </a:t>
            </a:r>
            <a:endParaRPr lang="en-CA" sz="2400" dirty="0"/>
          </a:p>
          <a:p>
            <a:pPr lvl="1" algn="just"/>
            <a:r>
              <a:rPr lang="en-CA" sz="2400" dirty="0" smtClean="0"/>
              <a:t>Random-Forest</a:t>
            </a:r>
            <a:endParaRPr lang="en-CA" sz="2400" dirty="0"/>
          </a:p>
          <a:p>
            <a:pPr lvl="1" algn="just"/>
            <a:r>
              <a:rPr lang="en-CA" sz="2400" dirty="0" smtClean="0"/>
              <a:t>Random </a:t>
            </a:r>
            <a:r>
              <a:rPr lang="en-CA" sz="2400" dirty="0"/>
              <a:t>Forest + Bagging</a:t>
            </a:r>
          </a:p>
          <a:p>
            <a:pPr lvl="1" algn="just"/>
            <a:r>
              <a:rPr lang="en-CA" sz="2400" dirty="0" smtClean="0"/>
              <a:t>Support </a:t>
            </a:r>
            <a:r>
              <a:rPr lang="en-CA" sz="2400" dirty="0"/>
              <a:t>Vector Machine Classifier </a:t>
            </a:r>
          </a:p>
          <a:p>
            <a:pPr lvl="1" algn="just"/>
            <a:r>
              <a:rPr lang="en-CA" sz="2400" dirty="0" err="1" smtClean="0"/>
              <a:t>XGBoost</a:t>
            </a:r>
            <a:endParaRPr lang="en-CA" sz="2400" dirty="0"/>
          </a:p>
          <a:p>
            <a:pPr algn="just"/>
            <a:endParaRPr lang="en-CA" dirty="0"/>
          </a:p>
        </p:txBody>
      </p:sp>
      <p:sp>
        <p:nvSpPr>
          <p:cNvPr id="3" name="Título 2"/>
          <p:cNvSpPr>
            <a:spLocks noGrp="1"/>
          </p:cNvSpPr>
          <p:nvPr>
            <p:ph type="title"/>
          </p:nvPr>
        </p:nvSpPr>
        <p:spPr/>
        <p:txBody>
          <a:bodyPr>
            <a:normAutofit/>
          </a:bodyPr>
          <a:lstStyle/>
          <a:p>
            <a:r>
              <a:rPr lang="en-CA" dirty="0" smtClean="0"/>
              <a:t>Analytical problem 1</a:t>
            </a:r>
            <a:endParaRPr lang="en-CA" dirty="0"/>
          </a:p>
        </p:txBody>
      </p:sp>
    </p:spTree>
    <p:extLst>
      <p:ext uri="{BB962C8B-B14F-4D97-AF65-F5344CB8AC3E}">
        <p14:creationId xmlns:p14="http://schemas.microsoft.com/office/powerpoint/2010/main" val="2287262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n-CA" dirty="0"/>
              <a:t>Analytical problem </a:t>
            </a:r>
            <a:r>
              <a:rPr lang="en-CA" dirty="0" smtClean="0"/>
              <a:t>2</a:t>
            </a:r>
            <a:endParaRPr lang="pt-BR" dirty="0"/>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28070" y="1481138"/>
            <a:ext cx="3687860" cy="4525962"/>
          </a:xfrm>
          <a:prstGeom prst="rect">
            <a:avLst/>
          </a:prstGeom>
          <a:noFill/>
          <a:ln>
            <a:noFill/>
          </a:ln>
        </p:spPr>
      </p:pic>
    </p:spTree>
    <p:extLst>
      <p:ext uri="{BB962C8B-B14F-4D97-AF65-F5344CB8AC3E}">
        <p14:creationId xmlns:p14="http://schemas.microsoft.com/office/powerpoint/2010/main" val="13744215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so">
  <a:themeElements>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so">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urso">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108</TotalTime>
  <Words>409</Words>
  <Application>Microsoft Office PowerPoint</Application>
  <PresentationFormat>Apresentação na tela (4:3)</PresentationFormat>
  <Paragraphs>61</Paragraphs>
  <Slides>11</Slides>
  <Notes>0</Notes>
  <HiddenSlides>0</HiddenSlides>
  <MMClips>0</MMClips>
  <ScaleCrop>false</ScaleCrop>
  <HeadingPairs>
    <vt:vector size="4" baseType="variant">
      <vt:variant>
        <vt:lpstr>Tema</vt:lpstr>
      </vt:variant>
      <vt:variant>
        <vt:i4>1</vt:i4>
      </vt:variant>
      <vt:variant>
        <vt:lpstr>Títulos de slides</vt:lpstr>
      </vt:variant>
      <vt:variant>
        <vt:i4>11</vt:i4>
      </vt:variant>
    </vt:vector>
  </HeadingPairs>
  <TitlesOfParts>
    <vt:vector size="12" baseType="lpstr">
      <vt:lpstr>Concurso</vt:lpstr>
      <vt:lpstr>Credit card fraud identification using AI/ML</vt:lpstr>
      <vt:lpstr>The context</vt:lpstr>
      <vt:lpstr>Business Problem/Objective.</vt:lpstr>
      <vt:lpstr>Data</vt:lpstr>
      <vt:lpstr>Data dictionary</vt:lpstr>
      <vt:lpstr>Data treatment 1</vt:lpstr>
      <vt:lpstr>Data treatment 2</vt:lpstr>
      <vt:lpstr>Analytical problem 1</vt:lpstr>
      <vt:lpstr>Analytical problem 2</vt:lpstr>
      <vt:lpstr>Conclusions 1</vt:lpstr>
      <vt:lpstr>Conclusions 2</vt:lpstr>
    </vt:vector>
  </TitlesOfParts>
  <Company>WANOPT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identification using AI/ML</dc:title>
  <dc:creator>Luiz Carvalho</dc:creator>
  <cp:lastModifiedBy>Luiz Carvalho</cp:lastModifiedBy>
  <cp:revision>8</cp:revision>
  <dcterms:created xsi:type="dcterms:W3CDTF">2020-03-16T17:57:58Z</dcterms:created>
  <dcterms:modified xsi:type="dcterms:W3CDTF">2020-03-16T19:46:34Z</dcterms:modified>
</cp:coreProperties>
</file>