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ade Gamer" charset="1" panose="00000000000000000000"/>
      <p:regular r:id="rId10"/>
    </p:embeddedFont>
    <p:embeddedFont>
      <p:font typeface="ITC Benguiat" charset="1" panose="02030603050306020704"/>
      <p:regular r:id="rId11"/>
    </p:embeddedFont>
    <p:embeddedFont>
      <p:font typeface="ITC Benguiat Bold" charset="1" panose="02030904050306020704"/>
      <p:regular r:id="rId12"/>
    </p:embeddedFont>
    <p:embeddedFont>
      <p:font typeface="ITC Benguiat Italics" charset="1" panose="02030604050306090704"/>
      <p:regular r:id="rId13"/>
    </p:embeddedFont>
    <p:embeddedFont>
      <p:font typeface="ITC Benguiat Bold Italics" charset="1" panose="02030905050306090704"/>
      <p:regular r:id="rId14"/>
    </p:embeddedFont>
    <p:embeddedFont>
      <p:font typeface="ITC Benguiat Medium" charset="1" panose="02030704050306020704"/>
      <p:regular r:id="rId15"/>
    </p:embeddedFont>
    <p:embeddedFont>
      <p:font typeface="ITC Benguiat Medium Italics" charset="1" panose="02030704050306090704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 Italics" charset="1" panose="020B0803030501040103"/>
      <p:regular r:id="rId20"/>
    </p:embeddedFont>
    <p:embeddedFont>
      <p:font typeface="Canva Sans Medium" charset="1" panose="020B0603030501040103"/>
      <p:regular r:id="rId21"/>
    </p:embeddedFont>
    <p:embeddedFont>
      <p:font typeface="Canva Sans Medium Italics" charset="1" panose="020B0603030501040103"/>
      <p:regular r:id="rId22"/>
    </p:embeddedFont>
    <p:embeddedFont>
      <p:font typeface="Adore The World" charset="1" panose="00000500000000000000"/>
      <p:regular r:id="rId23"/>
    </p:embeddedFont>
    <p:embeddedFont>
      <p:font typeface="Accordion Black" charset="1" panose="00000500000000000000"/>
      <p:regular r:id="rId24"/>
    </p:embeddedFont>
    <p:embeddedFont>
      <p:font typeface="Bungee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25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jpe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jpeg" Type="http://schemas.openxmlformats.org/officeDocument/2006/relationships/image"/><Relationship Id="rId7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43856" y="390812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83299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0" y="0"/>
                </a:moveTo>
                <a:lnTo>
                  <a:pt x="2776001" y="0"/>
                </a:lnTo>
                <a:lnTo>
                  <a:pt x="2776001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2776001" y="0"/>
                </a:moveTo>
                <a:lnTo>
                  <a:pt x="0" y="0"/>
                </a:lnTo>
                <a:lnTo>
                  <a:pt x="0" y="2599346"/>
                </a:lnTo>
                <a:lnTo>
                  <a:pt x="2776001" y="2599346"/>
                </a:lnTo>
                <a:lnTo>
                  <a:pt x="27760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2825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689960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5089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413776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3296" y="617220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0" y="0"/>
                </a:moveTo>
                <a:lnTo>
                  <a:pt x="845404" y="0"/>
                </a:lnTo>
                <a:lnTo>
                  <a:pt x="845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7259300" y="617220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845404" y="0"/>
                </a:moveTo>
                <a:lnTo>
                  <a:pt x="0" y="0"/>
                </a:lnTo>
                <a:lnTo>
                  <a:pt x="0" y="4114800"/>
                </a:lnTo>
                <a:lnTo>
                  <a:pt x="845404" y="4114800"/>
                </a:lnTo>
                <a:lnTo>
                  <a:pt x="84540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42069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70875" y="9420673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7"/>
                </a:lnTo>
                <a:lnTo>
                  <a:pt x="0" y="86632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0919185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1826746" y="0"/>
                </a:moveTo>
                <a:lnTo>
                  <a:pt x="0" y="0"/>
                </a:lnTo>
                <a:lnTo>
                  <a:pt x="0" y="657628"/>
                </a:lnTo>
                <a:lnTo>
                  <a:pt x="1826746" y="657628"/>
                </a:lnTo>
                <a:lnTo>
                  <a:pt x="182674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4148172" y="9407784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2268953" y="0"/>
                </a:moveTo>
                <a:lnTo>
                  <a:pt x="0" y="0"/>
                </a:lnTo>
                <a:lnTo>
                  <a:pt x="0" y="866328"/>
                </a:lnTo>
                <a:lnTo>
                  <a:pt x="2268953" y="866328"/>
                </a:lnTo>
                <a:lnTo>
                  <a:pt x="226895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1950" y="4289255"/>
            <a:ext cx="17429352" cy="416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00"/>
              </a:lnSpc>
            </a:pPr>
            <a:r>
              <a:rPr lang="en-US" sz="7786">
                <a:solidFill>
                  <a:srgbClr val="FFFFFF"/>
                </a:solidFill>
                <a:latin typeface="Arcade Gamer"/>
              </a:rPr>
              <a:t>RANDOM WORLD GENERATION</a:t>
            </a:r>
          </a:p>
          <a:p>
            <a:pPr algn="ctr">
              <a:lnSpc>
                <a:spcPts val="11082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681517" y="409711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19274" y="553030"/>
            <a:ext cx="11325702" cy="132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sz="8699" spc="1374" u="sng">
                <a:solidFill>
                  <a:srgbClr val="FFAAAB"/>
                </a:solidFill>
                <a:latin typeface="Adore The World"/>
              </a:rPr>
              <a:t>VORONOI DIAGRAMS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2369" y="2107679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61471" y="1028700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061471" y="3752328"/>
            <a:ext cx="1569844" cy="548018"/>
          </a:xfrm>
          <a:custGeom>
            <a:avLst/>
            <a:gdLst/>
            <a:ahLst/>
            <a:cxnLst/>
            <a:rect r="r" b="b" t="t" l="l"/>
            <a:pathLst>
              <a:path h="548018" w="1569844">
                <a:moveTo>
                  <a:pt x="1569845" y="0"/>
                </a:moveTo>
                <a:lnTo>
                  <a:pt x="0" y="0"/>
                </a:lnTo>
                <a:lnTo>
                  <a:pt x="0" y="548018"/>
                </a:lnTo>
                <a:lnTo>
                  <a:pt x="1569845" y="548018"/>
                </a:lnTo>
                <a:lnTo>
                  <a:pt x="15698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144000" y="1263081"/>
            <a:ext cx="2283604" cy="797185"/>
          </a:xfrm>
          <a:custGeom>
            <a:avLst/>
            <a:gdLst/>
            <a:ahLst/>
            <a:cxnLst/>
            <a:rect r="r" b="b" t="t" l="l"/>
            <a:pathLst>
              <a:path h="797185" w="2283604">
                <a:moveTo>
                  <a:pt x="2283604" y="0"/>
                </a:moveTo>
                <a:lnTo>
                  <a:pt x="0" y="0"/>
                </a:lnTo>
                <a:lnTo>
                  <a:pt x="0" y="797185"/>
                </a:lnTo>
                <a:lnTo>
                  <a:pt x="2283604" y="797185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1479" y="-413826"/>
            <a:ext cx="2494479" cy="2494479"/>
          </a:xfrm>
          <a:custGeom>
            <a:avLst/>
            <a:gdLst/>
            <a:ahLst/>
            <a:cxnLst/>
            <a:rect r="r" b="b" t="t" l="l"/>
            <a:pathLst>
              <a:path h="2494479" w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25760" y="125680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3"/>
                </a:lnTo>
                <a:lnTo>
                  <a:pt x="2359993" y="823853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901945" y="57433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9112" y="-224599"/>
            <a:ext cx="1796695" cy="1796695"/>
          </a:xfrm>
          <a:custGeom>
            <a:avLst/>
            <a:gdLst/>
            <a:ahLst/>
            <a:cxnLst/>
            <a:rect r="r" b="b" t="t" l="l"/>
            <a:pathLst>
              <a:path h="1796695" w="1796695">
                <a:moveTo>
                  <a:pt x="0" y="0"/>
                </a:moveTo>
                <a:lnTo>
                  <a:pt x="1796695" y="0"/>
                </a:lnTo>
                <a:lnTo>
                  <a:pt x="1796695" y="1796695"/>
                </a:lnTo>
                <a:lnTo>
                  <a:pt x="0" y="1796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79197" y="978701"/>
            <a:ext cx="1699829" cy="593395"/>
          </a:xfrm>
          <a:custGeom>
            <a:avLst/>
            <a:gdLst/>
            <a:ahLst/>
            <a:cxnLst/>
            <a:rect r="r" b="b" t="t" l="l"/>
            <a:pathLst>
              <a:path h="593395" w="1699829">
                <a:moveTo>
                  <a:pt x="0" y="0"/>
                </a:moveTo>
                <a:lnTo>
                  <a:pt x="1699830" y="0"/>
                </a:lnTo>
                <a:lnTo>
                  <a:pt x="1699830" y="593395"/>
                </a:lnTo>
                <a:lnTo>
                  <a:pt x="0" y="59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06743" y="97870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5" y="0"/>
                </a:lnTo>
                <a:lnTo>
                  <a:pt x="2908065" y="518165"/>
                </a:lnTo>
                <a:lnTo>
                  <a:pt x="0" y="5181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32269" y="2039392"/>
            <a:ext cx="1699829" cy="593395"/>
          </a:xfrm>
          <a:custGeom>
            <a:avLst/>
            <a:gdLst/>
            <a:ahLst/>
            <a:cxnLst/>
            <a:rect r="r" b="b" t="t" l="l"/>
            <a:pathLst>
              <a:path h="593395" w="1699829">
                <a:moveTo>
                  <a:pt x="0" y="0"/>
                </a:moveTo>
                <a:lnTo>
                  <a:pt x="1699829" y="0"/>
                </a:lnTo>
                <a:lnTo>
                  <a:pt x="1699829" y="593395"/>
                </a:lnTo>
                <a:lnTo>
                  <a:pt x="0" y="59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4804259" y="757234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5"/>
                </a:lnTo>
                <a:lnTo>
                  <a:pt x="2908065" y="518165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681517" y="409711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4858" y="2613013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0" y="0"/>
                </a:moveTo>
                <a:lnTo>
                  <a:pt x="2023142" y="0"/>
                </a:lnTo>
                <a:lnTo>
                  <a:pt x="2023142" y="7673987"/>
                </a:lnTo>
                <a:lnTo>
                  <a:pt x="0" y="767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8974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0" y="0"/>
                </a:moveTo>
                <a:lnTo>
                  <a:pt x="2104159" y="0"/>
                </a:lnTo>
                <a:lnTo>
                  <a:pt x="210415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284867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2104159" y="0"/>
                </a:moveTo>
                <a:lnTo>
                  <a:pt x="0" y="0"/>
                </a:lnTo>
                <a:lnTo>
                  <a:pt x="0" y="9258300"/>
                </a:lnTo>
                <a:lnTo>
                  <a:pt x="2104159" y="9258300"/>
                </a:lnTo>
                <a:lnTo>
                  <a:pt x="21041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2613013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2023142" y="0"/>
                </a:moveTo>
                <a:lnTo>
                  <a:pt x="0" y="0"/>
                </a:lnTo>
                <a:lnTo>
                  <a:pt x="0" y="7673987"/>
                </a:lnTo>
                <a:lnTo>
                  <a:pt x="2023142" y="7673987"/>
                </a:lnTo>
                <a:lnTo>
                  <a:pt x="2023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29606" y="1057562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00164" y="3594529"/>
            <a:ext cx="10487673" cy="4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</a:rPr>
              <a:t>THANK</a:t>
            </a:r>
          </a:p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</a:rPr>
              <a:t>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257771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144598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11215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003133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2825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9689960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55089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413776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542069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02059" y="9420673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7"/>
                </a:lnTo>
                <a:lnTo>
                  <a:pt x="0" y="86632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0919185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1826746" y="0"/>
                </a:moveTo>
                <a:lnTo>
                  <a:pt x="0" y="0"/>
                </a:lnTo>
                <a:lnTo>
                  <a:pt x="0" y="657628"/>
                </a:lnTo>
                <a:lnTo>
                  <a:pt x="1826746" y="657628"/>
                </a:lnTo>
                <a:lnTo>
                  <a:pt x="1826746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4816988" y="9407784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2268953" y="0"/>
                </a:moveTo>
                <a:lnTo>
                  <a:pt x="0" y="0"/>
                </a:lnTo>
                <a:lnTo>
                  <a:pt x="0" y="866328"/>
                </a:lnTo>
                <a:lnTo>
                  <a:pt x="2268953" y="866328"/>
                </a:lnTo>
                <a:lnTo>
                  <a:pt x="2268953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043035" y="8676449"/>
            <a:ext cx="4473754" cy="1610551"/>
          </a:xfrm>
          <a:custGeom>
            <a:avLst/>
            <a:gdLst/>
            <a:ahLst/>
            <a:cxnLst/>
            <a:rect r="r" b="b" t="t" l="l"/>
            <a:pathLst>
              <a:path h="1610551" w="4473754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681517" y="409711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33588"/>
            <a:ext cx="9687044" cy="108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  <a:spcBef>
                <a:spcPct val="0"/>
              </a:spcBef>
            </a:pPr>
            <a:r>
              <a:rPr lang="en-US" sz="8499">
                <a:solidFill>
                  <a:srgbClr val="F42686"/>
                </a:solidFill>
                <a:latin typeface="Bungee Bold Italics"/>
              </a:rPr>
              <a:t>INTRODUCTION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8530" y="3059674"/>
            <a:ext cx="16033486" cy="237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</a:pPr>
            <a:r>
              <a:rPr lang="en-US" sz="4352">
                <a:solidFill>
                  <a:srgbClr val="FF7F07"/>
                </a:solidFill>
                <a:latin typeface="Accordion Black"/>
              </a:rPr>
              <a:t>Random world generation algorithms play a crucial role in various fields, including gaming, simulation, procedural content generation, and data visualization.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88097"/>
            <a:ext cx="16033486" cy="237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93"/>
              </a:lnSpc>
              <a:spcBef>
                <a:spcPct val="0"/>
              </a:spcBef>
            </a:pPr>
            <a:r>
              <a:rPr lang="en-US" sz="4352" strike="noStrike" u="none">
                <a:solidFill>
                  <a:srgbClr val="FF7F07"/>
                </a:solidFill>
                <a:latin typeface="Accordion Black"/>
              </a:rPr>
              <a:t>As games became more complex and ambitious, developers faced challenges in creating expansive and diverse virtual worlds manually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50745" y="1587352"/>
            <a:ext cx="13740885" cy="967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9"/>
              </a:lnSpc>
              <a:spcBef>
                <a:spcPct val="0"/>
              </a:spcBef>
            </a:pPr>
            <a:r>
              <a:rPr lang="en-US" sz="7599" strike="noStrike" u="none">
                <a:solidFill>
                  <a:srgbClr val="00C49C"/>
                </a:solidFill>
                <a:latin typeface="Bungee Bold Italics"/>
              </a:rPr>
              <a:t>SOME COMMON PROBLEMS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50745" y="3495367"/>
            <a:ext cx="10390704" cy="559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2670" indent="-561335" lvl="1">
              <a:lnSpc>
                <a:spcPts val="8839"/>
              </a:lnSpc>
              <a:buAutoNum type="arabicPeriod" startAt="1"/>
            </a:pPr>
            <a:r>
              <a:rPr lang="en-US" sz="5199" spc="67" strike="noStrike" u="none">
                <a:solidFill>
                  <a:srgbClr val="FB6BA2"/>
                </a:solidFill>
                <a:latin typeface="Accordion Black"/>
              </a:rPr>
              <a:t>Limited Memory and Storage</a:t>
            </a:r>
          </a:p>
          <a:p>
            <a:pPr algn="just" marL="1122670" indent="-561335" lvl="1">
              <a:lnSpc>
                <a:spcPts val="8839"/>
              </a:lnSpc>
              <a:buAutoNum type="arabicPeriod" startAt="1"/>
            </a:pPr>
            <a:r>
              <a:rPr lang="en-US" sz="5199" spc="67" strike="noStrike" u="none">
                <a:solidFill>
                  <a:srgbClr val="FB6BA2"/>
                </a:solidFill>
                <a:latin typeface="Accordion Black"/>
              </a:rPr>
              <a:t>Player Expectations</a:t>
            </a:r>
          </a:p>
          <a:p>
            <a:pPr algn="just" marL="1122670" indent="-561335" lvl="1">
              <a:lnSpc>
                <a:spcPts val="8839"/>
              </a:lnSpc>
              <a:buAutoNum type="arabicPeriod" startAt="1"/>
            </a:pPr>
            <a:r>
              <a:rPr lang="en-US" sz="5199" spc="67" strike="noStrike" u="none">
                <a:solidFill>
                  <a:srgbClr val="FB6BA2"/>
                </a:solidFill>
                <a:latin typeface="Accordion Black"/>
              </a:rPr>
              <a:t>Handcrafted Content</a:t>
            </a:r>
          </a:p>
          <a:p>
            <a:pPr algn="just" marL="1122670" indent="-561335" lvl="1">
              <a:lnSpc>
                <a:spcPts val="8839"/>
              </a:lnSpc>
              <a:buAutoNum type="arabicPeriod" startAt="1"/>
            </a:pPr>
            <a:r>
              <a:rPr lang="en-US" sz="5199" spc="67" strike="noStrike" u="none">
                <a:solidFill>
                  <a:srgbClr val="FB6BA2"/>
                </a:solidFill>
                <a:latin typeface="Accordion Black"/>
              </a:rPr>
              <a:t>Dynamic Environments</a:t>
            </a:r>
          </a:p>
          <a:p>
            <a:pPr algn="just" marL="1122670" indent="-561335" lvl="1">
              <a:lnSpc>
                <a:spcPts val="8839"/>
              </a:lnSpc>
              <a:buAutoNum type="arabicPeriod" startAt="1"/>
            </a:pPr>
            <a:r>
              <a:rPr lang="en-US" sz="5199" spc="67" strike="noStrike" u="none">
                <a:solidFill>
                  <a:srgbClr val="FB6BA2"/>
                </a:solidFill>
                <a:latin typeface="Accordion Black"/>
              </a:rPr>
              <a:t>Randomization for Replayability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0500" y="235246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6032" y="2383026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61471" y="1028700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474378" y="3936617"/>
            <a:ext cx="1569844" cy="548018"/>
          </a:xfrm>
          <a:custGeom>
            <a:avLst/>
            <a:gdLst/>
            <a:ahLst/>
            <a:cxnLst/>
            <a:rect r="r" b="b" t="t" l="l"/>
            <a:pathLst>
              <a:path h="548018" w="1569844">
                <a:moveTo>
                  <a:pt x="1569844" y="0"/>
                </a:moveTo>
                <a:lnTo>
                  <a:pt x="0" y="0"/>
                </a:lnTo>
                <a:lnTo>
                  <a:pt x="0" y="548018"/>
                </a:lnTo>
                <a:lnTo>
                  <a:pt x="1569844" y="548018"/>
                </a:lnTo>
                <a:lnTo>
                  <a:pt x="15698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09631" y="1430381"/>
            <a:ext cx="14744938" cy="136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8"/>
              </a:lnSpc>
            </a:pPr>
            <a:r>
              <a:rPr lang="en-US" sz="9565" spc="-191">
                <a:solidFill>
                  <a:srgbClr val="FF0070"/>
                </a:solidFill>
                <a:latin typeface="ITC Benguiat Bold"/>
              </a:rPr>
              <a:t>SOME ALGORITHMS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6234" y="2850767"/>
            <a:ext cx="10730032" cy="715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30617" indent="-615309" lvl="1">
              <a:lnSpc>
                <a:spcPts val="7979"/>
              </a:lnSpc>
              <a:buAutoNum type="arabicPeriod" startAt="1"/>
            </a:pPr>
            <a:r>
              <a:rPr lang="en-US" sz="5699">
                <a:solidFill>
                  <a:srgbClr val="40F4D2"/>
                </a:solidFill>
                <a:latin typeface="Accordion Black"/>
              </a:rPr>
              <a:t>Perlin Noise and Simplex Noise</a:t>
            </a:r>
          </a:p>
          <a:p>
            <a:pPr marL="1230617" indent="-615309" lvl="1">
              <a:lnSpc>
                <a:spcPts val="7979"/>
              </a:lnSpc>
              <a:buAutoNum type="arabicPeriod" startAt="1"/>
            </a:pPr>
            <a:r>
              <a:rPr lang="en-US" sz="5699">
                <a:solidFill>
                  <a:srgbClr val="40F4D2"/>
                </a:solidFill>
                <a:latin typeface="Accordion Black"/>
              </a:rPr>
              <a:t>Cellular Automata</a:t>
            </a:r>
          </a:p>
          <a:p>
            <a:pPr marL="1230617" indent="-615309" lvl="1">
              <a:lnSpc>
                <a:spcPts val="7979"/>
              </a:lnSpc>
              <a:buAutoNum type="arabicPeriod" startAt="1"/>
            </a:pPr>
            <a:r>
              <a:rPr lang="en-US" sz="5699">
                <a:solidFill>
                  <a:srgbClr val="40F4D2"/>
                </a:solidFill>
                <a:latin typeface="Accordion Black"/>
              </a:rPr>
              <a:t>Voronoi diagrams</a:t>
            </a:r>
          </a:p>
          <a:p>
            <a:pPr marL="1230617" indent="-615309" lvl="1">
              <a:lnSpc>
                <a:spcPts val="7979"/>
              </a:lnSpc>
              <a:buAutoNum type="arabicPeriod" startAt="1"/>
            </a:pPr>
            <a:r>
              <a:rPr lang="en-US" sz="5699">
                <a:solidFill>
                  <a:srgbClr val="40F4D2"/>
                </a:solidFill>
                <a:latin typeface="Accordion Black"/>
              </a:rPr>
              <a:t>Biome Assignment</a:t>
            </a:r>
          </a:p>
          <a:p>
            <a:pPr marL="1230617" indent="-615309" lvl="1">
              <a:lnSpc>
                <a:spcPts val="7979"/>
              </a:lnSpc>
              <a:buAutoNum type="arabicPeriod" startAt="1"/>
            </a:pPr>
            <a:r>
              <a:rPr lang="en-US" sz="5699">
                <a:solidFill>
                  <a:srgbClr val="40F4D2"/>
                </a:solidFill>
                <a:latin typeface="Accordion Black"/>
              </a:rPr>
              <a:t>Whittaker Diagram</a:t>
            </a:r>
          </a:p>
          <a:p>
            <a:pPr marL="1230617" indent="-615309" lvl="1">
              <a:lnSpc>
                <a:spcPts val="7979"/>
              </a:lnSpc>
              <a:buAutoNum type="arabicPeriod" startAt="1"/>
            </a:pPr>
            <a:r>
              <a:rPr lang="en-US" sz="5699">
                <a:solidFill>
                  <a:srgbClr val="40F4D2"/>
                </a:solidFill>
                <a:latin typeface="Accordion Black"/>
              </a:rPr>
              <a:t>Cave and Dungeon Generation</a:t>
            </a:r>
          </a:p>
          <a:p>
            <a:pPr>
              <a:lnSpc>
                <a:spcPts val="79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31174" y="231515"/>
            <a:ext cx="2283604" cy="797185"/>
          </a:xfrm>
          <a:custGeom>
            <a:avLst/>
            <a:gdLst/>
            <a:ahLst/>
            <a:cxnLst/>
            <a:rect r="r" b="b" t="t" l="l"/>
            <a:pathLst>
              <a:path h="797185" w="2283604">
                <a:moveTo>
                  <a:pt x="2283604" y="0"/>
                </a:moveTo>
                <a:lnTo>
                  <a:pt x="0" y="0"/>
                </a:lnTo>
                <a:lnTo>
                  <a:pt x="0" y="797185"/>
                </a:lnTo>
                <a:lnTo>
                  <a:pt x="2283604" y="797185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032771" y="630107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69980" y="361001"/>
            <a:ext cx="3426143" cy="132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sz="8699" spc="1374" u="sng">
                <a:solidFill>
                  <a:srgbClr val="FFAAAB"/>
                </a:solidFill>
                <a:latin typeface="Adore The World"/>
              </a:rPr>
              <a:t>NOISE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258" y="2454925"/>
            <a:ext cx="1785799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AAAB"/>
                </a:solidFill>
                <a:latin typeface="Canva Sans"/>
              </a:rPr>
              <a:t>Noise in the context of computer graphics and procedural content generation refers to random or pseudo-random variations that are added to signals or data to create naturalistic or visually interesting effects.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31572" y="4772342"/>
            <a:ext cx="7424857" cy="73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20040"/>
                </a:solidFill>
                <a:latin typeface="Arcade Gamer"/>
              </a:rPr>
              <a:t>Way too TECHNICAL!!!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5768990"/>
            <a:ext cx="18288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AAAB"/>
                </a:solidFill>
                <a:latin typeface="Canva Sans"/>
              </a:rPr>
              <a:t>Noise is just a way to add a bit of randomness or variation to make things look more realistic and interesting..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9008" y="7263780"/>
            <a:ext cx="1823899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AAAB"/>
                </a:solidFill>
                <a:latin typeface="Canva Sans"/>
              </a:rPr>
              <a:t>For e.g. Think of a smooth, perfectly straight line. It's nice, but it might look a bit too perfect, like it was drawn with a ruler. Now, if we add a little bit of noise to that line, it becomes a bit wavy or irregular, more like something we might see in nature.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1479" y="-413826"/>
            <a:ext cx="2494479" cy="2494479"/>
          </a:xfrm>
          <a:custGeom>
            <a:avLst/>
            <a:gdLst/>
            <a:ahLst/>
            <a:cxnLst/>
            <a:rect r="r" b="b" t="t" l="l"/>
            <a:pathLst>
              <a:path h="2494479" w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25760" y="125680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3"/>
                </a:lnTo>
                <a:lnTo>
                  <a:pt x="2359993" y="823853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901945" y="57433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888950" y="999625"/>
            <a:ext cx="6500575" cy="126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6599" u="sng">
                <a:solidFill>
                  <a:srgbClr val="FB6BA2"/>
                </a:solidFill>
                <a:latin typeface="Bungee"/>
              </a:rPr>
              <a:t>Perlin Noise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1219" y="3015326"/>
            <a:ext cx="15728081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</a:rPr>
              <a:t>Perlin noise is a type of gradient noise for creating natural-looking textures and terrain in computer graphics.</a:t>
            </a:r>
          </a:p>
          <a:p>
            <a:pPr>
              <a:lnSpc>
                <a:spcPts val="531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84722" y="5405458"/>
            <a:ext cx="15728081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19"/>
              </a:lnSpc>
              <a:spcBef>
                <a:spcPct val="0"/>
              </a:spcBef>
            </a:pPr>
            <a:r>
              <a:rPr lang="en-US" sz="3799" strike="noStrike" u="none">
                <a:solidFill>
                  <a:srgbClr val="FFFFFF"/>
                </a:solidFill>
                <a:latin typeface="Canva Sans"/>
              </a:rPr>
              <a:t>Imagine you're drawing a landscape with hills and valleys on a piece of paper. Instead of drawing each hill and valley perfectly, you want to add some randomness to make it look more natural.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8305" y="8137863"/>
            <a:ext cx="732091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19"/>
              </a:lnSpc>
              <a:spcBef>
                <a:spcPct val="0"/>
              </a:spcBef>
            </a:pPr>
            <a:r>
              <a:rPr lang="en-US" sz="3799" strike="noStrike" u="none">
                <a:solidFill>
                  <a:srgbClr val="FFFFFF"/>
                </a:solidFill>
                <a:latin typeface="Canva Sans"/>
              </a:rPr>
              <a:t>Perlin noise helps you do that !!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9112" y="-224599"/>
            <a:ext cx="1796695" cy="1796695"/>
          </a:xfrm>
          <a:custGeom>
            <a:avLst/>
            <a:gdLst/>
            <a:ahLst/>
            <a:cxnLst/>
            <a:rect r="r" b="b" t="t" l="l"/>
            <a:pathLst>
              <a:path h="1796695" w="1796695">
                <a:moveTo>
                  <a:pt x="0" y="0"/>
                </a:moveTo>
                <a:lnTo>
                  <a:pt x="1796695" y="0"/>
                </a:lnTo>
                <a:lnTo>
                  <a:pt x="1796695" y="1796695"/>
                </a:lnTo>
                <a:lnTo>
                  <a:pt x="0" y="1796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79197" y="978701"/>
            <a:ext cx="1699829" cy="593395"/>
          </a:xfrm>
          <a:custGeom>
            <a:avLst/>
            <a:gdLst/>
            <a:ahLst/>
            <a:cxnLst/>
            <a:rect r="r" b="b" t="t" l="l"/>
            <a:pathLst>
              <a:path h="593395" w="1699829">
                <a:moveTo>
                  <a:pt x="0" y="0"/>
                </a:moveTo>
                <a:lnTo>
                  <a:pt x="1699830" y="0"/>
                </a:lnTo>
                <a:lnTo>
                  <a:pt x="1699830" y="593395"/>
                </a:lnTo>
                <a:lnTo>
                  <a:pt x="0" y="59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06743" y="97870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5" y="0"/>
                </a:lnTo>
                <a:lnTo>
                  <a:pt x="2908065" y="518165"/>
                </a:lnTo>
                <a:lnTo>
                  <a:pt x="0" y="5181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4804259" y="757234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5"/>
                </a:lnTo>
                <a:lnTo>
                  <a:pt x="2908065" y="518165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5240" y="1925397"/>
            <a:ext cx="6417115" cy="6417115"/>
          </a:xfrm>
          <a:custGeom>
            <a:avLst/>
            <a:gdLst/>
            <a:ahLst/>
            <a:cxnLst/>
            <a:rect r="r" b="b" t="t" l="l"/>
            <a:pathLst>
              <a:path h="6417115" w="6417115">
                <a:moveTo>
                  <a:pt x="0" y="0"/>
                </a:moveTo>
                <a:lnTo>
                  <a:pt x="6417114" y="0"/>
                </a:lnTo>
                <a:lnTo>
                  <a:pt x="6417114" y="6417115"/>
                </a:lnTo>
                <a:lnTo>
                  <a:pt x="0" y="64171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2492" y="1939724"/>
            <a:ext cx="6399882" cy="6407612"/>
          </a:xfrm>
          <a:custGeom>
            <a:avLst/>
            <a:gdLst/>
            <a:ahLst/>
            <a:cxnLst/>
            <a:rect r="r" b="b" t="t" l="l"/>
            <a:pathLst>
              <a:path h="6407612" w="6399882">
                <a:moveTo>
                  <a:pt x="0" y="0"/>
                </a:moveTo>
                <a:lnTo>
                  <a:pt x="6399882" y="0"/>
                </a:lnTo>
                <a:lnTo>
                  <a:pt x="6399882" y="6407611"/>
                </a:lnTo>
                <a:lnTo>
                  <a:pt x="0" y="64076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66042" y="8677910"/>
            <a:ext cx="24849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EBB5"/>
                </a:solidFill>
                <a:latin typeface="Canva Sans Bold"/>
              </a:rPr>
              <a:t>Perlin noise</a:t>
            </a:r>
          </a:p>
        </p:txBody>
      </p:sp>
      <p:sp>
        <p:nvSpPr>
          <p:cNvPr name="AutoShape 9" id="9"/>
          <p:cNvSpPr/>
          <p:nvPr/>
        </p:nvSpPr>
        <p:spPr>
          <a:xfrm>
            <a:off x="8415660" y="5081567"/>
            <a:ext cx="2022385" cy="0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681517" y="409711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38678" y="553030"/>
            <a:ext cx="12286893" cy="132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sz="8699" spc="1374" u="sng">
                <a:solidFill>
                  <a:srgbClr val="FFAAAB"/>
                </a:solidFill>
                <a:latin typeface="Adore The World"/>
              </a:rPr>
              <a:t>CELLULAR AUTOMATA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804" y="2569225"/>
            <a:ext cx="18072996" cy="222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7"/>
              </a:lnSpc>
            </a:pPr>
            <a:r>
              <a:rPr lang="en-US" sz="4240">
                <a:solidFill>
                  <a:srgbClr val="FFAAAB"/>
                </a:solidFill>
                <a:latin typeface="Canva Sans"/>
              </a:rPr>
              <a:t> A computational model consisting of a grid of cells where the state of each cell evolves based on the states of its neighbors according to a set of rules.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004" y="5067300"/>
            <a:ext cx="18072996" cy="147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7"/>
              </a:lnSpc>
              <a:spcBef>
                <a:spcPct val="0"/>
              </a:spcBef>
            </a:pPr>
            <a:r>
              <a:rPr lang="en-US" sz="4240">
                <a:solidFill>
                  <a:srgbClr val="FFAAAB"/>
                </a:solidFill>
                <a:latin typeface="Canva Sans"/>
              </a:rPr>
              <a:t>This method is used in biological systems, generating terrain, and simulating fluid dynamics.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76353" y="7226531"/>
            <a:ext cx="10950298" cy="147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7"/>
              </a:lnSpc>
              <a:spcBef>
                <a:spcPct val="0"/>
              </a:spcBef>
            </a:pPr>
            <a:r>
              <a:rPr lang="en-US" sz="4240" strike="noStrike" u="none">
                <a:solidFill>
                  <a:srgbClr val="FFAAAB"/>
                </a:solidFill>
                <a:latin typeface="Canva Sans"/>
              </a:rPr>
              <a:t>A very basic example of cellular automata </a:t>
            </a:r>
          </a:p>
          <a:p>
            <a:pPr algn="ctr" marL="0" indent="0" lvl="0">
              <a:lnSpc>
                <a:spcPts val="5937"/>
              </a:lnSpc>
              <a:spcBef>
                <a:spcPct val="0"/>
              </a:spcBef>
            </a:pPr>
            <a:r>
              <a:rPr lang="en-US" sz="4240" strike="noStrike" u="none">
                <a:solidFill>
                  <a:srgbClr val="FFAAAB"/>
                </a:solidFill>
                <a:latin typeface="Canva Sans"/>
              </a:rPr>
              <a:t>“Conway’s Game Of Life”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928007" y="61677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86252" y="3654435"/>
            <a:ext cx="1914952" cy="341210"/>
          </a:xfrm>
          <a:custGeom>
            <a:avLst/>
            <a:gdLst/>
            <a:ahLst/>
            <a:cxnLst/>
            <a:rect r="r" b="b" t="t" l="l"/>
            <a:pathLst>
              <a:path h="341210" w="1914952">
                <a:moveTo>
                  <a:pt x="1914952" y="0"/>
                </a:moveTo>
                <a:lnTo>
                  <a:pt x="0" y="0"/>
                </a:lnTo>
                <a:lnTo>
                  <a:pt x="0" y="341210"/>
                </a:lnTo>
                <a:lnTo>
                  <a:pt x="1914952" y="341210"/>
                </a:lnTo>
                <a:lnTo>
                  <a:pt x="19149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9187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51045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176483" y="5095875"/>
            <a:ext cx="1935035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DAGBEqlwuXI</dc:identifier>
  <dcterms:modified xsi:type="dcterms:W3CDTF">2011-08-01T06:04:30Z</dcterms:modified>
  <cp:revision>1</cp:revision>
  <dc:title>Random World Generation</dc:title>
</cp:coreProperties>
</file>