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55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108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95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158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26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264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5835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413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798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573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679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729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310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7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1680210"/>
            <a:ext cx="4869180" cy="486918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1980248"/>
            <a:ext cx="7415927" cy="20040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890"/>
              </a:lnSpc>
              <a:buNone/>
            </a:pPr>
            <a:r>
              <a:rPr lang="en-US" sz="6312" b="1" kern="0" spc="-189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Virtual Bookstore Project Overview</a:t>
            </a:r>
            <a:endParaRPr lang="en-US" sz="6312" dirty="0"/>
          </a:p>
        </p:txBody>
      </p:sp>
      <p:sp>
        <p:nvSpPr>
          <p:cNvPr id="7" name="Text 2"/>
          <p:cNvSpPr/>
          <p:nvPr/>
        </p:nvSpPr>
        <p:spPr>
          <a:xfrm>
            <a:off x="6350437" y="4354592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Welcome to the Virtual Bookstore project! This presentation will outline the key features, functionalities, and goals of this innovative online book store.</a:t>
            </a:r>
            <a:endParaRPr lang="en-US" sz="1944" dirty="0"/>
          </a:p>
        </p:txBody>
      </p:sp>
      <p:sp>
        <p:nvSpPr>
          <p:cNvPr id="9" name="Text 4"/>
          <p:cNvSpPr/>
          <p:nvPr/>
        </p:nvSpPr>
        <p:spPr>
          <a:xfrm>
            <a:off x="6482001" y="5984558"/>
            <a:ext cx="131802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r>
              <a:rPr lang="en-US" sz="768" dirty="0">
                <a:solidFill>
                  <a:srgbClr val="3C3838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GA</a:t>
            </a:r>
            <a:endParaRPr lang="en-US" sz="768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1292" y="2444234"/>
            <a:ext cx="5011698" cy="334113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800232" y="1392124"/>
            <a:ext cx="4468535" cy="558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98"/>
              </a:lnSpc>
              <a:buNone/>
            </a:pPr>
            <a:r>
              <a:rPr lang="en-US" sz="3519" dirty="0"/>
              <a:t>Technologies used!</a:t>
            </a:r>
          </a:p>
        </p:txBody>
      </p:sp>
      <p:sp>
        <p:nvSpPr>
          <p:cNvPr id="7" name="Shape 2"/>
          <p:cNvSpPr/>
          <p:nvPr/>
        </p:nvSpPr>
        <p:spPr>
          <a:xfrm>
            <a:off x="1800232" y="2449042"/>
            <a:ext cx="427196" cy="427196"/>
          </a:xfrm>
          <a:prstGeom prst="roundRect">
            <a:avLst>
              <a:gd name="adj" fmla="val 18671"/>
            </a:avLst>
          </a:prstGeom>
          <a:solidFill>
            <a:srgbClr val="7E023C"/>
          </a:solidFill>
          <a:ln w="7620">
            <a:solidFill>
              <a:srgbClr val="971B55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1964181" y="2528576"/>
            <a:ext cx="99179" cy="2681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11"/>
              </a:lnSpc>
              <a:buNone/>
            </a:pPr>
            <a:r>
              <a:rPr lang="en-US" sz="2111" b="1" kern="0" spc="-63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1</a:t>
            </a:r>
            <a:endParaRPr lang="en-US" sz="2111" dirty="0"/>
          </a:p>
        </p:txBody>
      </p:sp>
      <p:sp>
        <p:nvSpPr>
          <p:cNvPr id="9" name="Text 4"/>
          <p:cNvSpPr/>
          <p:nvPr/>
        </p:nvSpPr>
        <p:spPr>
          <a:xfrm>
            <a:off x="2417333" y="2449042"/>
            <a:ext cx="2234208" cy="279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9"/>
              </a:lnSpc>
              <a:buNone/>
            </a:pPr>
            <a:r>
              <a:rPr lang="en-US" sz="1759" dirty="0"/>
              <a:t>Java</a:t>
            </a:r>
          </a:p>
        </p:txBody>
      </p:sp>
      <p:sp>
        <p:nvSpPr>
          <p:cNvPr id="10" name="Text 5"/>
          <p:cNvSpPr/>
          <p:nvPr/>
        </p:nvSpPr>
        <p:spPr>
          <a:xfrm>
            <a:off x="2417333" y="2842305"/>
            <a:ext cx="7197685" cy="6076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93"/>
              </a:lnSpc>
              <a:buNone/>
            </a:pPr>
            <a:r>
              <a:rPr lang="en-US" sz="1495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Core java, and some concepts of Java </a:t>
            </a:r>
            <a:r>
              <a:rPr lang="en-US" sz="1495" dirty="0" err="1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SWings</a:t>
            </a:r>
            <a:endParaRPr lang="en-US" sz="1495" dirty="0"/>
          </a:p>
        </p:txBody>
      </p:sp>
      <p:sp>
        <p:nvSpPr>
          <p:cNvPr id="11" name="Shape 6"/>
          <p:cNvSpPr/>
          <p:nvPr/>
        </p:nvSpPr>
        <p:spPr>
          <a:xfrm>
            <a:off x="1800232" y="3853503"/>
            <a:ext cx="427196" cy="427196"/>
          </a:xfrm>
          <a:prstGeom prst="roundRect">
            <a:avLst>
              <a:gd name="adj" fmla="val 18671"/>
            </a:avLst>
          </a:prstGeom>
          <a:solidFill>
            <a:srgbClr val="7E023C"/>
          </a:solidFill>
          <a:ln w="7620">
            <a:solidFill>
              <a:srgbClr val="971B55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1935844" y="3933037"/>
            <a:ext cx="155853" cy="2681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11"/>
              </a:lnSpc>
              <a:buNone/>
            </a:pPr>
            <a:r>
              <a:rPr lang="en-US" sz="2111" b="1" kern="0" spc="-63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2</a:t>
            </a:r>
            <a:endParaRPr lang="en-US" sz="2111" dirty="0"/>
          </a:p>
        </p:txBody>
      </p:sp>
      <p:sp>
        <p:nvSpPr>
          <p:cNvPr id="13" name="Text 8"/>
          <p:cNvSpPr/>
          <p:nvPr/>
        </p:nvSpPr>
        <p:spPr>
          <a:xfrm>
            <a:off x="2417333" y="3853503"/>
            <a:ext cx="2234208" cy="279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9"/>
              </a:lnSpc>
              <a:buNone/>
            </a:pPr>
            <a:r>
              <a:rPr lang="en-US" sz="1759" dirty="0"/>
              <a:t>File handling</a:t>
            </a:r>
          </a:p>
        </p:txBody>
      </p:sp>
      <p:sp>
        <p:nvSpPr>
          <p:cNvPr id="14" name="Text 9"/>
          <p:cNvSpPr/>
          <p:nvPr/>
        </p:nvSpPr>
        <p:spPr>
          <a:xfrm>
            <a:off x="2417333" y="4246767"/>
            <a:ext cx="7197685" cy="6076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93"/>
              </a:lnSpc>
              <a:buNone/>
            </a:pPr>
            <a:r>
              <a:rPr lang="en-US" sz="1495" dirty="0"/>
              <a:t>We are using java file handling for the data storage purpose</a:t>
            </a:r>
          </a:p>
        </p:txBody>
      </p:sp>
      <p:sp>
        <p:nvSpPr>
          <p:cNvPr id="15" name="Shape 10"/>
          <p:cNvSpPr/>
          <p:nvPr/>
        </p:nvSpPr>
        <p:spPr>
          <a:xfrm>
            <a:off x="1800232" y="5257964"/>
            <a:ext cx="427196" cy="427196"/>
          </a:xfrm>
          <a:prstGeom prst="roundRect">
            <a:avLst>
              <a:gd name="adj" fmla="val 18671"/>
            </a:avLst>
          </a:prstGeom>
          <a:solidFill>
            <a:srgbClr val="7E023C"/>
          </a:solidFill>
          <a:ln w="7620">
            <a:solidFill>
              <a:srgbClr val="971B55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1937511" y="5337498"/>
            <a:ext cx="152638" cy="2681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11"/>
              </a:lnSpc>
              <a:buNone/>
            </a:pPr>
            <a:r>
              <a:rPr lang="en-US" sz="2111" b="1" kern="0" spc="-63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3</a:t>
            </a:r>
            <a:endParaRPr lang="en-US" sz="2111" dirty="0"/>
          </a:p>
        </p:txBody>
      </p:sp>
      <p:sp>
        <p:nvSpPr>
          <p:cNvPr id="17" name="Text 12"/>
          <p:cNvSpPr/>
          <p:nvPr/>
        </p:nvSpPr>
        <p:spPr>
          <a:xfrm>
            <a:off x="2417333" y="5257964"/>
            <a:ext cx="2434590" cy="279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9"/>
              </a:lnSpc>
              <a:buNone/>
            </a:pPr>
            <a:r>
              <a:rPr lang="en-US" sz="1759" dirty="0"/>
              <a:t>CSV files</a:t>
            </a:r>
          </a:p>
        </p:txBody>
      </p:sp>
      <p:sp>
        <p:nvSpPr>
          <p:cNvPr id="18" name="Text 13"/>
          <p:cNvSpPr/>
          <p:nvPr/>
        </p:nvSpPr>
        <p:spPr>
          <a:xfrm>
            <a:off x="2417333" y="5651228"/>
            <a:ext cx="7197685" cy="6076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93"/>
              </a:lnSpc>
              <a:buNone/>
            </a:pPr>
            <a:r>
              <a:rPr lang="en-US" sz="1495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CSV files to store the user data.</a:t>
            </a:r>
            <a:endParaRPr lang="en-US" sz="149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968693" y="2039541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137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Main Features</a:t>
            </a:r>
            <a:endParaRPr lang="en-US" sz="4574" dirty="0"/>
          </a:p>
        </p:txBody>
      </p:sp>
      <p:sp>
        <p:nvSpPr>
          <p:cNvPr id="5" name="Text 2"/>
          <p:cNvSpPr/>
          <p:nvPr/>
        </p:nvSpPr>
        <p:spPr>
          <a:xfrm>
            <a:off x="968693" y="3382685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69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Account Creation</a:t>
            </a:r>
            <a:endParaRPr lang="en-US" sz="2287" dirty="0"/>
          </a:p>
        </p:txBody>
      </p:sp>
      <p:sp>
        <p:nvSpPr>
          <p:cNvPr id="6" name="Text 3"/>
          <p:cNvSpPr/>
          <p:nvPr/>
        </p:nvSpPr>
        <p:spPr>
          <a:xfrm>
            <a:off x="968693" y="3992642"/>
            <a:ext cx="382893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Users can easily create accounts and manage their profile information, including address and payment details.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407462" y="3382685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69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Authentication</a:t>
            </a:r>
            <a:endParaRPr lang="en-US" sz="2287" dirty="0"/>
          </a:p>
        </p:txBody>
      </p:sp>
      <p:sp>
        <p:nvSpPr>
          <p:cNvPr id="8" name="Text 5"/>
          <p:cNvSpPr/>
          <p:nvPr/>
        </p:nvSpPr>
        <p:spPr>
          <a:xfrm>
            <a:off x="5407462" y="3992642"/>
            <a:ext cx="382893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Secure login credentials will be required for access to user accounts and protected features, ensuring privacy and data security.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46231" y="3382685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69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Admin Panel</a:t>
            </a:r>
            <a:endParaRPr lang="en-US" sz="2287" dirty="0"/>
          </a:p>
        </p:txBody>
      </p:sp>
      <p:sp>
        <p:nvSpPr>
          <p:cNvPr id="10" name="Text 7"/>
          <p:cNvSpPr/>
          <p:nvPr/>
        </p:nvSpPr>
        <p:spPr>
          <a:xfrm>
            <a:off x="9846231" y="3992642"/>
            <a:ext cx="382893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The admin panel provides comprehensive control over the bookstore's operations, from managing books to overseeing user accounts.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2207776" y="1549126"/>
            <a:ext cx="4674989" cy="5843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01"/>
              </a:lnSpc>
              <a:buNone/>
            </a:pPr>
            <a:r>
              <a:rPr lang="en-US" sz="3681" b="1" kern="0" spc="-110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Admin Functionalities</a:t>
            </a:r>
            <a:endParaRPr lang="en-US" sz="3681" dirty="0"/>
          </a:p>
        </p:txBody>
      </p:sp>
      <p:sp>
        <p:nvSpPr>
          <p:cNvPr id="6" name="Shape 2"/>
          <p:cNvSpPr/>
          <p:nvPr/>
        </p:nvSpPr>
        <p:spPr>
          <a:xfrm>
            <a:off x="2207776" y="2431498"/>
            <a:ext cx="5008126" cy="1777365"/>
          </a:xfrm>
          <a:prstGeom prst="roundRect">
            <a:avLst>
              <a:gd name="adj" fmla="val 4695"/>
            </a:avLst>
          </a:prstGeom>
          <a:solidFill>
            <a:srgbClr val="7E023C"/>
          </a:solidFill>
          <a:ln w="7620">
            <a:solidFill>
              <a:srgbClr val="971B55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413992" y="2637715"/>
            <a:ext cx="2337435" cy="2920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01"/>
              </a:lnSpc>
              <a:buNone/>
            </a:pPr>
            <a:r>
              <a:rPr lang="en-US" sz="1841" b="1" kern="0" spc="-55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Add a Book</a:t>
            </a:r>
            <a:endParaRPr lang="en-US" sz="1841" dirty="0"/>
          </a:p>
        </p:txBody>
      </p:sp>
      <p:sp>
        <p:nvSpPr>
          <p:cNvPr id="8" name="Text 4"/>
          <p:cNvSpPr/>
          <p:nvPr/>
        </p:nvSpPr>
        <p:spPr>
          <a:xfrm>
            <a:off x="2413992" y="3048956"/>
            <a:ext cx="4595693" cy="9536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03"/>
              </a:lnSpc>
              <a:buNone/>
            </a:pPr>
            <a:r>
              <a:rPr lang="en-US" sz="1564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The admin can add new books to the bookstore's inventory by inputting details like title, author, genre, and price.</a:t>
            </a:r>
            <a:endParaRPr lang="en-US" sz="1564" dirty="0"/>
          </a:p>
        </p:txBody>
      </p:sp>
      <p:sp>
        <p:nvSpPr>
          <p:cNvPr id="9" name="Shape 5"/>
          <p:cNvSpPr/>
          <p:nvPr/>
        </p:nvSpPr>
        <p:spPr>
          <a:xfrm>
            <a:off x="7414498" y="2431498"/>
            <a:ext cx="5008126" cy="1777365"/>
          </a:xfrm>
          <a:prstGeom prst="roundRect">
            <a:avLst>
              <a:gd name="adj" fmla="val 4695"/>
            </a:avLst>
          </a:prstGeom>
          <a:solidFill>
            <a:srgbClr val="7E023C"/>
          </a:solidFill>
          <a:ln w="7620">
            <a:solidFill>
              <a:srgbClr val="971B55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7620714" y="2637715"/>
            <a:ext cx="2337435" cy="2920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01"/>
              </a:lnSpc>
              <a:buNone/>
            </a:pPr>
            <a:r>
              <a:rPr lang="en-US" sz="1841" b="1" kern="0" spc="-55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Remove a Book</a:t>
            </a:r>
            <a:endParaRPr lang="en-US" sz="1841" dirty="0"/>
          </a:p>
        </p:txBody>
      </p:sp>
      <p:sp>
        <p:nvSpPr>
          <p:cNvPr id="11" name="Text 7"/>
          <p:cNvSpPr/>
          <p:nvPr/>
        </p:nvSpPr>
        <p:spPr>
          <a:xfrm>
            <a:off x="7620714" y="3048956"/>
            <a:ext cx="4595693" cy="9536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03"/>
              </a:lnSpc>
              <a:buNone/>
            </a:pPr>
            <a:r>
              <a:rPr lang="en-US" sz="1564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Books can be removed from the inventory if they are out of stock, discontinued, or no longer available.</a:t>
            </a:r>
            <a:endParaRPr lang="en-US" sz="1564" dirty="0"/>
          </a:p>
        </p:txBody>
      </p:sp>
      <p:sp>
        <p:nvSpPr>
          <p:cNvPr id="12" name="Shape 8"/>
          <p:cNvSpPr/>
          <p:nvPr/>
        </p:nvSpPr>
        <p:spPr>
          <a:xfrm>
            <a:off x="2207776" y="4407460"/>
            <a:ext cx="5008126" cy="1777365"/>
          </a:xfrm>
          <a:prstGeom prst="roundRect">
            <a:avLst>
              <a:gd name="adj" fmla="val 4695"/>
            </a:avLst>
          </a:prstGeom>
          <a:solidFill>
            <a:srgbClr val="7E023C"/>
          </a:solidFill>
          <a:ln w="7620">
            <a:solidFill>
              <a:srgbClr val="971B55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2413992" y="4613676"/>
            <a:ext cx="2337435" cy="2920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01"/>
              </a:lnSpc>
              <a:buNone/>
            </a:pPr>
            <a:r>
              <a:rPr lang="en-US" sz="1841" b="1" kern="0" spc="-55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Remove a User</a:t>
            </a:r>
            <a:endParaRPr lang="en-US" sz="1841" dirty="0"/>
          </a:p>
        </p:txBody>
      </p:sp>
      <p:sp>
        <p:nvSpPr>
          <p:cNvPr id="14" name="Text 10"/>
          <p:cNvSpPr/>
          <p:nvPr/>
        </p:nvSpPr>
        <p:spPr>
          <a:xfrm>
            <a:off x="2413992" y="5024918"/>
            <a:ext cx="4595693" cy="9536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03"/>
              </a:lnSpc>
              <a:buNone/>
            </a:pPr>
            <a:r>
              <a:rPr lang="en-US" sz="1564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The admin can remove user accounts if necessary, ensuring the platform remains secure and compliant with regulations.</a:t>
            </a:r>
            <a:endParaRPr lang="en-US" sz="1564" dirty="0"/>
          </a:p>
        </p:txBody>
      </p:sp>
      <p:sp>
        <p:nvSpPr>
          <p:cNvPr id="15" name="Shape 11"/>
          <p:cNvSpPr/>
          <p:nvPr/>
        </p:nvSpPr>
        <p:spPr>
          <a:xfrm>
            <a:off x="7414498" y="4407460"/>
            <a:ext cx="5008126" cy="1777365"/>
          </a:xfrm>
          <a:prstGeom prst="roundRect">
            <a:avLst>
              <a:gd name="adj" fmla="val 4695"/>
            </a:avLst>
          </a:prstGeom>
          <a:solidFill>
            <a:srgbClr val="7E023C"/>
          </a:solidFill>
          <a:ln w="7620">
            <a:solidFill>
              <a:srgbClr val="971B55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7620714" y="4613676"/>
            <a:ext cx="2337435" cy="2920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01"/>
              </a:lnSpc>
              <a:buNone/>
            </a:pPr>
            <a:r>
              <a:rPr lang="en-US" sz="1841" b="1" kern="0" spc="-55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View Profile</a:t>
            </a:r>
            <a:endParaRPr lang="en-US" sz="1841" dirty="0"/>
          </a:p>
        </p:txBody>
      </p:sp>
      <p:sp>
        <p:nvSpPr>
          <p:cNvPr id="17" name="Text 13"/>
          <p:cNvSpPr/>
          <p:nvPr/>
        </p:nvSpPr>
        <p:spPr>
          <a:xfrm>
            <a:off x="7620714" y="5024918"/>
            <a:ext cx="4595693" cy="9536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03"/>
              </a:lnSpc>
              <a:buNone/>
            </a:pPr>
            <a:r>
              <a:rPr lang="en-US" sz="1564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The admin can access and view the profiles of all users, including their purchase history and account details.</a:t>
            </a:r>
            <a:endParaRPr lang="en-US" sz="156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63" y="2299097"/>
            <a:ext cx="5014555" cy="363140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46840" y="669488"/>
            <a:ext cx="4440079" cy="554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0"/>
              </a:lnSpc>
              <a:buNone/>
            </a:pPr>
            <a:r>
              <a:rPr lang="en-US" sz="3496" b="1" kern="0" spc="-105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User Functionalities</a:t>
            </a:r>
            <a:endParaRPr lang="en-US" sz="3496" dirty="0"/>
          </a:p>
        </p:txBody>
      </p:sp>
      <p:sp>
        <p:nvSpPr>
          <p:cNvPr id="7" name="Shape 2"/>
          <p:cNvSpPr/>
          <p:nvPr/>
        </p:nvSpPr>
        <p:spPr>
          <a:xfrm>
            <a:off x="6418064" y="1507450"/>
            <a:ext cx="23574" cy="6052661"/>
          </a:xfrm>
          <a:prstGeom prst="roundRect">
            <a:avLst>
              <a:gd name="adj" fmla="val 336200"/>
            </a:avLst>
          </a:prstGeom>
          <a:solidFill>
            <a:srgbClr val="971B55"/>
          </a:solidFill>
          <a:ln/>
        </p:spPr>
      </p:sp>
      <p:sp>
        <p:nvSpPr>
          <p:cNvPr id="8" name="Shape 3"/>
          <p:cNvSpPr/>
          <p:nvPr/>
        </p:nvSpPr>
        <p:spPr>
          <a:xfrm>
            <a:off x="6642140" y="1920240"/>
            <a:ext cx="660440" cy="23574"/>
          </a:xfrm>
          <a:prstGeom prst="roundRect">
            <a:avLst>
              <a:gd name="adj" fmla="val 336200"/>
            </a:avLst>
          </a:prstGeom>
          <a:solidFill>
            <a:srgbClr val="971B55"/>
          </a:solidFill>
          <a:ln/>
        </p:spPr>
      </p:sp>
      <p:sp>
        <p:nvSpPr>
          <p:cNvPr id="9" name="Shape 4"/>
          <p:cNvSpPr/>
          <p:nvPr/>
        </p:nvSpPr>
        <p:spPr>
          <a:xfrm>
            <a:off x="6217563" y="1719739"/>
            <a:ext cx="424577" cy="424577"/>
          </a:xfrm>
          <a:prstGeom prst="roundRect">
            <a:avLst>
              <a:gd name="adj" fmla="val 18667"/>
            </a:avLst>
          </a:prstGeom>
          <a:solidFill>
            <a:srgbClr val="7E023C"/>
          </a:solidFill>
          <a:ln w="7620">
            <a:solidFill>
              <a:srgbClr val="971B55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6380559" y="1798796"/>
            <a:ext cx="98584" cy="2664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98"/>
              </a:lnSpc>
              <a:buNone/>
            </a:pPr>
            <a:r>
              <a:rPr lang="en-US" sz="2098" b="1" kern="0" spc="-63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1</a:t>
            </a:r>
            <a:endParaRPr lang="en-US" sz="2098" dirty="0"/>
          </a:p>
        </p:txBody>
      </p:sp>
      <p:sp>
        <p:nvSpPr>
          <p:cNvPr id="11" name="Text 6"/>
          <p:cNvSpPr/>
          <p:nvPr/>
        </p:nvSpPr>
        <p:spPr>
          <a:xfrm>
            <a:off x="7467719" y="1696045"/>
            <a:ext cx="2220039" cy="2775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5"/>
              </a:lnSpc>
              <a:buNone/>
            </a:pPr>
            <a:r>
              <a:rPr lang="en-US" sz="1748" b="1" kern="0" spc="-52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Search a Book</a:t>
            </a:r>
            <a:endParaRPr lang="en-US" sz="1748" dirty="0"/>
          </a:p>
        </p:txBody>
      </p:sp>
      <p:sp>
        <p:nvSpPr>
          <p:cNvPr id="12" name="Text 7"/>
          <p:cNvSpPr/>
          <p:nvPr/>
        </p:nvSpPr>
        <p:spPr>
          <a:xfrm>
            <a:off x="7467719" y="2086689"/>
            <a:ext cx="6502241" cy="6038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77"/>
              </a:lnSpc>
              <a:buNone/>
            </a:pPr>
            <a:r>
              <a:rPr lang="en-US" sz="148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Users can easily search for books by title, author, ISBN, or genre using a user-friendly search bar.</a:t>
            </a:r>
            <a:endParaRPr lang="en-US" sz="1486" dirty="0"/>
          </a:p>
        </p:txBody>
      </p:sp>
      <p:sp>
        <p:nvSpPr>
          <p:cNvPr id="13" name="Shape 8"/>
          <p:cNvSpPr/>
          <p:nvPr/>
        </p:nvSpPr>
        <p:spPr>
          <a:xfrm>
            <a:off x="6642140" y="3480554"/>
            <a:ext cx="660440" cy="23574"/>
          </a:xfrm>
          <a:prstGeom prst="roundRect">
            <a:avLst>
              <a:gd name="adj" fmla="val 336200"/>
            </a:avLst>
          </a:prstGeom>
          <a:solidFill>
            <a:srgbClr val="971B55"/>
          </a:solidFill>
          <a:ln/>
        </p:spPr>
      </p:sp>
      <p:sp>
        <p:nvSpPr>
          <p:cNvPr id="14" name="Shape 9"/>
          <p:cNvSpPr/>
          <p:nvPr/>
        </p:nvSpPr>
        <p:spPr>
          <a:xfrm>
            <a:off x="6217563" y="3280053"/>
            <a:ext cx="424577" cy="424577"/>
          </a:xfrm>
          <a:prstGeom prst="roundRect">
            <a:avLst>
              <a:gd name="adj" fmla="val 18667"/>
            </a:avLst>
          </a:prstGeom>
          <a:solidFill>
            <a:srgbClr val="7E023C"/>
          </a:solidFill>
          <a:ln w="7620">
            <a:solidFill>
              <a:srgbClr val="971B55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6352342" y="3359110"/>
            <a:ext cx="154900" cy="2664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98"/>
              </a:lnSpc>
              <a:buNone/>
            </a:pPr>
            <a:r>
              <a:rPr lang="en-US" sz="2098" b="1" kern="0" spc="-63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2</a:t>
            </a:r>
            <a:endParaRPr lang="en-US" sz="2098" dirty="0"/>
          </a:p>
        </p:txBody>
      </p:sp>
      <p:sp>
        <p:nvSpPr>
          <p:cNvPr id="16" name="Text 11"/>
          <p:cNvSpPr/>
          <p:nvPr/>
        </p:nvSpPr>
        <p:spPr>
          <a:xfrm>
            <a:off x="7467719" y="3256359"/>
            <a:ext cx="2220039" cy="2775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5"/>
              </a:lnSpc>
              <a:buNone/>
            </a:pPr>
            <a:r>
              <a:rPr lang="en-US" sz="1748" b="1" kern="0" spc="-52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View All Books</a:t>
            </a:r>
            <a:endParaRPr lang="en-US" sz="1748" dirty="0"/>
          </a:p>
        </p:txBody>
      </p:sp>
      <p:sp>
        <p:nvSpPr>
          <p:cNvPr id="17" name="Text 12"/>
          <p:cNvSpPr/>
          <p:nvPr/>
        </p:nvSpPr>
        <p:spPr>
          <a:xfrm>
            <a:off x="7467719" y="3647003"/>
            <a:ext cx="6502241" cy="6038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77"/>
              </a:lnSpc>
              <a:buNone/>
            </a:pPr>
            <a:r>
              <a:rPr lang="en-US" sz="148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Users can browse the complete bookstore catalog, organized by genre, author, or new releases.</a:t>
            </a:r>
            <a:endParaRPr lang="en-US" sz="1486" dirty="0"/>
          </a:p>
        </p:txBody>
      </p:sp>
      <p:sp>
        <p:nvSpPr>
          <p:cNvPr id="18" name="Shape 13"/>
          <p:cNvSpPr/>
          <p:nvPr/>
        </p:nvSpPr>
        <p:spPr>
          <a:xfrm>
            <a:off x="6642140" y="5040868"/>
            <a:ext cx="660440" cy="23574"/>
          </a:xfrm>
          <a:prstGeom prst="roundRect">
            <a:avLst>
              <a:gd name="adj" fmla="val 336200"/>
            </a:avLst>
          </a:prstGeom>
          <a:solidFill>
            <a:srgbClr val="971B55"/>
          </a:solidFill>
          <a:ln/>
        </p:spPr>
      </p:sp>
      <p:sp>
        <p:nvSpPr>
          <p:cNvPr id="19" name="Shape 14"/>
          <p:cNvSpPr/>
          <p:nvPr/>
        </p:nvSpPr>
        <p:spPr>
          <a:xfrm>
            <a:off x="6217563" y="4840367"/>
            <a:ext cx="424577" cy="424577"/>
          </a:xfrm>
          <a:prstGeom prst="roundRect">
            <a:avLst>
              <a:gd name="adj" fmla="val 18667"/>
            </a:avLst>
          </a:prstGeom>
          <a:solidFill>
            <a:srgbClr val="7E023C"/>
          </a:solidFill>
          <a:ln w="7620">
            <a:solidFill>
              <a:srgbClr val="971B55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6354008" y="4919424"/>
            <a:ext cx="151686" cy="2664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98"/>
              </a:lnSpc>
              <a:buNone/>
            </a:pPr>
            <a:r>
              <a:rPr lang="en-US" sz="2098" b="1" kern="0" spc="-63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3</a:t>
            </a:r>
            <a:endParaRPr lang="en-US" sz="2098" dirty="0"/>
          </a:p>
        </p:txBody>
      </p:sp>
      <p:sp>
        <p:nvSpPr>
          <p:cNvPr id="21" name="Text 16"/>
          <p:cNvSpPr/>
          <p:nvPr/>
        </p:nvSpPr>
        <p:spPr>
          <a:xfrm>
            <a:off x="7467719" y="4816673"/>
            <a:ext cx="2220039" cy="2775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5"/>
              </a:lnSpc>
              <a:buNone/>
            </a:pPr>
            <a:r>
              <a:rPr lang="en-US" sz="1748" b="1" kern="0" spc="-52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View Profile</a:t>
            </a:r>
            <a:endParaRPr lang="en-US" sz="1748" dirty="0"/>
          </a:p>
        </p:txBody>
      </p:sp>
      <p:sp>
        <p:nvSpPr>
          <p:cNvPr id="22" name="Text 17"/>
          <p:cNvSpPr/>
          <p:nvPr/>
        </p:nvSpPr>
        <p:spPr>
          <a:xfrm>
            <a:off x="7467719" y="5207318"/>
            <a:ext cx="6502241" cy="6038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77"/>
              </a:lnSpc>
              <a:buNone/>
            </a:pPr>
            <a:r>
              <a:rPr lang="en-US" sz="148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Users can access and manage their profile information, including their preferred reading genres, past purchases, and saved books.</a:t>
            </a:r>
            <a:endParaRPr lang="en-US" sz="1486" dirty="0"/>
          </a:p>
        </p:txBody>
      </p:sp>
      <p:sp>
        <p:nvSpPr>
          <p:cNvPr id="23" name="Shape 18"/>
          <p:cNvSpPr/>
          <p:nvPr/>
        </p:nvSpPr>
        <p:spPr>
          <a:xfrm>
            <a:off x="6642140" y="6601182"/>
            <a:ext cx="660440" cy="23574"/>
          </a:xfrm>
          <a:prstGeom prst="roundRect">
            <a:avLst>
              <a:gd name="adj" fmla="val 336200"/>
            </a:avLst>
          </a:prstGeom>
          <a:solidFill>
            <a:srgbClr val="971B55"/>
          </a:solidFill>
          <a:ln/>
        </p:spPr>
      </p:sp>
      <p:sp>
        <p:nvSpPr>
          <p:cNvPr id="24" name="Shape 19"/>
          <p:cNvSpPr/>
          <p:nvPr/>
        </p:nvSpPr>
        <p:spPr>
          <a:xfrm>
            <a:off x="6217563" y="6400681"/>
            <a:ext cx="424577" cy="424577"/>
          </a:xfrm>
          <a:prstGeom prst="roundRect">
            <a:avLst>
              <a:gd name="adj" fmla="val 18667"/>
            </a:avLst>
          </a:prstGeom>
          <a:solidFill>
            <a:srgbClr val="7E023C"/>
          </a:solidFill>
          <a:ln w="7620">
            <a:solidFill>
              <a:srgbClr val="971B55"/>
            </a:solidFill>
            <a:prstDash val="solid"/>
          </a:ln>
        </p:spPr>
      </p:sp>
      <p:sp>
        <p:nvSpPr>
          <p:cNvPr id="25" name="Text 20"/>
          <p:cNvSpPr/>
          <p:nvPr/>
        </p:nvSpPr>
        <p:spPr>
          <a:xfrm>
            <a:off x="6348174" y="6479738"/>
            <a:ext cx="163235" cy="2664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98"/>
              </a:lnSpc>
              <a:buNone/>
            </a:pPr>
            <a:r>
              <a:rPr lang="en-US" sz="2098" b="1" kern="0" spc="-63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4</a:t>
            </a:r>
            <a:endParaRPr lang="en-US" sz="2098" dirty="0"/>
          </a:p>
        </p:txBody>
      </p:sp>
      <p:sp>
        <p:nvSpPr>
          <p:cNvPr id="26" name="Text 21"/>
          <p:cNvSpPr/>
          <p:nvPr/>
        </p:nvSpPr>
        <p:spPr>
          <a:xfrm>
            <a:off x="7467719" y="6376987"/>
            <a:ext cx="2220039" cy="2775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5"/>
              </a:lnSpc>
              <a:buNone/>
            </a:pPr>
            <a:r>
              <a:rPr lang="en-US" sz="1748" b="1" kern="0" spc="-52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Logout</a:t>
            </a:r>
            <a:endParaRPr lang="en-US" sz="1748" dirty="0"/>
          </a:p>
        </p:txBody>
      </p:sp>
      <p:sp>
        <p:nvSpPr>
          <p:cNvPr id="27" name="Text 22"/>
          <p:cNvSpPr/>
          <p:nvPr/>
        </p:nvSpPr>
        <p:spPr>
          <a:xfrm>
            <a:off x="7467719" y="6767632"/>
            <a:ext cx="6502241" cy="6038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77"/>
              </a:lnSpc>
              <a:buNone/>
            </a:pPr>
            <a:r>
              <a:rPr lang="en-US" sz="148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Users can safely log out of their accounts when they are finished browsing or shopping.</a:t>
            </a:r>
            <a:endParaRPr lang="en-US" sz="1486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/>
          <p:cNvSpPr/>
          <p:nvPr/>
        </p:nvSpPr>
        <p:spPr>
          <a:xfrm>
            <a:off x="2978880" y="1581184"/>
            <a:ext cx="4739164" cy="5328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95"/>
              </a:lnSpc>
              <a:buNone/>
            </a:pPr>
            <a:r>
              <a:rPr lang="en-US" sz="3356" b="1" kern="0" spc="-10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User Profile Management</a:t>
            </a:r>
            <a:endParaRPr lang="en-US" sz="3356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880" y="2385690"/>
            <a:ext cx="905589" cy="1449110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4156170" y="2566784"/>
            <a:ext cx="2464594" cy="266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98"/>
              </a:lnSpc>
              <a:buNone/>
            </a:pPr>
            <a:r>
              <a:rPr lang="en-US" sz="1678" b="1" kern="0" spc="-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Update Profile Information</a:t>
            </a:r>
            <a:endParaRPr lang="en-US" sz="1678" dirty="0"/>
          </a:p>
        </p:txBody>
      </p:sp>
      <p:sp>
        <p:nvSpPr>
          <p:cNvPr id="9" name="Text 3"/>
          <p:cNvSpPr/>
          <p:nvPr/>
        </p:nvSpPr>
        <p:spPr>
          <a:xfrm>
            <a:off x="4156170" y="2941712"/>
            <a:ext cx="6698932" cy="579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82"/>
              </a:lnSpc>
              <a:buNone/>
            </a:pPr>
            <a:r>
              <a:rPr lang="en-US" sz="142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Users can edit their profile information, including their name, address, email, and preferred reading genres.</a:t>
            </a:r>
            <a:endParaRPr lang="en-US" sz="1426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880" y="3834799"/>
            <a:ext cx="905589" cy="1449110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4156170" y="4015894"/>
            <a:ext cx="2332315" cy="266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98"/>
              </a:lnSpc>
              <a:buNone/>
            </a:pPr>
            <a:r>
              <a:rPr lang="en-US" sz="1678" b="1" kern="0" spc="-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View Transaction</a:t>
            </a:r>
            <a:endParaRPr lang="en-US" sz="1678" dirty="0"/>
          </a:p>
        </p:txBody>
      </p:sp>
      <p:sp>
        <p:nvSpPr>
          <p:cNvPr id="12" name="Text 5"/>
          <p:cNvSpPr/>
          <p:nvPr/>
        </p:nvSpPr>
        <p:spPr>
          <a:xfrm>
            <a:off x="4156170" y="4390821"/>
            <a:ext cx="6698932" cy="579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82"/>
              </a:lnSpc>
              <a:buNone/>
            </a:pPr>
            <a:r>
              <a:rPr lang="en-US" sz="142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See wallet </a:t>
            </a:r>
            <a:r>
              <a:rPr lang="en-US" sz="1426" dirty="0" err="1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veiws</a:t>
            </a:r>
            <a:r>
              <a:rPr lang="en-US" sz="142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.</a:t>
            </a:r>
            <a:endParaRPr lang="en-US" sz="1426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8880" y="5283909"/>
            <a:ext cx="905589" cy="1449110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4156170" y="5465003"/>
            <a:ext cx="2130981" cy="266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98"/>
              </a:lnSpc>
              <a:buNone/>
            </a:pPr>
            <a:r>
              <a:rPr lang="en-US" sz="1678" b="1" kern="0" spc="-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Manage Saved Books</a:t>
            </a:r>
            <a:endParaRPr lang="en-US" sz="1678" dirty="0"/>
          </a:p>
        </p:txBody>
      </p:sp>
      <p:sp>
        <p:nvSpPr>
          <p:cNvPr id="15" name="Text 7"/>
          <p:cNvSpPr/>
          <p:nvPr/>
        </p:nvSpPr>
        <p:spPr>
          <a:xfrm>
            <a:off x="4156170" y="5839931"/>
            <a:ext cx="6698932" cy="579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82"/>
              </a:lnSpc>
              <a:buNone/>
            </a:pPr>
            <a:r>
              <a:rPr lang="en-US" sz="142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Users can create a personalized list of books they are interested in, making it easy to return to them later.</a:t>
            </a:r>
            <a:endParaRPr lang="en-US" sz="142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3186-3A72-5F82-8314-7DDBF64D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229" y="3319462"/>
            <a:ext cx="3285941" cy="1590676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8461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</TotalTime>
  <Words>388</Words>
  <Application>Microsoft Office PowerPoint</Application>
  <PresentationFormat>Custom</PresentationFormat>
  <Paragraphs>56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Overpass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mohanjoshilalit@outlook.com</cp:lastModifiedBy>
  <cp:revision>3</cp:revision>
  <dcterms:created xsi:type="dcterms:W3CDTF">2024-07-18T12:52:46Z</dcterms:created>
  <dcterms:modified xsi:type="dcterms:W3CDTF">2024-07-18T13:06:10Z</dcterms:modified>
</cp:coreProperties>
</file>