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Futura" panose="020B0604020202020204" charset="0"/>
      <p:regular r:id="rId13"/>
    </p:embeddedFont>
    <p:embeddedFont>
      <p:font typeface="Futura Bold" panose="020B0604020202020204" charset="0"/>
      <p:regular r:id="rId14"/>
    </p:embeddedFont>
    <p:embeddedFont>
      <p:font typeface="Futura Ultra-Bold" panose="020B0604020202020204"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6.svg"/><Relationship Id="rId7" Type="http://schemas.openxmlformats.org/officeDocument/2006/relationships/image" Target="../media/image14.sv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8.svg"/><Relationship Id="rId7" Type="http://schemas.openxmlformats.org/officeDocument/2006/relationships/image" Target="../media/image10.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2.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10.sv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154531"/>
            <a:ext cx="18288000" cy="5132469"/>
            <a:chOff x="0" y="0"/>
            <a:chExt cx="24384000" cy="6843292"/>
          </a:xfrm>
        </p:grpSpPr>
        <p:sp>
          <p:nvSpPr>
            <p:cNvPr id="3" name="Freeform 3"/>
            <p:cNvSpPr/>
            <p:nvPr/>
          </p:nvSpPr>
          <p:spPr>
            <a:xfrm>
              <a:off x="0" y="0"/>
              <a:ext cx="24384006" cy="6843313"/>
            </a:xfrm>
            <a:custGeom>
              <a:avLst/>
              <a:gdLst/>
              <a:ahLst/>
              <a:cxnLst/>
              <a:rect l="l" t="t" r="r" b="b"/>
              <a:pathLst>
                <a:path w="24384006" h="6843313">
                  <a:moveTo>
                    <a:pt x="0" y="0"/>
                  </a:moveTo>
                  <a:lnTo>
                    <a:pt x="24384006" y="0"/>
                  </a:lnTo>
                  <a:lnTo>
                    <a:pt x="24384006" y="6843313"/>
                  </a:lnTo>
                  <a:lnTo>
                    <a:pt x="0" y="6843313"/>
                  </a:lnTo>
                  <a:lnTo>
                    <a:pt x="0" y="0"/>
                  </a:lnTo>
                  <a:close/>
                </a:path>
              </a:pathLst>
            </a:custGeom>
            <a:solidFill>
              <a:srgbClr val="C82626"/>
            </a:solidFill>
          </p:spPr>
        </p:sp>
      </p:grpSp>
      <p:grpSp>
        <p:nvGrpSpPr>
          <p:cNvPr id="4" name="Group 4"/>
          <p:cNvGrpSpPr/>
          <p:nvPr/>
        </p:nvGrpSpPr>
        <p:grpSpPr>
          <a:xfrm rot="-2699999">
            <a:off x="9860567" y="-2818322"/>
            <a:ext cx="4565743" cy="7536262"/>
            <a:chOff x="0" y="0"/>
            <a:chExt cx="4163738" cy="6872708"/>
          </a:xfrm>
        </p:grpSpPr>
        <p:sp>
          <p:nvSpPr>
            <p:cNvPr id="5" name="Freeform 5"/>
            <p:cNvSpPr/>
            <p:nvPr/>
          </p:nvSpPr>
          <p:spPr>
            <a:xfrm>
              <a:off x="0" y="0"/>
              <a:ext cx="4163695" cy="6872732"/>
            </a:xfrm>
            <a:custGeom>
              <a:avLst/>
              <a:gdLst/>
              <a:ahLst/>
              <a:cxnLst/>
              <a:rect l="l" t="t" r="r" b="b"/>
              <a:pathLst>
                <a:path w="4163695" h="6872732">
                  <a:moveTo>
                    <a:pt x="4163695" y="6872732"/>
                  </a:moveTo>
                  <a:cubicBezTo>
                    <a:pt x="3960622" y="6872732"/>
                    <a:pt x="3960622" y="6872732"/>
                    <a:pt x="3960622" y="6872732"/>
                  </a:cubicBezTo>
                  <a:cubicBezTo>
                    <a:pt x="3960622" y="4746879"/>
                    <a:pt x="2234184" y="3014345"/>
                    <a:pt x="107950" y="3014345"/>
                  </a:cubicBezTo>
                  <a:cubicBezTo>
                    <a:pt x="6350" y="3014345"/>
                    <a:pt x="6350" y="3014345"/>
                    <a:pt x="6350" y="3014345"/>
                  </a:cubicBezTo>
                  <a:cubicBezTo>
                    <a:pt x="0" y="0"/>
                    <a:pt x="0" y="0"/>
                    <a:pt x="0" y="0"/>
                  </a:cubicBezTo>
                  <a:cubicBezTo>
                    <a:pt x="203073" y="0"/>
                    <a:pt x="203073" y="0"/>
                    <a:pt x="203073" y="0"/>
                  </a:cubicBezTo>
                  <a:cubicBezTo>
                    <a:pt x="209423" y="2817622"/>
                    <a:pt x="209423" y="2817622"/>
                    <a:pt x="209423" y="2817622"/>
                  </a:cubicBezTo>
                  <a:cubicBezTo>
                    <a:pt x="2399157" y="2868422"/>
                    <a:pt x="4163695" y="4670679"/>
                    <a:pt x="4163695" y="6872732"/>
                  </a:cubicBezTo>
                  <a:close/>
                </a:path>
              </a:pathLst>
            </a:custGeom>
            <a:solidFill>
              <a:srgbClr val="C82626"/>
            </a:solidFill>
          </p:spPr>
        </p:sp>
      </p:grpSp>
      <p:grpSp>
        <p:nvGrpSpPr>
          <p:cNvPr id="6" name="Group 6"/>
          <p:cNvGrpSpPr/>
          <p:nvPr/>
        </p:nvGrpSpPr>
        <p:grpSpPr>
          <a:xfrm rot="-2699999">
            <a:off x="12094709" y="5591409"/>
            <a:ext cx="4580404" cy="7504006"/>
            <a:chOff x="0" y="0"/>
            <a:chExt cx="4177108" cy="6843292"/>
          </a:xfrm>
        </p:grpSpPr>
        <p:sp>
          <p:nvSpPr>
            <p:cNvPr id="7" name="Freeform 7"/>
            <p:cNvSpPr/>
            <p:nvPr/>
          </p:nvSpPr>
          <p:spPr>
            <a:xfrm>
              <a:off x="0" y="0"/>
              <a:ext cx="4177157" cy="6843268"/>
            </a:xfrm>
            <a:custGeom>
              <a:avLst/>
              <a:gdLst/>
              <a:ahLst/>
              <a:cxnLst/>
              <a:rect l="l" t="t" r="r" b="b"/>
              <a:pathLst>
                <a:path w="4177157" h="6843268">
                  <a:moveTo>
                    <a:pt x="3973957" y="6843268"/>
                  </a:moveTo>
                  <a:cubicBezTo>
                    <a:pt x="3961257" y="4062730"/>
                    <a:pt x="3961257" y="4062730"/>
                    <a:pt x="3961257" y="4062730"/>
                  </a:cubicBezTo>
                  <a:cubicBezTo>
                    <a:pt x="1771142" y="4005707"/>
                    <a:pt x="0" y="2209165"/>
                    <a:pt x="0" y="0"/>
                  </a:cubicBezTo>
                  <a:cubicBezTo>
                    <a:pt x="203200" y="0"/>
                    <a:pt x="203200" y="0"/>
                    <a:pt x="203200" y="0"/>
                  </a:cubicBezTo>
                  <a:cubicBezTo>
                    <a:pt x="203200" y="2126615"/>
                    <a:pt x="1936242" y="3859657"/>
                    <a:pt x="4062857" y="3859657"/>
                  </a:cubicBezTo>
                  <a:cubicBezTo>
                    <a:pt x="4164457" y="3859657"/>
                    <a:pt x="4164457" y="3859657"/>
                    <a:pt x="4164457" y="3859657"/>
                  </a:cubicBezTo>
                  <a:cubicBezTo>
                    <a:pt x="4177157" y="6836918"/>
                    <a:pt x="4177157" y="6836918"/>
                    <a:pt x="4177157" y="6836918"/>
                  </a:cubicBezTo>
                  <a:lnTo>
                    <a:pt x="3973957" y="6843268"/>
                  </a:lnTo>
                  <a:close/>
                </a:path>
              </a:pathLst>
            </a:custGeom>
            <a:solidFill>
              <a:srgbClr val="FFFFFF"/>
            </a:solidFill>
          </p:spPr>
        </p:sp>
      </p:grpSp>
      <p:grpSp>
        <p:nvGrpSpPr>
          <p:cNvPr id="8" name="Group 8"/>
          <p:cNvGrpSpPr/>
          <p:nvPr/>
        </p:nvGrpSpPr>
        <p:grpSpPr>
          <a:xfrm>
            <a:off x="9746131" y="1635611"/>
            <a:ext cx="7019788" cy="7015778"/>
            <a:chOff x="0" y="0"/>
            <a:chExt cx="9359718" cy="9354370"/>
          </a:xfrm>
        </p:grpSpPr>
        <p:sp>
          <p:nvSpPr>
            <p:cNvPr id="9" name="Freeform 9"/>
            <p:cNvSpPr/>
            <p:nvPr/>
          </p:nvSpPr>
          <p:spPr>
            <a:xfrm>
              <a:off x="0" y="0"/>
              <a:ext cx="9359773" cy="9354312"/>
            </a:xfrm>
            <a:custGeom>
              <a:avLst/>
              <a:gdLst/>
              <a:ahLst/>
              <a:cxnLst/>
              <a:rect l="l" t="t" r="r" b="b"/>
              <a:pathLst>
                <a:path w="9359773" h="9354312">
                  <a:moveTo>
                    <a:pt x="0" y="4677156"/>
                  </a:moveTo>
                  <a:cubicBezTo>
                    <a:pt x="0" y="2094103"/>
                    <a:pt x="2095246" y="0"/>
                    <a:pt x="4679823" y="0"/>
                  </a:cubicBezTo>
                  <a:cubicBezTo>
                    <a:pt x="7264400" y="0"/>
                    <a:pt x="9359773" y="2094103"/>
                    <a:pt x="9359773" y="4677156"/>
                  </a:cubicBezTo>
                  <a:cubicBezTo>
                    <a:pt x="9359773" y="7260209"/>
                    <a:pt x="7264527" y="9354312"/>
                    <a:pt x="4679823" y="9354312"/>
                  </a:cubicBezTo>
                  <a:cubicBezTo>
                    <a:pt x="2095119" y="9354312"/>
                    <a:pt x="0" y="7260336"/>
                    <a:pt x="0" y="4677156"/>
                  </a:cubicBezTo>
                  <a:close/>
                </a:path>
              </a:pathLst>
            </a:custGeom>
            <a:solidFill>
              <a:srgbClr val="FFFFFF"/>
            </a:solidFill>
          </p:spPr>
        </p:sp>
      </p:grpSp>
      <p:sp>
        <p:nvSpPr>
          <p:cNvPr id="10" name="TextBox 10"/>
          <p:cNvSpPr txBox="1"/>
          <p:nvPr/>
        </p:nvSpPr>
        <p:spPr>
          <a:xfrm>
            <a:off x="1028700" y="3610197"/>
            <a:ext cx="8236043" cy="1552575"/>
          </a:xfrm>
          <a:prstGeom prst="rect">
            <a:avLst/>
          </a:prstGeom>
        </p:spPr>
        <p:txBody>
          <a:bodyPr lIns="0" tIns="0" rIns="0" bIns="0" rtlCol="0" anchor="t">
            <a:spAutoFit/>
          </a:bodyPr>
          <a:lstStyle/>
          <a:p>
            <a:pPr algn="l">
              <a:lnSpc>
                <a:spcPts val="10800"/>
              </a:lnSpc>
            </a:pPr>
            <a:r>
              <a:rPr lang="en-US" sz="9000">
                <a:solidFill>
                  <a:srgbClr val="000000"/>
                </a:solidFill>
                <a:latin typeface="Futura"/>
                <a:ea typeface="Futura"/>
                <a:cs typeface="Futura"/>
                <a:sym typeface="Futura"/>
              </a:rPr>
              <a:t>BDM</a:t>
            </a:r>
          </a:p>
        </p:txBody>
      </p:sp>
      <p:sp>
        <p:nvSpPr>
          <p:cNvPr id="11" name="TextBox 11"/>
          <p:cNvSpPr txBox="1"/>
          <p:nvPr/>
        </p:nvSpPr>
        <p:spPr>
          <a:xfrm>
            <a:off x="1028700" y="1502261"/>
            <a:ext cx="7870061" cy="1293969"/>
          </a:xfrm>
          <a:prstGeom prst="rect">
            <a:avLst/>
          </a:prstGeom>
        </p:spPr>
        <p:txBody>
          <a:bodyPr lIns="0" tIns="0" rIns="0" bIns="0" rtlCol="0" anchor="t">
            <a:spAutoFit/>
          </a:bodyPr>
          <a:lstStyle/>
          <a:p>
            <a:pPr algn="l">
              <a:lnSpc>
                <a:spcPts val="4931"/>
              </a:lnSpc>
            </a:pPr>
            <a:r>
              <a:rPr lang="en-US" sz="3522" b="1">
                <a:solidFill>
                  <a:srgbClr val="000000"/>
                </a:solidFill>
                <a:latin typeface="Futura Bold"/>
                <a:ea typeface="Futura Bold"/>
                <a:cs typeface="Futura Bold"/>
                <a:sym typeface="Futura Bold"/>
              </a:rPr>
              <a:t>“Revenue optimization by analyzing item-wise sales data of a cafe”</a:t>
            </a:r>
          </a:p>
        </p:txBody>
      </p:sp>
      <p:sp>
        <p:nvSpPr>
          <p:cNvPr id="12" name="TextBox 12"/>
          <p:cNvSpPr txBox="1"/>
          <p:nvPr/>
        </p:nvSpPr>
        <p:spPr>
          <a:xfrm>
            <a:off x="1028700" y="5038947"/>
            <a:ext cx="10380618" cy="1104900"/>
          </a:xfrm>
          <a:prstGeom prst="rect">
            <a:avLst/>
          </a:prstGeom>
        </p:spPr>
        <p:txBody>
          <a:bodyPr lIns="0" tIns="0" rIns="0" bIns="0" rtlCol="0" anchor="t">
            <a:spAutoFit/>
          </a:bodyPr>
          <a:lstStyle/>
          <a:p>
            <a:pPr algn="l">
              <a:lnSpc>
                <a:spcPts val="7791"/>
              </a:lnSpc>
            </a:pPr>
            <a:r>
              <a:rPr lang="en-US" sz="6492" b="1">
                <a:solidFill>
                  <a:srgbClr val="FFFFFF"/>
                </a:solidFill>
                <a:latin typeface="Futura Bold"/>
                <a:ea typeface="Futura Bold"/>
                <a:cs typeface="Futura Bold"/>
                <a:sym typeface="Futura Bold"/>
              </a:rPr>
              <a:t>CAPSTONE PROJECT</a:t>
            </a:r>
          </a:p>
        </p:txBody>
      </p:sp>
      <p:sp>
        <p:nvSpPr>
          <p:cNvPr id="13" name="TextBox 13"/>
          <p:cNvSpPr txBox="1"/>
          <p:nvPr/>
        </p:nvSpPr>
        <p:spPr>
          <a:xfrm>
            <a:off x="1028700" y="6682072"/>
            <a:ext cx="8717431" cy="1694055"/>
          </a:xfrm>
          <a:prstGeom prst="rect">
            <a:avLst/>
          </a:prstGeom>
        </p:spPr>
        <p:txBody>
          <a:bodyPr lIns="0" tIns="0" rIns="0" bIns="0" rtlCol="0" anchor="t">
            <a:spAutoFit/>
          </a:bodyPr>
          <a:lstStyle/>
          <a:p>
            <a:pPr algn="l">
              <a:lnSpc>
                <a:spcPts val="4283"/>
              </a:lnSpc>
            </a:pPr>
            <a:r>
              <a:rPr lang="en-US" sz="3569" b="1">
                <a:solidFill>
                  <a:srgbClr val="FFFFFF"/>
                </a:solidFill>
                <a:latin typeface="Futura Ultra-Bold"/>
                <a:ea typeface="Futura Ultra-Bold"/>
                <a:cs typeface="Futura Ultra-Bold"/>
                <a:sym typeface="Futura Ultra-Bold"/>
              </a:rPr>
              <a:t>Presented by :</a:t>
            </a:r>
          </a:p>
          <a:p>
            <a:pPr algn="l">
              <a:lnSpc>
                <a:spcPts val="4283"/>
              </a:lnSpc>
            </a:pPr>
            <a:r>
              <a:rPr lang="en-US" sz="3569" b="1">
                <a:solidFill>
                  <a:srgbClr val="FFFFFF"/>
                </a:solidFill>
                <a:latin typeface="Futura Bold"/>
                <a:ea typeface="Futura Bold"/>
                <a:cs typeface="Futura Bold"/>
                <a:sym typeface="Futura Bold"/>
              </a:rPr>
              <a:t>Ayush Gupta</a:t>
            </a:r>
          </a:p>
          <a:p>
            <a:pPr algn="l">
              <a:lnSpc>
                <a:spcPts val="4283"/>
              </a:lnSpc>
              <a:spcBef>
                <a:spcPct val="0"/>
              </a:spcBef>
            </a:pPr>
            <a:r>
              <a:rPr lang="en-US" sz="3569" b="1">
                <a:solidFill>
                  <a:srgbClr val="FFFFFF"/>
                </a:solidFill>
                <a:latin typeface="Futura Ultra-Bold"/>
                <a:ea typeface="Futura Ultra-Bold"/>
                <a:cs typeface="Futura Ultra-Bold"/>
                <a:sym typeface="Futura Ultra-Bold"/>
              </a:rPr>
              <a:t>22F1001018</a:t>
            </a:r>
          </a:p>
        </p:txBody>
      </p:sp>
      <p:grpSp>
        <p:nvGrpSpPr>
          <p:cNvPr id="14" name="Group 14"/>
          <p:cNvGrpSpPr/>
          <p:nvPr/>
        </p:nvGrpSpPr>
        <p:grpSpPr>
          <a:xfrm>
            <a:off x="9987430" y="1800982"/>
            <a:ext cx="6537191" cy="6539891"/>
            <a:chOff x="0" y="0"/>
            <a:chExt cx="6476924" cy="6479600"/>
          </a:xfrm>
        </p:grpSpPr>
        <p:sp>
          <p:nvSpPr>
            <p:cNvPr id="15" name="Freeform 15"/>
            <p:cNvSpPr/>
            <p:nvPr/>
          </p:nvSpPr>
          <p:spPr>
            <a:xfrm>
              <a:off x="0" y="0"/>
              <a:ext cx="6477000" cy="6479540"/>
            </a:xfrm>
            <a:custGeom>
              <a:avLst/>
              <a:gdLst/>
              <a:ahLst/>
              <a:cxnLst/>
              <a:rect l="l" t="t" r="r" b="b"/>
              <a:pathLst>
                <a:path w="6477000" h="6479540">
                  <a:moveTo>
                    <a:pt x="0" y="3239770"/>
                  </a:moveTo>
                  <a:cubicBezTo>
                    <a:pt x="0" y="1450467"/>
                    <a:pt x="1449959" y="0"/>
                    <a:pt x="3238500" y="0"/>
                  </a:cubicBezTo>
                  <a:cubicBezTo>
                    <a:pt x="5027041" y="0"/>
                    <a:pt x="6477000" y="1450467"/>
                    <a:pt x="6477000" y="3239770"/>
                  </a:cubicBezTo>
                  <a:cubicBezTo>
                    <a:pt x="6477000" y="5029073"/>
                    <a:pt x="5027041" y="6479540"/>
                    <a:pt x="3238500" y="6479540"/>
                  </a:cubicBezTo>
                  <a:cubicBezTo>
                    <a:pt x="1449959" y="6479540"/>
                    <a:pt x="0" y="5029073"/>
                    <a:pt x="0" y="3239770"/>
                  </a:cubicBezTo>
                  <a:close/>
                </a:path>
              </a:pathLst>
            </a:custGeom>
            <a:blipFill>
              <a:blip r:embed="rId2"/>
              <a:stretch>
                <a:fillRect l="-19" r="-19"/>
              </a:stretch>
            </a:blip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8198" y="375066"/>
            <a:ext cx="10497798" cy="1246496"/>
            <a:chOff x="0" y="0"/>
            <a:chExt cx="13997065" cy="1661994"/>
          </a:xfrm>
        </p:grpSpPr>
        <p:sp>
          <p:nvSpPr>
            <p:cNvPr id="3" name="Freeform 3"/>
            <p:cNvSpPr/>
            <p:nvPr/>
          </p:nvSpPr>
          <p:spPr>
            <a:xfrm>
              <a:off x="0" y="0"/>
              <a:ext cx="13997098" cy="1662049"/>
            </a:xfrm>
            <a:custGeom>
              <a:avLst/>
              <a:gdLst/>
              <a:ahLst/>
              <a:cxnLst/>
              <a:rect l="l" t="t" r="r" b="b"/>
              <a:pathLst>
                <a:path w="13997098" h="1662049">
                  <a:moveTo>
                    <a:pt x="0" y="0"/>
                  </a:moveTo>
                  <a:lnTo>
                    <a:pt x="13997098" y="0"/>
                  </a:lnTo>
                  <a:lnTo>
                    <a:pt x="13997098" y="1662049"/>
                  </a:lnTo>
                  <a:lnTo>
                    <a:pt x="0" y="1662049"/>
                  </a:lnTo>
                  <a:close/>
                </a:path>
              </a:pathLst>
            </a:custGeom>
            <a:solidFill>
              <a:srgbClr val="C82626"/>
            </a:solidFill>
          </p:spPr>
        </p:sp>
      </p:grpSp>
      <p:grpSp>
        <p:nvGrpSpPr>
          <p:cNvPr id="4" name="Group 4"/>
          <p:cNvGrpSpPr/>
          <p:nvPr/>
        </p:nvGrpSpPr>
        <p:grpSpPr>
          <a:xfrm>
            <a:off x="9696353" y="375066"/>
            <a:ext cx="1246496" cy="1246496"/>
            <a:chOff x="0" y="0"/>
            <a:chExt cx="1661994" cy="1661994"/>
          </a:xfrm>
        </p:grpSpPr>
        <p:sp>
          <p:nvSpPr>
            <p:cNvPr id="5" name="Freeform 5"/>
            <p:cNvSpPr/>
            <p:nvPr/>
          </p:nvSpPr>
          <p:spPr>
            <a:xfrm>
              <a:off x="0" y="0"/>
              <a:ext cx="1661922" cy="1661922"/>
            </a:xfrm>
            <a:custGeom>
              <a:avLst/>
              <a:gdLst/>
              <a:ahLst/>
              <a:cxnLst/>
              <a:rect l="l" t="t" r="r" b="b"/>
              <a:pathLst>
                <a:path w="1661922" h="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C82626"/>
            </a:solidFill>
          </p:spPr>
        </p:sp>
      </p:grpSp>
      <p:sp>
        <p:nvSpPr>
          <p:cNvPr id="6" name="TextBox 6"/>
          <p:cNvSpPr txBox="1"/>
          <p:nvPr/>
        </p:nvSpPr>
        <p:spPr>
          <a:xfrm>
            <a:off x="208585" y="681038"/>
            <a:ext cx="9815010" cy="619125"/>
          </a:xfrm>
          <a:prstGeom prst="rect">
            <a:avLst/>
          </a:prstGeom>
        </p:spPr>
        <p:txBody>
          <a:bodyPr lIns="0" tIns="0" rIns="0" bIns="0" rtlCol="0" anchor="t">
            <a:spAutoFit/>
          </a:bodyPr>
          <a:lstStyle/>
          <a:p>
            <a:pPr algn="l">
              <a:lnSpc>
                <a:spcPts val="4320"/>
              </a:lnSpc>
            </a:pPr>
            <a:r>
              <a:rPr lang="en-US" sz="3600" b="1">
                <a:solidFill>
                  <a:srgbClr val="FFFFFF"/>
                </a:solidFill>
                <a:latin typeface="Futura Ultra-Bold"/>
                <a:ea typeface="Futura Ultra-Bold"/>
                <a:cs typeface="Futura Ultra-Bold"/>
                <a:sym typeface="Futura Ultra-Bold"/>
              </a:rPr>
              <a:t>Future Recommendations &amp; Conclusion</a:t>
            </a:r>
          </a:p>
        </p:txBody>
      </p:sp>
      <p:grpSp>
        <p:nvGrpSpPr>
          <p:cNvPr id="7" name="Group 7"/>
          <p:cNvGrpSpPr/>
          <p:nvPr/>
        </p:nvGrpSpPr>
        <p:grpSpPr>
          <a:xfrm>
            <a:off x="9778674" y="457388"/>
            <a:ext cx="1081854" cy="1081851"/>
            <a:chOff x="0" y="0"/>
            <a:chExt cx="1442472" cy="1442468"/>
          </a:xfrm>
        </p:grpSpPr>
        <p:sp>
          <p:nvSpPr>
            <p:cNvPr id="8" name="Freeform 8"/>
            <p:cNvSpPr/>
            <p:nvPr/>
          </p:nvSpPr>
          <p:spPr>
            <a:xfrm>
              <a:off x="0" y="0"/>
              <a:ext cx="1442466" cy="1442466"/>
            </a:xfrm>
            <a:custGeom>
              <a:avLst/>
              <a:gdLst/>
              <a:ahLst/>
              <a:cxnLst/>
              <a:rect l="l" t="t" r="r" b="b"/>
              <a:pathLst>
                <a:path w="1442466" h="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sp>
        <p:nvSpPr>
          <p:cNvPr id="9" name="TextBox 9"/>
          <p:cNvSpPr txBox="1"/>
          <p:nvPr/>
        </p:nvSpPr>
        <p:spPr>
          <a:xfrm>
            <a:off x="10059082" y="650651"/>
            <a:ext cx="521037" cy="619125"/>
          </a:xfrm>
          <a:prstGeom prst="rect">
            <a:avLst/>
          </a:prstGeom>
        </p:spPr>
        <p:txBody>
          <a:bodyPr lIns="0" tIns="0" rIns="0" bIns="0" rtlCol="0" anchor="t">
            <a:spAutoFit/>
          </a:bodyPr>
          <a:lstStyle/>
          <a:p>
            <a:pPr algn="ctr">
              <a:lnSpc>
                <a:spcPts val="4320"/>
              </a:lnSpc>
            </a:pPr>
            <a:r>
              <a:rPr lang="en-US" sz="3600" b="1">
                <a:solidFill>
                  <a:srgbClr val="C82626"/>
                </a:solidFill>
                <a:latin typeface="Futura Ultra-Bold"/>
                <a:ea typeface="Futura Ultra-Bold"/>
                <a:cs typeface="Futura Ultra-Bold"/>
                <a:sym typeface="Futura Ultra-Bold"/>
              </a:rPr>
              <a:t>9</a:t>
            </a:r>
          </a:p>
        </p:txBody>
      </p:sp>
      <p:sp>
        <p:nvSpPr>
          <p:cNvPr id="10" name="TextBox 10"/>
          <p:cNvSpPr txBox="1"/>
          <p:nvPr/>
        </p:nvSpPr>
        <p:spPr>
          <a:xfrm>
            <a:off x="12491817" y="4344543"/>
            <a:ext cx="4417026" cy="523875"/>
          </a:xfrm>
          <a:prstGeom prst="rect">
            <a:avLst/>
          </a:prstGeom>
        </p:spPr>
        <p:txBody>
          <a:bodyPr lIns="0" tIns="0" rIns="0" bIns="0" rtlCol="0" anchor="t">
            <a:spAutoFit/>
          </a:bodyPr>
          <a:lstStyle/>
          <a:p>
            <a:pPr algn="ctr">
              <a:lnSpc>
                <a:spcPts val="3600"/>
              </a:lnSpc>
            </a:pPr>
            <a:r>
              <a:rPr lang="en-US" sz="3000" b="1">
                <a:solidFill>
                  <a:srgbClr val="FFFFFF"/>
                </a:solidFill>
                <a:latin typeface="Futura Ultra-Bold"/>
                <a:ea typeface="Futura Ultra-Bold"/>
                <a:cs typeface="Futura Ultra-Bold"/>
                <a:sym typeface="Futura Ultra-Bold"/>
              </a:rPr>
              <a:t> Testimonials</a:t>
            </a:r>
          </a:p>
        </p:txBody>
      </p:sp>
      <p:sp>
        <p:nvSpPr>
          <p:cNvPr id="11" name="TextBox 11"/>
          <p:cNvSpPr txBox="1"/>
          <p:nvPr/>
        </p:nvSpPr>
        <p:spPr>
          <a:xfrm>
            <a:off x="12491817" y="4868508"/>
            <a:ext cx="4417026" cy="2872740"/>
          </a:xfrm>
          <a:prstGeom prst="rect">
            <a:avLst/>
          </a:prstGeom>
        </p:spPr>
        <p:txBody>
          <a:bodyPr lIns="0" tIns="0" rIns="0" bIns="0" rtlCol="0" anchor="t">
            <a:spAutoFit/>
          </a:bodyPr>
          <a:lstStyle/>
          <a:p>
            <a:pPr algn="ctr">
              <a:lnSpc>
                <a:spcPts val="3240"/>
              </a:lnSpc>
            </a:pPr>
            <a:r>
              <a:rPr lang="en-US" sz="1800">
                <a:solidFill>
                  <a:srgbClr val="FFFFFF"/>
                </a:solidFill>
                <a:latin typeface="Futura"/>
                <a:ea typeface="Futura"/>
                <a:cs typeface="Futura"/>
                <a:sym typeface="Futura"/>
              </a:rPr>
              <a:t>Lorem ipsum dolor sit amet, consectetur adipiscing elit. Sed ac nunc posuere, pellentesque mi sit amet, porta nisi. Aenean aliquam lorem at tincidunt ultricies. Nulla rutrum semper enim et maximus. Nam ac cursus mauris. Phasellus ultricies magna sit amet accumsan condimentum. </a:t>
            </a:r>
          </a:p>
        </p:txBody>
      </p:sp>
      <p:grpSp>
        <p:nvGrpSpPr>
          <p:cNvPr id="12" name="Group 12"/>
          <p:cNvGrpSpPr/>
          <p:nvPr/>
        </p:nvGrpSpPr>
        <p:grpSpPr>
          <a:xfrm>
            <a:off x="208585" y="2517513"/>
            <a:ext cx="8001574" cy="6410408"/>
            <a:chOff x="0" y="0"/>
            <a:chExt cx="9319615" cy="7466348"/>
          </a:xfrm>
        </p:grpSpPr>
        <p:sp>
          <p:nvSpPr>
            <p:cNvPr id="13" name="Freeform 13"/>
            <p:cNvSpPr/>
            <p:nvPr/>
          </p:nvSpPr>
          <p:spPr>
            <a:xfrm>
              <a:off x="0" y="0"/>
              <a:ext cx="9319615" cy="7466330"/>
            </a:xfrm>
            <a:custGeom>
              <a:avLst/>
              <a:gdLst/>
              <a:ahLst/>
              <a:cxnLst/>
              <a:rect l="l" t="t" r="r" b="b"/>
              <a:pathLst>
                <a:path w="9319615" h="7466330">
                  <a:moveTo>
                    <a:pt x="0" y="0"/>
                  </a:moveTo>
                  <a:lnTo>
                    <a:pt x="9319615" y="0"/>
                  </a:lnTo>
                  <a:lnTo>
                    <a:pt x="9319615" y="7466330"/>
                  </a:lnTo>
                  <a:lnTo>
                    <a:pt x="0" y="7466330"/>
                  </a:lnTo>
                  <a:close/>
                </a:path>
              </a:pathLst>
            </a:custGeom>
            <a:solidFill>
              <a:srgbClr val="C82626"/>
            </a:solidFill>
          </p:spPr>
        </p:sp>
      </p:grpSp>
      <p:grpSp>
        <p:nvGrpSpPr>
          <p:cNvPr id="14" name="Group 14"/>
          <p:cNvGrpSpPr/>
          <p:nvPr/>
        </p:nvGrpSpPr>
        <p:grpSpPr>
          <a:xfrm>
            <a:off x="8506311" y="2517513"/>
            <a:ext cx="9509083" cy="6410408"/>
            <a:chOff x="0" y="0"/>
            <a:chExt cx="11075445" cy="7466348"/>
          </a:xfrm>
        </p:grpSpPr>
        <p:sp>
          <p:nvSpPr>
            <p:cNvPr id="15" name="Freeform 15"/>
            <p:cNvSpPr/>
            <p:nvPr/>
          </p:nvSpPr>
          <p:spPr>
            <a:xfrm>
              <a:off x="0" y="0"/>
              <a:ext cx="11075445" cy="7466330"/>
            </a:xfrm>
            <a:custGeom>
              <a:avLst/>
              <a:gdLst/>
              <a:ahLst/>
              <a:cxnLst/>
              <a:rect l="l" t="t" r="r" b="b"/>
              <a:pathLst>
                <a:path w="11075445" h="7466330">
                  <a:moveTo>
                    <a:pt x="0" y="0"/>
                  </a:moveTo>
                  <a:lnTo>
                    <a:pt x="11075445" y="0"/>
                  </a:lnTo>
                  <a:lnTo>
                    <a:pt x="11075445" y="7466330"/>
                  </a:lnTo>
                  <a:lnTo>
                    <a:pt x="0" y="7466330"/>
                  </a:lnTo>
                  <a:close/>
                </a:path>
              </a:pathLst>
            </a:custGeom>
            <a:solidFill>
              <a:srgbClr val="C82626"/>
            </a:solidFill>
          </p:spPr>
        </p:sp>
      </p:grpSp>
      <p:sp>
        <p:nvSpPr>
          <p:cNvPr id="16" name="TextBox 16"/>
          <p:cNvSpPr txBox="1"/>
          <p:nvPr/>
        </p:nvSpPr>
        <p:spPr>
          <a:xfrm>
            <a:off x="345271" y="2794505"/>
            <a:ext cx="7864888" cy="5262056"/>
          </a:xfrm>
          <a:prstGeom prst="rect">
            <a:avLst/>
          </a:prstGeom>
        </p:spPr>
        <p:txBody>
          <a:bodyPr lIns="0" tIns="0" rIns="0" bIns="0" rtlCol="0" anchor="t">
            <a:spAutoFit/>
          </a:bodyPr>
          <a:lstStyle/>
          <a:p>
            <a:pPr algn="l">
              <a:lnSpc>
                <a:spcPts val="2879"/>
              </a:lnSpc>
              <a:spcBef>
                <a:spcPct val="0"/>
              </a:spcBef>
            </a:pPr>
            <a:r>
              <a:rPr lang="en-US" sz="2399" b="1">
                <a:solidFill>
                  <a:srgbClr val="FFFFFF"/>
                </a:solidFill>
                <a:latin typeface="Futura Bold"/>
                <a:ea typeface="Futura Bold"/>
                <a:cs typeface="Futura Bold"/>
                <a:sym typeface="Futura Bold"/>
              </a:rPr>
              <a:t>Customer Retention &amp; Loyalty Program</a:t>
            </a:r>
          </a:p>
          <a:p>
            <a:pPr marL="388620" lvl="1" indent="-194310" algn="l">
              <a:lnSpc>
                <a:spcPts val="3240"/>
              </a:lnSpc>
              <a:buFont typeface="Arial"/>
              <a:buChar char="•"/>
            </a:pPr>
            <a:r>
              <a:rPr lang="en-US" sz="1800">
                <a:solidFill>
                  <a:srgbClr val="FFFFFF"/>
                </a:solidFill>
                <a:latin typeface="Futura"/>
                <a:ea typeface="Futura"/>
                <a:cs typeface="Futura"/>
                <a:sym typeface="Futura"/>
              </a:rPr>
              <a:t>Introduce a tier-based loyalty program to encourage repeat purchases:</a:t>
            </a:r>
          </a:p>
          <a:p>
            <a:pPr marL="388620" lvl="1" indent="-194310" algn="l">
              <a:lnSpc>
                <a:spcPts val="3240"/>
              </a:lnSpc>
              <a:buFont typeface="Arial"/>
              <a:buChar char="•"/>
            </a:pPr>
            <a:r>
              <a:rPr lang="en-US" sz="1800">
                <a:solidFill>
                  <a:srgbClr val="FFFFFF"/>
                </a:solidFill>
                <a:latin typeface="Futura"/>
                <a:ea typeface="Futura"/>
                <a:cs typeface="Futura"/>
                <a:sym typeface="Futura"/>
              </a:rPr>
              <a:t>Bronze Tier (&lt;₹1000 spent/month) → Free chai after every ₹500 spent.</a:t>
            </a:r>
          </a:p>
          <a:p>
            <a:pPr marL="388620" lvl="1" indent="-194310" algn="l">
              <a:lnSpc>
                <a:spcPts val="3240"/>
              </a:lnSpc>
              <a:buFont typeface="Arial"/>
              <a:buChar char="•"/>
            </a:pPr>
            <a:r>
              <a:rPr lang="en-US" sz="1800">
                <a:solidFill>
                  <a:srgbClr val="FFFFFF"/>
                </a:solidFill>
                <a:latin typeface="Futura"/>
                <a:ea typeface="Futura"/>
                <a:cs typeface="Futura"/>
                <a:sym typeface="Futura"/>
              </a:rPr>
              <a:t>Silver Tier (₹1000–₹2500 spent/month) → Free monthly mocktail + birthday discount.</a:t>
            </a:r>
          </a:p>
          <a:p>
            <a:pPr marL="388620" lvl="1" indent="-194310" algn="l">
              <a:lnSpc>
                <a:spcPts val="3240"/>
              </a:lnSpc>
              <a:buFont typeface="Arial"/>
              <a:buChar char="•"/>
            </a:pPr>
            <a:r>
              <a:rPr lang="en-US" sz="1800">
                <a:solidFill>
                  <a:srgbClr val="FFFFFF"/>
                </a:solidFill>
                <a:latin typeface="Futura"/>
                <a:ea typeface="Futura"/>
                <a:cs typeface="Futura"/>
                <a:sym typeface="Futura"/>
              </a:rPr>
              <a:t>Gold Tier (&gt;₹2500 spent/month) → Free monthly Snack Attack Platter.</a:t>
            </a:r>
          </a:p>
          <a:p>
            <a:pPr marL="388620" lvl="1" indent="-194310" algn="l">
              <a:lnSpc>
                <a:spcPts val="3240"/>
              </a:lnSpc>
              <a:buFont typeface="Arial"/>
              <a:buChar char="•"/>
            </a:pPr>
            <a:r>
              <a:rPr lang="en-US" sz="1800">
                <a:solidFill>
                  <a:srgbClr val="FFFFFF"/>
                </a:solidFill>
                <a:latin typeface="Futura"/>
                <a:ea typeface="Futura"/>
                <a:cs typeface="Futura"/>
                <a:sym typeface="Futura"/>
              </a:rPr>
              <a:t>Implement a structured referral program to expand the customer base.</a:t>
            </a:r>
          </a:p>
          <a:p>
            <a:pPr algn="l">
              <a:lnSpc>
                <a:spcPts val="2879"/>
              </a:lnSpc>
              <a:spcBef>
                <a:spcPct val="0"/>
              </a:spcBef>
            </a:pPr>
            <a:r>
              <a:rPr lang="en-US" sz="2399" b="1">
                <a:solidFill>
                  <a:srgbClr val="FFFFFF"/>
                </a:solidFill>
                <a:latin typeface="Futura Bold"/>
                <a:ea typeface="Futura Bold"/>
                <a:cs typeface="Futura Bold"/>
                <a:sym typeface="Futura Bold"/>
              </a:rPr>
              <a:t>Staff Training &amp; Operational Efficiency</a:t>
            </a:r>
          </a:p>
          <a:p>
            <a:pPr marL="407682" lvl="1" indent="-203841" algn="l">
              <a:lnSpc>
                <a:spcPts val="3398"/>
              </a:lnSpc>
              <a:buFont typeface="Arial"/>
              <a:buChar char="•"/>
            </a:pPr>
            <a:r>
              <a:rPr lang="en-US" sz="1888">
                <a:solidFill>
                  <a:srgbClr val="FFFFFF"/>
                </a:solidFill>
                <a:latin typeface="Futura"/>
                <a:ea typeface="Futura"/>
                <a:cs typeface="Futura"/>
                <a:sym typeface="Futura"/>
              </a:rPr>
              <a:t>Allocate 5-10% of monthly revenue to staff training for upselling techniques and customer service improvements.</a:t>
            </a:r>
          </a:p>
          <a:p>
            <a:pPr marL="388620" lvl="1" indent="-194310" algn="l">
              <a:lnSpc>
                <a:spcPts val="3240"/>
              </a:lnSpc>
              <a:buFont typeface="Arial"/>
              <a:buChar char="•"/>
            </a:pPr>
            <a:r>
              <a:rPr lang="en-US" sz="1800">
                <a:solidFill>
                  <a:srgbClr val="FFFFFF"/>
                </a:solidFill>
                <a:latin typeface="Futura"/>
                <a:ea typeface="Futura"/>
                <a:cs typeface="Futura"/>
                <a:sym typeface="Futura"/>
              </a:rPr>
              <a:t>Streamline inventory management to reduce waste and optimize kitchen workflows.</a:t>
            </a:r>
          </a:p>
          <a:p>
            <a:pPr marL="407682" lvl="1" indent="-203841" algn="l">
              <a:lnSpc>
                <a:spcPts val="3398"/>
              </a:lnSpc>
              <a:buFont typeface="Arial"/>
              <a:buChar char="•"/>
            </a:pPr>
            <a:r>
              <a:rPr lang="en-US" sz="1888">
                <a:solidFill>
                  <a:srgbClr val="FFFFFF"/>
                </a:solidFill>
                <a:latin typeface="Futura"/>
                <a:ea typeface="Futura"/>
                <a:cs typeface="Futura"/>
                <a:sym typeface="Futura"/>
              </a:rPr>
              <a:t>Improve order processing efficiency to enhance customer experience.</a:t>
            </a:r>
          </a:p>
        </p:txBody>
      </p:sp>
      <p:sp>
        <p:nvSpPr>
          <p:cNvPr id="17" name="TextBox 17"/>
          <p:cNvSpPr txBox="1"/>
          <p:nvPr/>
        </p:nvSpPr>
        <p:spPr>
          <a:xfrm>
            <a:off x="1222274" y="2041263"/>
            <a:ext cx="6110882" cy="476250"/>
          </a:xfrm>
          <a:prstGeom prst="rect">
            <a:avLst/>
          </a:prstGeom>
        </p:spPr>
        <p:txBody>
          <a:bodyPr lIns="0" tIns="0" rIns="0" bIns="0" rtlCol="0" anchor="t">
            <a:spAutoFit/>
          </a:bodyPr>
          <a:lstStyle/>
          <a:p>
            <a:pPr algn="ctr">
              <a:lnSpc>
                <a:spcPts val="3360"/>
              </a:lnSpc>
              <a:spcBef>
                <a:spcPct val="0"/>
              </a:spcBef>
            </a:pPr>
            <a:r>
              <a:rPr lang="en-US" sz="2800" b="1">
                <a:solidFill>
                  <a:srgbClr val="000000"/>
                </a:solidFill>
                <a:latin typeface="Futura Ultra-Bold"/>
                <a:ea typeface="Futura Ultra-Bold"/>
                <a:cs typeface="Futura Ultra-Bold"/>
                <a:sym typeface="Futura Ultra-Bold"/>
              </a:rPr>
              <a:t>Future Recommendations </a:t>
            </a:r>
          </a:p>
        </p:txBody>
      </p:sp>
      <p:sp>
        <p:nvSpPr>
          <p:cNvPr id="18" name="TextBox 18"/>
          <p:cNvSpPr txBox="1"/>
          <p:nvPr/>
        </p:nvSpPr>
        <p:spPr>
          <a:xfrm>
            <a:off x="8630972" y="2727830"/>
            <a:ext cx="9259762" cy="5853960"/>
          </a:xfrm>
          <a:prstGeom prst="rect">
            <a:avLst/>
          </a:prstGeom>
        </p:spPr>
        <p:txBody>
          <a:bodyPr lIns="0" tIns="0" rIns="0" bIns="0" rtlCol="0" anchor="t">
            <a:spAutoFit/>
          </a:bodyPr>
          <a:lstStyle/>
          <a:p>
            <a:pPr algn="just">
              <a:lnSpc>
                <a:spcPts val="3711"/>
              </a:lnSpc>
            </a:pPr>
            <a:r>
              <a:rPr lang="en-US" sz="2613" b="1">
                <a:solidFill>
                  <a:srgbClr val="FFFFFF"/>
                </a:solidFill>
                <a:latin typeface="Futura Bold"/>
                <a:ea typeface="Futura Bold"/>
                <a:cs typeface="Futura Bold"/>
                <a:sym typeface="Futura Bold"/>
              </a:rPr>
              <a:t>Key Insights &amp; Analysis</a:t>
            </a:r>
          </a:p>
          <a:p>
            <a:pPr marL="379499" lvl="1" indent="-189749" algn="just">
              <a:lnSpc>
                <a:spcPts val="2496"/>
              </a:lnSpc>
              <a:buFont typeface="Arial"/>
              <a:buChar char="•"/>
            </a:pPr>
            <a:r>
              <a:rPr lang="en-US" sz="1757">
                <a:solidFill>
                  <a:srgbClr val="FFFFFF"/>
                </a:solidFill>
                <a:latin typeface="Futura"/>
                <a:ea typeface="Futura"/>
                <a:cs typeface="Futura"/>
                <a:sym typeface="Futura"/>
              </a:rPr>
              <a:t>Exploratory Data Analysis (EDA), K-Means Clustering, and Pareto Analysis revealed that a small subset of menu items drives the majority of revenue, while several offerings remain underutilized.</a:t>
            </a:r>
          </a:p>
          <a:p>
            <a:pPr marL="379499" lvl="1" indent="-189749" algn="just">
              <a:lnSpc>
                <a:spcPts val="2496"/>
              </a:lnSpc>
              <a:buFont typeface="Arial"/>
              <a:buChar char="•"/>
            </a:pPr>
            <a:r>
              <a:rPr lang="en-US" sz="1757">
                <a:solidFill>
                  <a:srgbClr val="FFFFFF"/>
                </a:solidFill>
                <a:latin typeface="Futura"/>
                <a:ea typeface="Futura"/>
                <a:cs typeface="Futura"/>
                <a:sym typeface="Futura"/>
              </a:rPr>
              <a:t>Pricing inefficiencies and suboptimal discount strategies have impacted overall profitability.</a:t>
            </a:r>
          </a:p>
          <a:p>
            <a:pPr algn="just">
              <a:lnSpc>
                <a:spcPts val="3711"/>
              </a:lnSpc>
            </a:pPr>
            <a:r>
              <a:rPr lang="en-US" sz="2613" b="1">
                <a:solidFill>
                  <a:srgbClr val="FFFFFF"/>
                </a:solidFill>
                <a:latin typeface="Futura Bold"/>
                <a:ea typeface="Futura Bold"/>
                <a:cs typeface="Futura Bold"/>
                <a:sym typeface="Futura Bold"/>
              </a:rPr>
              <a:t>Strategic Interventions Proposed</a:t>
            </a:r>
          </a:p>
          <a:p>
            <a:pPr marL="379499" lvl="1" indent="-189749" algn="just">
              <a:lnSpc>
                <a:spcPts val="2496"/>
              </a:lnSpc>
              <a:buFont typeface="Arial"/>
              <a:buChar char="•"/>
            </a:pPr>
            <a:r>
              <a:rPr lang="en-US" sz="1757">
                <a:solidFill>
                  <a:srgbClr val="FFFFFF"/>
                </a:solidFill>
                <a:latin typeface="Futura"/>
                <a:ea typeface="Futura"/>
                <a:cs typeface="Futura"/>
                <a:sym typeface="Futura"/>
              </a:rPr>
              <a:t>Menu optimization, strategic pricing adjustments, targeted discounting, and digital marketing enhancements.</a:t>
            </a:r>
          </a:p>
          <a:p>
            <a:pPr marL="379499" lvl="1" indent="-189749" algn="just">
              <a:lnSpc>
                <a:spcPts val="2496"/>
              </a:lnSpc>
              <a:buFont typeface="Arial"/>
              <a:buChar char="•"/>
            </a:pPr>
            <a:r>
              <a:rPr lang="en-US" sz="1757">
                <a:solidFill>
                  <a:srgbClr val="FFFFFF"/>
                </a:solidFill>
                <a:latin typeface="Futura"/>
                <a:ea typeface="Futura"/>
                <a:cs typeface="Futura"/>
                <a:sym typeface="Futura"/>
              </a:rPr>
              <a:t>Bundling underperforming items with best-sellers and implementing dynamic pricing for high-demand products.</a:t>
            </a:r>
          </a:p>
          <a:p>
            <a:pPr marL="379499" lvl="1" indent="-189749" algn="just">
              <a:lnSpc>
                <a:spcPts val="2496"/>
              </a:lnSpc>
              <a:buFont typeface="Arial"/>
              <a:buChar char="•"/>
            </a:pPr>
            <a:r>
              <a:rPr lang="en-US" sz="1757">
                <a:solidFill>
                  <a:srgbClr val="FFFFFF"/>
                </a:solidFill>
                <a:latin typeface="Futura"/>
                <a:ea typeface="Futura"/>
                <a:cs typeface="Futura"/>
                <a:sym typeface="Futura"/>
              </a:rPr>
              <a:t>Loyalty programs and staff training initiatives to improve customer retention and maximize order value.</a:t>
            </a:r>
          </a:p>
          <a:p>
            <a:pPr algn="just">
              <a:lnSpc>
                <a:spcPts val="3711"/>
              </a:lnSpc>
            </a:pPr>
            <a:r>
              <a:rPr lang="en-US" sz="2613" b="1">
                <a:solidFill>
                  <a:srgbClr val="FFFFFF"/>
                </a:solidFill>
                <a:latin typeface="Futura Bold"/>
                <a:ea typeface="Futura Bold"/>
                <a:cs typeface="Futura Bold"/>
                <a:sym typeface="Futura Bold"/>
              </a:rPr>
              <a:t>Projected Impact</a:t>
            </a:r>
          </a:p>
          <a:p>
            <a:pPr marL="379499" lvl="1" indent="-189749" algn="just">
              <a:lnSpc>
                <a:spcPts val="2496"/>
              </a:lnSpc>
              <a:buFont typeface="Arial"/>
              <a:buChar char="•"/>
            </a:pPr>
            <a:r>
              <a:rPr lang="en-US" sz="1757">
                <a:solidFill>
                  <a:srgbClr val="FFFFFF"/>
                </a:solidFill>
                <a:latin typeface="Futura"/>
                <a:ea typeface="Futura"/>
                <a:cs typeface="Futura"/>
                <a:sym typeface="Futura"/>
              </a:rPr>
              <a:t>Estimated 8-10% increase in net profitability next quarter.</a:t>
            </a:r>
          </a:p>
          <a:p>
            <a:pPr marL="379499" lvl="1" indent="-189749" algn="just">
              <a:lnSpc>
                <a:spcPts val="2496"/>
              </a:lnSpc>
              <a:buFont typeface="Arial"/>
              <a:buChar char="•"/>
            </a:pPr>
            <a:r>
              <a:rPr lang="en-US" sz="1757">
                <a:solidFill>
                  <a:srgbClr val="FFFFFF"/>
                </a:solidFill>
                <a:latin typeface="Futura"/>
                <a:ea typeface="Futura"/>
                <a:cs typeface="Futura"/>
                <a:sym typeface="Futura"/>
              </a:rPr>
              <a:t>Enhanced customer satisfaction, brand loyalty, and financial sustainability.</a:t>
            </a:r>
          </a:p>
          <a:p>
            <a:pPr marL="379499" lvl="1" indent="-189749" algn="just">
              <a:lnSpc>
                <a:spcPts val="2496"/>
              </a:lnSpc>
              <a:buFont typeface="Arial"/>
              <a:buChar char="•"/>
            </a:pPr>
            <a:r>
              <a:rPr lang="en-US" sz="1757">
                <a:solidFill>
                  <a:srgbClr val="FFFFFF"/>
                </a:solidFill>
                <a:latin typeface="Futura"/>
                <a:ea typeface="Futura"/>
                <a:cs typeface="Futura"/>
                <a:sym typeface="Futura"/>
              </a:rPr>
              <a:t>Continuous monitoring of sales trends, customer feedback, and competitive landscape to refine strategies and maintain market competitiveness.</a:t>
            </a:r>
          </a:p>
        </p:txBody>
      </p:sp>
      <p:sp>
        <p:nvSpPr>
          <p:cNvPr id="19" name="TextBox 19"/>
          <p:cNvSpPr txBox="1"/>
          <p:nvPr/>
        </p:nvSpPr>
        <p:spPr>
          <a:xfrm>
            <a:off x="12146842" y="2041263"/>
            <a:ext cx="2102558" cy="389850"/>
          </a:xfrm>
          <a:prstGeom prst="rect">
            <a:avLst/>
          </a:prstGeom>
        </p:spPr>
        <p:txBody>
          <a:bodyPr wrap="square" lIns="0" tIns="0" rIns="0" bIns="0" rtlCol="0" anchor="t">
            <a:spAutoFit/>
          </a:bodyPr>
          <a:lstStyle/>
          <a:p>
            <a:pPr algn="ctr">
              <a:lnSpc>
                <a:spcPts val="3360"/>
              </a:lnSpc>
              <a:spcBef>
                <a:spcPct val="0"/>
              </a:spcBef>
            </a:pPr>
            <a:r>
              <a:rPr lang="en-US" sz="2800" b="1" dirty="0">
                <a:solidFill>
                  <a:srgbClr val="000000"/>
                </a:solidFill>
                <a:latin typeface="Futura Ultra-Bold"/>
                <a:ea typeface="Futura Ultra-Bold"/>
                <a:cs typeface="Futura Ultra-Bold"/>
                <a:sym typeface="Futura Ultra-Bold"/>
              </a:rPr>
              <a:t>Conclusion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5154531"/>
            <a:ext cx="18288000" cy="5132469"/>
            <a:chOff x="0" y="0"/>
            <a:chExt cx="24384000" cy="6843292"/>
          </a:xfrm>
        </p:grpSpPr>
        <p:sp>
          <p:nvSpPr>
            <p:cNvPr id="3" name="Freeform 3"/>
            <p:cNvSpPr/>
            <p:nvPr/>
          </p:nvSpPr>
          <p:spPr>
            <a:xfrm>
              <a:off x="0" y="0"/>
              <a:ext cx="24384006" cy="6843313"/>
            </a:xfrm>
            <a:custGeom>
              <a:avLst/>
              <a:gdLst/>
              <a:ahLst/>
              <a:cxnLst/>
              <a:rect l="l" t="t" r="r" b="b"/>
              <a:pathLst>
                <a:path w="24384006" h="6843313">
                  <a:moveTo>
                    <a:pt x="0" y="0"/>
                  </a:moveTo>
                  <a:lnTo>
                    <a:pt x="24384006" y="0"/>
                  </a:lnTo>
                  <a:lnTo>
                    <a:pt x="24384006" y="6843313"/>
                  </a:lnTo>
                  <a:lnTo>
                    <a:pt x="0" y="6843313"/>
                  </a:lnTo>
                  <a:lnTo>
                    <a:pt x="0" y="0"/>
                  </a:lnTo>
                  <a:close/>
                </a:path>
              </a:pathLst>
            </a:custGeom>
            <a:solidFill>
              <a:srgbClr val="C82626"/>
            </a:solidFill>
          </p:spPr>
        </p:sp>
      </p:grpSp>
      <p:grpSp>
        <p:nvGrpSpPr>
          <p:cNvPr id="4" name="Group 4"/>
          <p:cNvGrpSpPr/>
          <p:nvPr/>
        </p:nvGrpSpPr>
        <p:grpSpPr>
          <a:xfrm rot="-2699999">
            <a:off x="9860567" y="-2818322"/>
            <a:ext cx="4565743" cy="7536262"/>
            <a:chOff x="0" y="0"/>
            <a:chExt cx="4163738" cy="6872708"/>
          </a:xfrm>
        </p:grpSpPr>
        <p:sp>
          <p:nvSpPr>
            <p:cNvPr id="5" name="Freeform 5"/>
            <p:cNvSpPr/>
            <p:nvPr/>
          </p:nvSpPr>
          <p:spPr>
            <a:xfrm>
              <a:off x="0" y="0"/>
              <a:ext cx="4163695" cy="6872732"/>
            </a:xfrm>
            <a:custGeom>
              <a:avLst/>
              <a:gdLst/>
              <a:ahLst/>
              <a:cxnLst/>
              <a:rect l="l" t="t" r="r" b="b"/>
              <a:pathLst>
                <a:path w="4163695" h="6872732">
                  <a:moveTo>
                    <a:pt x="4163695" y="6872732"/>
                  </a:moveTo>
                  <a:cubicBezTo>
                    <a:pt x="3960622" y="6872732"/>
                    <a:pt x="3960622" y="6872732"/>
                    <a:pt x="3960622" y="6872732"/>
                  </a:cubicBezTo>
                  <a:cubicBezTo>
                    <a:pt x="3960622" y="4746879"/>
                    <a:pt x="2234184" y="3014345"/>
                    <a:pt x="107950" y="3014345"/>
                  </a:cubicBezTo>
                  <a:cubicBezTo>
                    <a:pt x="6350" y="3014345"/>
                    <a:pt x="6350" y="3014345"/>
                    <a:pt x="6350" y="3014345"/>
                  </a:cubicBezTo>
                  <a:cubicBezTo>
                    <a:pt x="0" y="0"/>
                    <a:pt x="0" y="0"/>
                    <a:pt x="0" y="0"/>
                  </a:cubicBezTo>
                  <a:cubicBezTo>
                    <a:pt x="203073" y="0"/>
                    <a:pt x="203073" y="0"/>
                    <a:pt x="203073" y="0"/>
                  </a:cubicBezTo>
                  <a:cubicBezTo>
                    <a:pt x="209423" y="2817622"/>
                    <a:pt x="209423" y="2817622"/>
                    <a:pt x="209423" y="2817622"/>
                  </a:cubicBezTo>
                  <a:cubicBezTo>
                    <a:pt x="2399157" y="2868422"/>
                    <a:pt x="4163695" y="4670679"/>
                    <a:pt x="4163695" y="6872732"/>
                  </a:cubicBezTo>
                  <a:close/>
                </a:path>
              </a:pathLst>
            </a:custGeom>
            <a:solidFill>
              <a:srgbClr val="C82626"/>
            </a:solidFill>
          </p:spPr>
        </p:sp>
      </p:grpSp>
      <p:grpSp>
        <p:nvGrpSpPr>
          <p:cNvPr id="6" name="Group 6"/>
          <p:cNvGrpSpPr/>
          <p:nvPr/>
        </p:nvGrpSpPr>
        <p:grpSpPr>
          <a:xfrm rot="-2699999">
            <a:off x="12094709" y="5591409"/>
            <a:ext cx="4580404" cy="7504006"/>
            <a:chOff x="0" y="0"/>
            <a:chExt cx="4177108" cy="6843292"/>
          </a:xfrm>
        </p:grpSpPr>
        <p:sp>
          <p:nvSpPr>
            <p:cNvPr id="7" name="Freeform 7"/>
            <p:cNvSpPr/>
            <p:nvPr/>
          </p:nvSpPr>
          <p:spPr>
            <a:xfrm>
              <a:off x="0" y="0"/>
              <a:ext cx="4177157" cy="6843268"/>
            </a:xfrm>
            <a:custGeom>
              <a:avLst/>
              <a:gdLst/>
              <a:ahLst/>
              <a:cxnLst/>
              <a:rect l="l" t="t" r="r" b="b"/>
              <a:pathLst>
                <a:path w="4177157" h="6843268">
                  <a:moveTo>
                    <a:pt x="3973957" y="6843268"/>
                  </a:moveTo>
                  <a:cubicBezTo>
                    <a:pt x="3961257" y="4062730"/>
                    <a:pt x="3961257" y="4062730"/>
                    <a:pt x="3961257" y="4062730"/>
                  </a:cubicBezTo>
                  <a:cubicBezTo>
                    <a:pt x="1771142" y="4005707"/>
                    <a:pt x="0" y="2209165"/>
                    <a:pt x="0" y="0"/>
                  </a:cubicBezTo>
                  <a:cubicBezTo>
                    <a:pt x="203200" y="0"/>
                    <a:pt x="203200" y="0"/>
                    <a:pt x="203200" y="0"/>
                  </a:cubicBezTo>
                  <a:cubicBezTo>
                    <a:pt x="203200" y="2126615"/>
                    <a:pt x="1936242" y="3859657"/>
                    <a:pt x="4062857" y="3859657"/>
                  </a:cubicBezTo>
                  <a:cubicBezTo>
                    <a:pt x="4164457" y="3859657"/>
                    <a:pt x="4164457" y="3859657"/>
                    <a:pt x="4164457" y="3859657"/>
                  </a:cubicBezTo>
                  <a:cubicBezTo>
                    <a:pt x="4177157" y="6836918"/>
                    <a:pt x="4177157" y="6836918"/>
                    <a:pt x="4177157" y="6836918"/>
                  </a:cubicBezTo>
                  <a:lnTo>
                    <a:pt x="3973957" y="6843268"/>
                  </a:lnTo>
                  <a:close/>
                </a:path>
              </a:pathLst>
            </a:custGeom>
            <a:solidFill>
              <a:srgbClr val="FFFFFF"/>
            </a:solidFill>
          </p:spPr>
        </p:sp>
      </p:grpSp>
      <p:grpSp>
        <p:nvGrpSpPr>
          <p:cNvPr id="8" name="Group 8"/>
          <p:cNvGrpSpPr/>
          <p:nvPr/>
        </p:nvGrpSpPr>
        <p:grpSpPr>
          <a:xfrm>
            <a:off x="9746131" y="1635611"/>
            <a:ext cx="7019788" cy="7015778"/>
            <a:chOff x="0" y="0"/>
            <a:chExt cx="9359718" cy="9354370"/>
          </a:xfrm>
        </p:grpSpPr>
        <p:sp>
          <p:nvSpPr>
            <p:cNvPr id="9" name="Freeform 9"/>
            <p:cNvSpPr/>
            <p:nvPr/>
          </p:nvSpPr>
          <p:spPr>
            <a:xfrm>
              <a:off x="0" y="0"/>
              <a:ext cx="9359773" cy="9354312"/>
            </a:xfrm>
            <a:custGeom>
              <a:avLst/>
              <a:gdLst/>
              <a:ahLst/>
              <a:cxnLst/>
              <a:rect l="l" t="t" r="r" b="b"/>
              <a:pathLst>
                <a:path w="9359773" h="9354312">
                  <a:moveTo>
                    <a:pt x="0" y="4677156"/>
                  </a:moveTo>
                  <a:cubicBezTo>
                    <a:pt x="0" y="2094103"/>
                    <a:pt x="2095246" y="0"/>
                    <a:pt x="4679823" y="0"/>
                  </a:cubicBezTo>
                  <a:cubicBezTo>
                    <a:pt x="7264400" y="0"/>
                    <a:pt x="9359773" y="2094103"/>
                    <a:pt x="9359773" y="4677156"/>
                  </a:cubicBezTo>
                  <a:cubicBezTo>
                    <a:pt x="9359773" y="7260209"/>
                    <a:pt x="7264527" y="9354312"/>
                    <a:pt x="4679823" y="9354312"/>
                  </a:cubicBezTo>
                  <a:cubicBezTo>
                    <a:pt x="2095119" y="9354312"/>
                    <a:pt x="0" y="7260336"/>
                    <a:pt x="0" y="4677156"/>
                  </a:cubicBezTo>
                  <a:close/>
                </a:path>
              </a:pathLst>
            </a:custGeom>
            <a:solidFill>
              <a:srgbClr val="FFFFFF"/>
            </a:solidFill>
          </p:spPr>
        </p:sp>
      </p:grpSp>
      <p:grpSp>
        <p:nvGrpSpPr>
          <p:cNvPr id="10" name="Group 10"/>
          <p:cNvGrpSpPr/>
          <p:nvPr/>
        </p:nvGrpSpPr>
        <p:grpSpPr>
          <a:xfrm>
            <a:off x="9987429" y="1873554"/>
            <a:ext cx="6537191" cy="6539891"/>
            <a:chOff x="0" y="0"/>
            <a:chExt cx="6476924" cy="6479600"/>
          </a:xfrm>
        </p:grpSpPr>
        <p:sp>
          <p:nvSpPr>
            <p:cNvPr id="11" name="Freeform 11"/>
            <p:cNvSpPr/>
            <p:nvPr/>
          </p:nvSpPr>
          <p:spPr>
            <a:xfrm>
              <a:off x="0" y="0"/>
              <a:ext cx="6477000" cy="6479540"/>
            </a:xfrm>
            <a:custGeom>
              <a:avLst/>
              <a:gdLst/>
              <a:ahLst/>
              <a:cxnLst/>
              <a:rect l="l" t="t" r="r" b="b"/>
              <a:pathLst>
                <a:path w="6477000" h="6479540">
                  <a:moveTo>
                    <a:pt x="0" y="3239770"/>
                  </a:moveTo>
                  <a:cubicBezTo>
                    <a:pt x="0" y="1450467"/>
                    <a:pt x="1449959" y="0"/>
                    <a:pt x="3238500" y="0"/>
                  </a:cubicBezTo>
                  <a:cubicBezTo>
                    <a:pt x="5027041" y="0"/>
                    <a:pt x="6477000" y="1450467"/>
                    <a:pt x="6477000" y="3239770"/>
                  </a:cubicBezTo>
                  <a:cubicBezTo>
                    <a:pt x="6477000" y="5029073"/>
                    <a:pt x="5027041" y="6479540"/>
                    <a:pt x="3238500" y="6479540"/>
                  </a:cubicBezTo>
                  <a:cubicBezTo>
                    <a:pt x="1449959" y="6479540"/>
                    <a:pt x="0" y="5029073"/>
                    <a:pt x="0" y="3239770"/>
                  </a:cubicBezTo>
                  <a:close/>
                </a:path>
              </a:pathLst>
            </a:custGeom>
            <a:blipFill>
              <a:blip r:embed="rId2"/>
              <a:stretch>
                <a:fillRect l="-19" r="-19"/>
              </a:stretch>
            </a:blipFill>
          </p:spPr>
        </p:sp>
      </p:grpSp>
      <p:sp>
        <p:nvSpPr>
          <p:cNvPr id="12" name="TextBox 12"/>
          <p:cNvSpPr txBox="1"/>
          <p:nvPr/>
        </p:nvSpPr>
        <p:spPr>
          <a:xfrm>
            <a:off x="1028700" y="3610197"/>
            <a:ext cx="8236043" cy="1552575"/>
          </a:xfrm>
          <a:prstGeom prst="rect">
            <a:avLst/>
          </a:prstGeom>
        </p:spPr>
        <p:txBody>
          <a:bodyPr lIns="0" tIns="0" rIns="0" bIns="0" rtlCol="0" anchor="t">
            <a:spAutoFit/>
          </a:bodyPr>
          <a:lstStyle/>
          <a:p>
            <a:pPr algn="l">
              <a:lnSpc>
                <a:spcPts val="10800"/>
              </a:lnSpc>
            </a:pPr>
            <a:r>
              <a:rPr lang="en-US" sz="9000">
                <a:solidFill>
                  <a:srgbClr val="000000"/>
                </a:solidFill>
                <a:latin typeface="Futura"/>
                <a:ea typeface="Futura"/>
                <a:cs typeface="Futura"/>
                <a:sym typeface="Futura"/>
              </a:rPr>
              <a:t>THANK</a:t>
            </a:r>
          </a:p>
        </p:txBody>
      </p:sp>
      <p:sp>
        <p:nvSpPr>
          <p:cNvPr id="13" name="TextBox 13"/>
          <p:cNvSpPr txBox="1"/>
          <p:nvPr/>
        </p:nvSpPr>
        <p:spPr>
          <a:xfrm>
            <a:off x="1220960" y="6648287"/>
            <a:ext cx="5746707" cy="1765159"/>
          </a:xfrm>
          <a:prstGeom prst="rect">
            <a:avLst/>
          </a:prstGeom>
        </p:spPr>
        <p:txBody>
          <a:bodyPr lIns="0" tIns="0" rIns="0" bIns="0" rtlCol="0" anchor="t">
            <a:spAutoFit/>
          </a:bodyPr>
          <a:lstStyle/>
          <a:p>
            <a:pPr algn="just">
              <a:lnSpc>
                <a:spcPts val="4557"/>
              </a:lnSpc>
            </a:pPr>
            <a:r>
              <a:rPr lang="en-US" sz="3255" b="1">
                <a:solidFill>
                  <a:srgbClr val="FFFFFF"/>
                </a:solidFill>
                <a:latin typeface="Futura Bold"/>
                <a:ea typeface="Futura Bold"/>
                <a:cs typeface="Futura Bold"/>
                <a:sym typeface="Futura Bold"/>
              </a:rPr>
              <a:t>Presented by :</a:t>
            </a:r>
          </a:p>
          <a:p>
            <a:pPr algn="just">
              <a:lnSpc>
                <a:spcPts val="4557"/>
              </a:lnSpc>
            </a:pPr>
            <a:r>
              <a:rPr lang="en-US" sz="3255" b="1">
                <a:solidFill>
                  <a:srgbClr val="FFFFFF"/>
                </a:solidFill>
                <a:latin typeface="Futura Bold"/>
                <a:ea typeface="Futura Bold"/>
                <a:cs typeface="Futura Bold"/>
                <a:sym typeface="Futura Bold"/>
              </a:rPr>
              <a:t>Ayush Gupta</a:t>
            </a:r>
          </a:p>
          <a:p>
            <a:pPr algn="just">
              <a:lnSpc>
                <a:spcPts val="4557"/>
              </a:lnSpc>
            </a:pPr>
            <a:r>
              <a:rPr lang="en-US" sz="3255" b="1">
                <a:solidFill>
                  <a:srgbClr val="FFFFFF"/>
                </a:solidFill>
                <a:latin typeface="Futura Bold"/>
                <a:ea typeface="Futura Bold"/>
                <a:cs typeface="Futura Bold"/>
                <a:sym typeface="Futura Bold"/>
              </a:rPr>
              <a:t>22F1001018</a:t>
            </a:r>
          </a:p>
        </p:txBody>
      </p:sp>
      <p:sp>
        <p:nvSpPr>
          <p:cNvPr id="14" name="TextBox 14"/>
          <p:cNvSpPr txBox="1"/>
          <p:nvPr/>
        </p:nvSpPr>
        <p:spPr>
          <a:xfrm>
            <a:off x="1028700" y="4981797"/>
            <a:ext cx="8236043" cy="1552575"/>
          </a:xfrm>
          <a:prstGeom prst="rect">
            <a:avLst/>
          </a:prstGeom>
        </p:spPr>
        <p:txBody>
          <a:bodyPr lIns="0" tIns="0" rIns="0" bIns="0" rtlCol="0" anchor="t">
            <a:spAutoFit/>
          </a:bodyPr>
          <a:lstStyle/>
          <a:p>
            <a:pPr algn="l">
              <a:lnSpc>
                <a:spcPts val="10800"/>
              </a:lnSpc>
            </a:pPr>
            <a:r>
              <a:rPr lang="en-US" sz="9000" b="1">
                <a:solidFill>
                  <a:srgbClr val="FFFFFF"/>
                </a:solidFill>
                <a:latin typeface="Futura Ultra-Bold"/>
                <a:ea typeface="Futura Ultra-Bold"/>
                <a:cs typeface="Futura Ultra-Bold"/>
                <a:sym typeface="Futura Ultra-Bold"/>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276352"/>
            <a:ext cx="15055544" cy="5599761"/>
            <a:chOff x="0" y="0"/>
            <a:chExt cx="20074059" cy="7466348"/>
          </a:xfrm>
        </p:grpSpPr>
        <p:sp>
          <p:nvSpPr>
            <p:cNvPr id="3" name="Freeform 3"/>
            <p:cNvSpPr/>
            <p:nvPr/>
          </p:nvSpPr>
          <p:spPr>
            <a:xfrm>
              <a:off x="0" y="0"/>
              <a:ext cx="20074105" cy="7466330"/>
            </a:xfrm>
            <a:custGeom>
              <a:avLst/>
              <a:gdLst/>
              <a:ahLst/>
              <a:cxnLst/>
              <a:rect l="l" t="t" r="r" b="b"/>
              <a:pathLst>
                <a:path w="20074105" h="7466330">
                  <a:moveTo>
                    <a:pt x="0" y="0"/>
                  </a:moveTo>
                  <a:lnTo>
                    <a:pt x="20074105" y="0"/>
                  </a:lnTo>
                  <a:lnTo>
                    <a:pt x="20074105" y="7466330"/>
                  </a:lnTo>
                  <a:lnTo>
                    <a:pt x="0" y="7466330"/>
                  </a:lnTo>
                  <a:close/>
                </a:path>
              </a:pathLst>
            </a:custGeom>
            <a:solidFill>
              <a:srgbClr val="C82626"/>
            </a:solidFill>
          </p:spPr>
        </p:sp>
      </p:grpSp>
      <p:grpSp>
        <p:nvGrpSpPr>
          <p:cNvPr id="4" name="Group 4"/>
          <p:cNvGrpSpPr/>
          <p:nvPr/>
        </p:nvGrpSpPr>
        <p:grpSpPr>
          <a:xfrm>
            <a:off x="12851788" y="3872477"/>
            <a:ext cx="4407512" cy="4407512"/>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7" name="Group 7"/>
          <p:cNvGrpSpPr/>
          <p:nvPr/>
        </p:nvGrpSpPr>
        <p:grpSpPr>
          <a:xfrm>
            <a:off x="13012248" y="4026582"/>
            <a:ext cx="4086592" cy="4099302"/>
            <a:chOff x="0" y="0"/>
            <a:chExt cx="3440244" cy="3450944"/>
          </a:xfrm>
        </p:grpSpPr>
        <p:sp>
          <p:nvSpPr>
            <p:cNvPr id="8" name="Freeform 8"/>
            <p:cNvSpPr/>
            <p:nvPr/>
          </p:nvSpPr>
          <p:spPr>
            <a:xfrm>
              <a:off x="0" y="0"/>
              <a:ext cx="3440303" cy="3450971"/>
            </a:xfrm>
            <a:custGeom>
              <a:avLst/>
              <a:gdLst/>
              <a:ahLst/>
              <a:cxnLst/>
              <a:rect l="l" t="t" r="r" b="b"/>
              <a:pathLst>
                <a:path w="3440303" h="3450971">
                  <a:moveTo>
                    <a:pt x="0" y="1725422"/>
                  </a:moveTo>
                  <a:cubicBezTo>
                    <a:pt x="0" y="772541"/>
                    <a:pt x="770128" y="0"/>
                    <a:pt x="1720088" y="0"/>
                  </a:cubicBezTo>
                  <a:cubicBezTo>
                    <a:pt x="2670048" y="0"/>
                    <a:pt x="3440303" y="772541"/>
                    <a:pt x="3440303" y="1725422"/>
                  </a:cubicBezTo>
                  <a:cubicBezTo>
                    <a:pt x="3440303" y="2678303"/>
                    <a:pt x="2670175" y="3450971"/>
                    <a:pt x="1720088" y="3450971"/>
                  </a:cubicBezTo>
                  <a:cubicBezTo>
                    <a:pt x="770001" y="3450971"/>
                    <a:pt x="0" y="2678430"/>
                    <a:pt x="0" y="1725422"/>
                  </a:cubicBezTo>
                  <a:close/>
                </a:path>
              </a:pathLst>
            </a:custGeom>
            <a:blipFill>
              <a:blip r:embed="rId2"/>
              <a:stretch>
                <a:fillRect t="-38614" b="-38614"/>
              </a:stretch>
            </a:blipFill>
          </p:spPr>
        </p:sp>
      </p:grpSp>
      <p:grpSp>
        <p:nvGrpSpPr>
          <p:cNvPr id="9" name="Group 9"/>
          <p:cNvGrpSpPr/>
          <p:nvPr/>
        </p:nvGrpSpPr>
        <p:grpSpPr>
          <a:xfrm>
            <a:off x="0" y="375066"/>
            <a:ext cx="8514087" cy="1246496"/>
            <a:chOff x="0" y="0"/>
            <a:chExt cx="11352116" cy="1661994"/>
          </a:xfrm>
        </p:grpSpPr>
        <p:sp>
          <p:nvSpPr>
            <p:cNvPr id="10" name="Freeform 10"/>
            <p:cNvSpPr/>
            <p:nvPr/>
          </p:nvSpPr>
          <p:spPr>
            <a:xfrm>
              <a:off x="0" y="0"/>
              <a:ext cx="11352149" cy="1662049"/>
            </a:xfrm>
            <a:custGeom>
              <a:avLst/>
              <a:gdLst/>
              <a:ahLst/>
              <a:cxnLst/>
              <a:rect l="l" t="t" r="r" b="b"/>
              <a:pathLst>
                <a:path w="11352149" h="1662049">
                  <a:moveTo>
                    <a:pt x="0" y="0"/>
                  </a:moveTo>
                  <a:lnTo>
                    <a:pt x="11352149" y="0"/>
                  </a:lnTo>
                  <a:lnTo>
                    <a:pt x="11352149" y="1662049"/>
                  </a:lnTo>
                  <a:lnTo>
                    <a:pt x="0" y="1662049"/>
                  </a:lnTo>
                  <a:close/>
                </a:path>
              </a:pathLst>
            </a:custGeom>
            <a:solidFill>
              <a:srgbClr val="C82626"/>
            </a:solidFill>
          </p:spPr>
        </p:sp>
      </p:grpSp>
      <p:grpSp>
        <p:nvGrpSpPr>
          <p:cNvPr id="11" name="Group 11"/>
          <p:cNvGrpSpPr/>
          <p:nvPr/>
        </p:nvGrpSpPr>
        <p:grpSpPr>
          <a:xfrm>
            <a:off x="7897504" y="375066"/>
            <a:ext cx="1246496" cy="1246496"/>
            <a:chOff x="0" y="0"/>
            <a:chExt cx="1661994" cy="1661994"/>
          </a:xfrm>
        </p:grpSpPr>
        <p:sp>
          <p:nvSpPr>
            <p:cNvPr id="12" name="Freeform 12"/>
            <p:cNvSpPr/>
            <p:nvPr/>
          </p:nvSpPr>
          <p:spPr>
            <a:xfrm>
              <a:off x="0" y="0"/>
              <a:ext cx="1661922" cy="1661922"/>
            </a:xfrm>
            <a:custGeom>
              <a:avLst/>
              <a:gdLst/>
              <a:ahLst/>
              <a:cxnLst/>
              <a:rect l="l" t="t" r="r" b="b"/>
              <a:pathLst>
                <a:path w="1661922" h="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C82626"/>
            </a:solidFill>
          </p:spPr>
        </p:sp>
      </p:grpSp>
      <p:grpSp>
        <p:nvGrpSpPr>
          <p:cNvPr id="13" name="Group 13"/>
          <p:cNvGrpSpPr/>
          <p:nvPr/>
        </p:nvGrpSpPr>
        <p:grpSpPr>
          <a:xfrm>
            <a:off x="7979826" y="457388"/>
            <a:ext cx="1081854" cy="1081851"/>
            <a:chOff x="0" y="0"/>
            <a:chExt cx="1442472" cy="1442468"/>
          </a:xfrm>
        </p:grpSpPr>
        <p:sp>
          <p:nvSpPr>
            <p:cNvPr id="14" name="Freeform 14"/>
            <p:cNvSpPr/>
            <p:nvPr/>
          </p:nvSpPr>
          <p:spPr>
            <a:xfrm>
              <a:off x="0" y="0"/>
              <a:ext cx="1442466" cy="1442466"/>
            </a:xfrm>
            <a:custGeom>
              <a:avLst/>
              <a:gdLst/>
              <a:ahLst/>
              <a:cxnLst/>
              <a:rect l="l" t="t" r="r" b="b"/>
              <a:pathLst>
                <a:path w="1442466" h="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sp>
        <p:nvSpPr>
          <p:cNvPr id="15" name="TextBox 15"/>
          <p:cNvSpPr txBox="1"/>
          <p:nvPr/>
        </p:nvSpPr>
        <p:spPr>
          <a:xfrm>
            <a:off x="1028700" y="4139755"/>
            <a:ext cx="9277647" cy="523875"/>
          </a:xfrm>
          <a:prstGeom prst="rect">
            <a:avLst/>
          </a:prstGeom>
        </p:spPr>
        <p:txBody>
          <a:bodyPr lIns="0" tIns="0" rIns="0" bIns="0" rtlCol="0" anchor="t">
            <a:spAutoFit/>
          </a:bodyPr>
          <a:lstStyle/>
          <a:p>
            <a:pPr algn="l">
              <a:lnSpc>
                <a:spcPts val="3600"/>
              </a:lnSpc>
            </a:pPr>
            <a:r>
              <a:rPr lang="en-US" sz="3000" b="1">
                <a:solidFill>
                  <a:srgbClr val="FFFFFF"/>
                </a:solidFill>
                <a:latin typeface="Futura Ultra-Bold"/>
                <a:ea typeface="Futura Ultra-Bold"/>
                <a:cs typeface="Futura Ultra-Bold"/>
                <a:sym typeface="Futura Ultra-Bold"/>
              </a:rPr>
              <a:t>Lazybean -The Perfect Blend (Cafe and Bistro)</a:t>
            </a:r>
          </a:p>
        </p:txBody>
      </p:sp>
      <p:sp>
        <p:nvSpPr>
          <p:cNvPr id="16" name="TextBox 16"/>
          <p:cNvSpPr txBox="1"/>
          <p:nvPr/>
        </p:nvSpPr>
        <p:spPr>
          <a:xfrm>
            <a:off x="1028700" y="5000625"/>
            <a:ext cx="11396748" cy="2872740"/>
          </a:xfrm>
          <a:prstGeom prst="rect">
            <a:avLst/>
          </a:prstGeom>
        </p:spPr>
        <p:txBody>
          <a:bodyPr lIns="0" tIns="0" rIns="0" bIns="0" rtlCol="0" anchor="t">
            <a:spAutoFit/>
          </a:bodyPr>
          <a:lstStyle/>
          <a:p>
            <a:pPr marL="388620" lvl="1" indent="-194310" algn="l">
              <a:lnSpc>
                <a:spcPts val="3240"/>
              </a:lnSpc>
              <a:buFont typeface="Arial"/>
              <a:buChar char="•"/>
            </a:pPr>
            <a:r>
              <a:rPr lang="en-US" sz="1800">
                <a:solidFill>
                  <a:srgbClr val="FFFFFF"/>
                </a:solidFill>
                <a:latin typeface="Futura"/>
                <a:ea typeface="Futura"/>
                <a:cs typeface="Futura"/>
                <a:sym typeface="Futura"/>
              </a:rPr>
              <a:t>Lazy Bean Cafe, a cozy bistro in Lucknow, serves a young, price-sensitive audience but struggles with pricing inefficiencies, an imbalanced product mix, and suboptimal discount structures, impacting profitability despite generating ₹399,238 in two months.</a:t>
            </a:r>
          </a:p>
          <a:p>
            <a:pPr marL="388620" lvl="1" indent="-194310" algn="l">
              <a:lnSpc>
                <a:spcPts val="3240"/>
              </a:lnSpc>
              <a:buFont typeface="Arial"/>
              <a:buChar char="•"/>
            </a:pPr>
            <a:r>
              <a:rPr lang="en-US" sz="1800">
                <a:solidFill>
                  <a:srgbClr val="FFFFFF"/>
                </a:solidFill>
                <a:latin typeface="Futura"/>
                <a:ea typeface="Futura"/>
                <a:cs typeface="Futura"/>
                <a:sym typeface="Futura"/>
              </a:rPr>
              <a:t>Key insights show that 78.4% of revenue comes from just 4 of 17 menu categories, while 53% of items contribute only 9.2%, requiring dynamic pricing, menu rationalization, and discount restructuring to optimize profitability.</a:t>
            </a:r>
          </a:p>
          <a:p>
            <a:pPr algn="l">
              <a:lnSpc>
                <a:spcPts val="3240"/>
              </a:lnSpc>
            </a:pPr>
            <a:endParaRPr lang="en-US" sz="1800">
              <a:solidFill>
                <a:srgbClr val="FFFFFF"/>
              </a:solidFill>
              <a:latin typeface="Futura"/>
              <a:ea typeface="Futura"/>
              <a:cs typeface="Futura"/>
              <a:sym typeface="Futura"/>
            </a:endParaRPr>
          </a:p>
        </p:txBody>
      </p:sp>
      <p:sp>
        <p:nvSpPr>
          <p:cNvPr id="17" name="TextBox 17"/>
          <p:cNvSpPr txBox="1"/>
          <p:nvPr/>
        </p:nvSpPr>
        <p:spPr>
          <a:xfrm>
            <a:off x="1028700" y="650651"/>
            <a:ext cx="6375082" cy="619125"/>
          </a:xfrm>
          <a:prstGeom prst="rect">
            <a:avLst/>
          </a:prstGeom>
        </p:spPr>
        <p:txBody>
          <a:bodyPr lIns="0" tIns="0" rIns="0" bIns="0" rtlCol="0" anchor="t">
            <a:spAutoFit/>
          </a:bodyPr>
          <a:lstStyle/>
          <a:p>
            <a:pPr algn="l">
              <a:lnSpc>
                <a:spcPts val="4320"/>
              </a:lnSpc>
            </a:pPr>
            <a:r>
              <a:rPr lang="en-US" sz="3600" b="1">
                <a:solidFill>
                  <a:srgbClr val="FFFFFF"/>
                </a:solidFill>
                <a:latin typeface="Futura Ultra-Bold"/>
                <a:ea typeface="Futura Ultra-Bold"/>
                <a:cs typeface="Futura Ultra-Bold"/>
                <a:sym typeface="Futura Ultra-Bold"/>
              </a:rPr>
              <a:t>About the Business</a:t>
            </a:r>
          </a:p>
        </p:txBody>
      </p:sp>
      <p:sp>
        <p:nvSpPr>
          <p:cNvPr id="18" name="TextBox 18"/>
          <p:cNvSpPr txBox="1"/>
          <p:nvPr/>
        </p:nvSpPr>
        <p:spPr>
          <a:xfrm>
            <a:off x="8260235" y="650651"/>
            <a:ext cx="521037" cy="619125"/>
          </a:xfrm>
          <a:prstGeom prst="rect">
            <a:avLst/>
          </a:prstGeom>
        </p:spPr>
        <p:txBody>
          <a:bodyPr lIns="0" tIns="0" rIns="0" bIns="0" rtlCol="0" anchor="t">
            <a:spAutoFit/>
          </a:bodyPr>
          <a:lstStyle/>
          <a:p>
            <a:pPr algn="ctr">
              <a:lnSpc>
                <a:spcPts val="4320"/>
              </a:lnSpc>
            </a:pPr>
            <a:r>
              <a:rPr lang="en-US" sz="3600" b="1">
                <a:solidFill>
                  <a:srgbClr val="C82626"/>
                </a:solidFill>
                <a:latin typeface="Futura Ultra-Bold"/>
                <a:ea typeface="Futura Ultra-Bold"/>
                <a:cs typeface="Futura Ultra-Bold"/>
                <a:sym typeface="Futura Ultra-Bold"/>
              </a:rPr>
              <a:t>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75066"/>
            <a:ext cx="8514087" cy="1246496"/>
            <a:chOff x="0" y="0"/>
            <a:chExt cx="11352116" cy="1661994"/>
          </a:xfrm>
        </p:grpSpPr>
        <p:sp>
          <p:nvSpPr>
            <p:cNvPr id="3" name="Freeform 3"/>
            <p:cNvSpPr/>
            <p:nvPr/>
          </p:nvSpPr>
          <p:spPr>
            <a:xfrm>
              <a:off x="0" y="0"/>
              <a:ext cx="11352149" cy="1662049"/>
            </a:xfrm>
            <a:custGeom>
              <a:avLst/>
              <a:gdLst/>
              <a:ahLst/>
              <a:cxnLst/>
              <a:rect l="l" t="t" r="r" b="b"/>
              <a:pathLst>
                <a:path w="11352149" h="1662049">
                  <a:moveTo>
                    <a:pt x="0" y="0"/>
                  </a:moveTo>
                  <a:lnTo>
                    <a:pt x="11352149" y="0"/>
                  </a:lnTo>
                  <a:lnTo>
                    <a:pt x="11352149" y="1662049"/>
                  </a:lnTo>
                  <a:lnTo>
                    <a:pt x="0" y="1662049"/>
                  </a:lnTo>
                  <a:close/>
                </a:path>
              </a:pathLst>
            </a:custGeom>
            <a:solidFill>
              <a:srgbClr val="C82626"/>
            </a:solidFill>
          </p:spPr>
        </p:sp>
      </p:grpSp>
      <p:grpSp>
        <p:nvGrpSpPr>
          <p:cNvPr id="4" name="Group 4"/>
          <p:cNvGrpSpPr/>
          <p:nvPr/>
        </p:nvGrpSpPr>
        <p:grpSpPr>
          <a:xfrm>
            <a:off x="7897504" y="375066"/>
            <a:ext cx="1246496" cy="1246496"/>
            <a:chOff x="0" y="0"/>
            <a:chExt cx="1661994" cy="1661994"/>
          </a:xfrm>
        </p:grpSpPr>
        <p:sp>
          <p:nvSpPr>
            <p:cNvPr id="5" name="Freeform 5"/>
            <p:cNvSpPr/>
            <p:nvPr/>
          </p:nvSpPr>
          <p:spPr>
            <a:xfrm>
              <a:off x="0" y="0"/>
              <a:ext cx="1661922" cy="1661922"/>
            </a:xfrm>
            <a:custGeom>
              <a:avLst/>
              <a:gdLst/>
              <a:ahLst/>
              <a:cxnLst/>
              <a:rect l="l" t="t" r="r" b="b"/>
              <a:pathLst>
                <a:path w="1661922" h="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C82626"/>
            </a:solidFill>
          </p:spPr>
        </p:sp>
      </p:grpSp>
      <p:grpSp>
        <p:nvGrpSpPr>
          <p:cNvPr id="6" name="Group 6"/>
          <p:cNvGrpSpPr/>
          <p:nvPr/>
        </p:nvGrpSpPr>
        <p:grpSpPr>
          <a:xfrm>
            <a:off x="7979826" y="457388"/>
            <a:ext cx="1081854" cy="1081851"/>
            <a:chOff x="0" y="0"/>
            <a:chExt cx="1442472" cy="1442468"/>
          </a:xfrm>
        </p:grpSpPr>
        <p:sp>
          <p:nvSpPr>
            <p:cNvPr id="7" name="Freeform 7"/>
            <p:cNvSpPr/>
            <p:nvPr/>
          </p:nvSpPr>
          <p:spPr>
            <a:xfrm>
              <a:off x="0" y="0"/>
              <a:ext cx="1442466" cy="1442466"/>
            </a:xfrm>
            <a:custGeom>
              <a:avLst/>
              <a:gdLst/>
              <a:ahLst/>
              <a:cxnLst/>
              <a:rect l="l" t="t" r="r" b="b"/>
              <a:pathLst>
                <a:path w="1442466" h="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grpSp>
        <p:nvGrpSpPr>
          <p:cNvPr id="8" name="Group 8"/>
          <p:cNvGrpSpPr/>
          <p:nvPr/>
        </p:nvGrpSpPr>
        <p:grpSpPr>
          <a:xfrm>
            <a:off x="7673845" y="7633422"/>
            <a:ext cx="9548109" cy="1420473"/>
            <a:chOff x="0" y="0"/>
            <a:chExt cx="12730812" cy="1893964"/>
          </a:xfrm>
        </p:grpSpPr>
        <p:sp>
          <p:nvSpPr>
            <p:cNvPr id="9" name="Freeform 9"/>
            <p:cNvSpPr/>
            <p:nvPr/>
          </p:nvSpPr>
          <p:spPr>
            <a:xfrm>
              <a:off x="0" y="0"/>
              <a:ext cx="12730734" cy="1894009"/>
            </a:xfrm>
            <a:custGeom>
              <a:avLst/>
              <a:gdLst/>
              <a:ahLst/>
              <a:cxnLst/>
              <a:rect l="l" t="t" r="r" b="b"/>
              <a:pathLst>
                <a:path w="12730734" h="1894009">
                  <a:moveTo>
                    <a:pt x="0" y="946951"/>
                  </a:moveTo>
                  <a:cubicBezTo>
                    <a:pt x="0" y="423967"/>
                    <a:pt x="551942" y="0"/>
                    <a:pt x="1232789" y="0"/>
                  </a:cubicBezTo>
                  <a:lnTo>
                    <a:pt x="11497945" y="0"/>
                  </a:lnTo>
                  <a:cubicBezTo>
                    <a:pt x="12178792" y="0"/>
                    <a:pt x="12730734" y="423967"/>
                    <a:pt x="12730734" y="946951"/>
                  </a:cubicBezTo>
                  <a:cubicBezTo>
                    <a:pt x="12730734" y="1469934"/>
                    <a:pt x="12178792" y="1893901"/>
                    <a:pt x="11497945" y="1893901"/>
                  </a:cubicBezTo>
                  <a:lnTo>
                    <a:pt x="1232789" y="1893901"/>
                  </a:lnTo>
                  <a:cubicBezTo>
                    <a:pt x="551942" y="1894009"/>
                    <a:pt x="0" y="1470032"/>
                    <a:pt x="0" y="946951"/>
                  </a:cubicBezTo>
                  <a:close/>
                </a:path>
              </a:pathLst>
            </a:custGeom>
            <a:solidFill>
              <a:srgbClr val="C82626"/>
            </a:solidFill>
          </p:spPr>
        </p:sp>
      </p:grpSp>
      <p:grpSp>
        <p:nvGrpSpPr>
          <p:cNvPr id="10" name="Group 10"/>
          <p:cNvGrpSpPr/>
          <p:nvPr/>
        </p:nvGrpSpPr>
        <p:grpSpPr>
          <a:xfrm>
            <a:off x="7673845" y="2759049"/>
            <a:ext cx="9548109" cy="1431065"/>
            <a:chOff x="0" y="0"/>
            <a:chExt cx="12730812" cy="1908087"/>
          </a:xfrm>
        </p:grpSpPr>
        <p:sp>
          <p:nvSpPr>
            <p:cNvPr id="11" name="Freeform 11"/>
            <p:cNvSpPr/>
            <p:nvPr/>
          </p:nvSpPr>
          <p:spPr>
            <a:xfrm>
              <a:off x="0" y="0"/>
              <a:ext cx="12730734" cy="1908051"/>
            </a:xfrm>
            <a:custGeom>
              <a:avLst/>
              <a:gdLst/>
              <a:ahLst/>
              <a:cxnLst/>
              <a:rect l="l" t="t" r="r" b="b"/>
              <a:pathLst>
                <a:path w="12730734" h="1908051">
                  <a:moveTo>
                    <a:pt x="0" y="954025"/>
                  </a:moveTo>
                  <a:cubicBezTo>
                    <a:pt x="0" y="427159"/>
                    <a:pt x="553339" y="0"/>
                    <a:pt x="1235837" y="0"/>
                  </a:cubicBezTo>
                  <a:lnTo>
                    <a:pt x="11494897" y="0"/>
                  </a:lnTo>
                  <a:cubicBezTo>
                    <a:pt x="12177395" y="0"/>
                    <a:pt x="12730734" y="427159"/>
                    <a:pt x="12730734" y="954025"/>
                  </a:cubicBezTo>
                  <a:cubicBezTo>
                    <a:pt x="12730734" y="1480892"/>
                    <a:pt x="12177395" y="1908051"/>
                    <a:pt x="11494897" y="1908051"/>
                  </a:cubicBezTo>
                  <a:lnTo>
                    <a:pt x="1235837" y="1908051"/>
                  </a:lnTo>
                  <a:cubicBezTo>
                    <a:pt x="553339" y="1908051"/>
                    <a:pt x="0" y="1480990"/>
                    <a:pt x="0" y="954025"/>
                  </a:cubicBezTo>
                  <a:close/>
                </a:path>
              </a:pathLst>
            </a:custGeom>
            <a:solidFill>
              <a:srgbClr val="C82626"/>
            </a:solidFill>
          </p:spPr>
        </p:sp>
      </p:grpSp>
      <p:grpSp>
        <p:nvGrpSpPr>
          <p:cNvPr id="12" name="Group 12"/>
          <p:cNvGrpSpPr/>
          <p:nvPr/>
        </p:nvGrpSpPr>
        <p:grpSpPr>
          <a:xfrm>
            <a:off x="7711191" y="5227291"/>
            <a:ext cx="9548109" cy="1425469"/>
            <a:chOff x="0" y="0"/>
            <a:chExt cx="12730812" cy="1900625"/>
          </a:xfrm>
        </p:grpSpPr>
        <p:sp>
          <p:nvSpPr>
            <p:cNvPr id="13" name="Freeform 13"/>
            <p:cNvSpPr/>
            <p:nvPr/>
          </p:nvSpPr>
          <p:spPr>
            <a:xfrm>
              <a:off x="0" y="0"/>
              <a:ext cx="12730734" cy="1900666"/>
            </a:xfrm>
            <a:custGeom>
              <a:avLst/>
              <a:gdLst/>
              <a:ahLst/>
              <a:cxnLst/>
              <a:rect l="l" t="t" r="r" b="b"/>
              <a:pathLst>
                <a:path w="12730734" h="1900666">
                  <a:moveTo>
                    <a:pt x="0" y="950279"/>
                  </a:moveTo>
                  <a:cubicBezTo>
                    <a:pt x="0" y="425457"/>
                    <a:pt x="551942" y="0"/>
                    <a:pt x="1232789" y="0"/>
                  </a:cubicBezTo>
                  <a:lnTo>
                    <a:pt x="11497945" y="0"/>
                  </a:lnTo>
                  <a:cubicBezTo>
                    <a:pt x="12178792" y="0"/>
                    <a:pt x="12730734" y="425457"/>
                    <a:pt x="12730734" y="950279"/>
                  </a:cubicBezTo>
                  <a:cubicBezTo>
                    <a:pt x="12730734" y="1475101"/>
                    <a:pt x="12178792" y="1900559"/>
                    <a:pt x="11497945" y="1900559"/>
                  </a:cubicBezTo>
                  <a:lnTo>
                    <a:pt x="1232789" y="1900559"/>
                  </a:lnTo>
                  <a:cubicBezTo>
                    <a:pt x="551942" y="1900666"/>
                    <a:pt x="0" y="1475199"/>
                    <a:pt x="0" y="950279"/>
                  </a:cubicBezTo>
                  <a:close/>
                </a:path>
              </a:pathLst>
            </a:custGeom>
            <a:solidFill>
              <a:srgbClr val="C82626"/>
            </a:solidFill>
          </p:spPr>
        </p:sp>
      </p:grpSp>
      <p:sp>
        <p:nvSpPr>
          <p:cNvPr id="14" name="AutoShape 14"/>
          <p:cNvSpPr/>
          <p:nvPr/>
        </p:nvSpPr>
        <p:spPr>
          <a:xfrm flipV="1">
            <a:off x="5603325" y="3602688"/>
            <a:ext cx="1505902" cy="0"/>
          </a:xfrm>
          <a:prstGeom prst="line">
            <a:avLst/>
          </a:prstGeom>
          <a:ln w="38100" cap="flat">
            <a:solidFill>
              <a:srgbClr val="C82626"/>
            </a:solidFill>
            <a:prstDash val="solid"/>
            <a:headEnd type="none" w="sm" len="sm"/>
            <a:tailEnd type="arrow" w="med" len="sm"/>
          </a:ln>
        </p:spPr>
      </p:sp>
      <p:sp>
        <p:nvSpPr>
          <p:cNvPr id="15" name="AutoShape 15"/>
          <p:cNvSpPr/>
          <p:nvPr/>
        </p:nvSpPr>
        <p:spPr>
          <a:xfrm>
            <a:off x="4852210" y="6076233"/>
            <a:ext cx="2257018" cy="0"/>
          </a:xfrm>
          <a:prstGeom prst="line">
            <a:avLst/>
          </a:prstGeom>
          <a:ln w="38100" cap="flat">
            <a:solidFill>
              <a:srgbClr val="C82626"/>
            </a:solidFill>
            <a:prstDash val="solid"/>
            <a:headEnd type="none" w="sm" len="sm"/>
            <a:tailEnd type="arrow" w="med" len="sm"/>
          </a:ln>
        </p:spPr>
      </p:sp>
      <p:sp>
        <p:nvSpPr>
          <p:cNvPr id="16" name="AutoShape 16"/>
          <p:cNvSpPr/>
          <p:nvPr/>
        </p:nvSpPr>
        <p:spPr>
          <a:xfrm flipV="1">
            <a:off x="5603325" y="8548446"/>
            <a:ext cx="1505902" cy="0"/>
          </a:xfrm>
          <a:prstGeom prst="line">
            <a:avLst/>
          </a:prstGeom>
          <a:ln w="38100" cap="flat">
            <a:solidFill>
              <a:srgbClr val="C82626"/>
            </a:solidFill>
            <a:prstDash val="solid"/>
            <a:headEnd type="none" w="sm" len="sm"/>
            <a:tailEnd type="arrow" w="med" len="sm"/>
          </a:ln>
        </p:spPr>
      </p:sp>
      <p:sp>
        <p:nvSpPr>
          <p:cNvPr id="17" name="AutoShape 17"/>
          <p:cNvSpPr/>
          <p:nvPr/>
        </p:nvSpPr>
        <p:spPr>
          <a:xfrm flipV="1">
            <a:off x="5622375" y="3602688"/>
            <a:ext cx="0" cy="4964808"/>
          </a:xfrm>
          <a:prstGeom prst="line">
            <a:avLst/>
          </a:prstGeom>
          <a:ln w="38100" cap="flat">
            <a:solidFill>
              <a:srgbClr val="C82626"/>
            </a:solidFill>
            <a:prstDash val="solid"/>
            <a:headEnd type="none" w="sm" len="sm"/>
            <a:tailEnd type="none" w="sm" len="sm"/>
          </a:ln>
        </p:spPr>
      </p:sp>
      <p:grpSp>
        <p:nvGrpSpPr>
          <p:cNvPr id="18" name="Group 18"/>
          <p:cNvGrpSpPr/>
          <p:nvPr/>
        </p:nvGrpSpPr>
        <p:grpSpPr>
          <a:xfrm>
            <a:off x="439522" y="2440711"/>
            <a:ext cx="4240567" cy="7106120"/>
            <a:chOff x="0" y="0"/>
            <a:chExt cx="1116857" cy="1871571"/>
          </a:xfrm>
        </p:grpSpPr>
        <p:sp>
          <p:nvSpPr>
            <p:cNvPr id="19" name="Freeform 19"/>
            <p:cNvSpPr/>
            <p:nvPr/>
          </p:nvSpPr>
          <p:spPr>
            <a:xfrm>
              <a:off x="0" y="0"/>
              <a:ext cx="1116857" cy="1871571"/>
            </a:xfrm>
            <a:custGeom>
              <a:avLst/>
              <a:gdLst/>
              <a:ahLst/>
              <a:cxnLst/>
              <a:rect l="l" t="t" r="r" b="b"/>
              <a:pathLst>
                <a:path w="1116857" h="1871571">
                  <a:moveTo>
                    <a:pt x="93110" y="0"/>
                  </a:moveTo>
                  <a:lnTo>
                    <a:pt x="1023747" y="0"/>
                  </a:lnTo>
                  <a:cubicBezTo>
                    <a:pt x="1075171" y="0"/>
                    <a:pt x="1116857" y="41687"/>
                    <a:pt x="1116857" y="93110"/>
                  </a:cubicBezTo>
                  <a:lnTo>
                    <a:pt x="1116857" y="1778461"/>
                  </a:lnTo>
                  <a:cubicBezTo>
                    <a:pt x="1116857" y="1829884"/>
                    <a:pt x="1075171" y="1871571"/>
                    <a:pt x="1023747" y="1871571"/>
                  </a:cubicBezTo>
                  <a:lnTo>
                    <a:pt x="93110" y="1871571"/>
                  </a:lnTo>
                  <a:cubicBezTo>
                    <a:pt x="68415" y="1871571"/>
                    <a:pt x="44733" y="1861761"/>
                    <a:pt x="27271" y="1844300"/>
                  </a:cubicBezTo>
                  <a:cubicBezTo>
                    <a:pt x="9810" y="1826838"/>
                    <a:pt x="0" y="1803155"/>
                    <a:pt x="0" y="1778461"/>
                  </a:cubicBezTo>
                  <a:lnTo>
                    <a:pt x="0" y="93110"/>
                  </a:lnTo>
                  <a:cubicBezTo>
                    <a:pt x="0" y="41687"/>
                    <a:pt x="41687" y="0"/>
                    <a:pt x="93110" y="0"/>
                  </a:cubicBezTo>
                  <a:close/>
                </a:path>
              </a:pathLst>
            </a:custGeom>
            <a:solidFill>
              <a:srgbClr val="C82626"/>
            </a:solidFill>
          </p:spPr>
        </p:sp>
        <p:sp>
          <p:nvSpPr>
            <p:cNvPr id="20" name="TextBox 20"/>
            <p:cNvSpPr txBox="1"/>
            <p:nvPr/>
          </p:nvSpPr>
          <p:spPr>
            <a:xfrm>
              <a:off x="0" y="-38100"/>
              <a:ext cx="1116857" cy="1909671"/>
            </a:xfrm>
            <a:prstGeom prst="rect">
              <a:avLst/>
            </a:prstGeom>
          </p:spPr>
          <p:txBody>
            <a:bodyPr lIns="50800" tIns="50800" rIns="50800" bIns="50800" rtlCol="0" anchor="ctr"/>
            <a:lstStyle/>
            <a:p>
              <a:pPr algn="ctr">
                <a:lnSpc>
                  <a:spcPts val="2659"/>
                </a:lnSpc>
              </a:pPr>
              <a:endParaRPr/>
            </a:p>
          </p:txBody>
        </p:sp>
      </p:grpSp>
      <p:sp>
        <p:nvSpPr>
          <p:cNvPr id="21" name="TextBox 21"/>
          <p:cNvSpPr txBox="1"/>
          <p:nvPr/>
        </p:nvSpPr>
        <p:spPr>
          <a:xfrm>
            <a:off x="227254" y="650651"/>
            <a:ext cx="7752572" cy="619125"/>
          </a:xfrm>
          <a:prstGeom prst="rect">
            <a:avLst/>
          </a:prstGeom>
        </p:spPr>
        <p:txBody>
          <a:bodyPr lIns="0" tIns="0" rIns="0" bIns="0" rtlCol="0" anchor="t">
            <a:spAutoFit/>
          </a:bodyPr>
          <a:lstStyle/>
          <a:p>
            <a:pPr algn="l">
              <a:lnSpc>
                <a:spcPts val="4320"/>
              </a:lnSpc>
            </a:pPr>
            <a:r>
              <a:rPr lang="en-US" sz="3600" b="1">
                <a:solidFill>
                  <a:srgbClr val="FFFFFF"/>
                </a:solidFill>
                <a:latin typeface="Futura Ultra-Bold"/>
                <a:ea typeface="Futura Ultra-Bold"/>
                <a:cs typeface="Futura Ultra-Bold"/>
                <a:sym typeface="Futura Ultra-Bold"/>
              </a:rPr>
              <a:t>Problem Statement &amp; Objectives</a:t>
            </a:r>
          </a:p>
        </p:txBody>
      </p:sp>
      <p:sp>
        <p:nvSpPr>
          <p:cNvPr id="22" name="TextBox 22"/>
          <p:cNvSpPr txBox="1"/>
          <p:nvPr/>
        </p:nvSpPr>
        <p:spPr>
          <a:xfrm>
            <a:off x="8260235" y="650651"/>
            <a:ext cx="521037" cy="619125"/>
          </a:xfrm>
          <a:prstGeom prst="rect">
            <a:avLst/>
          </a:prstGeom>
        </p:spPr>
        <p:txBody>
          <a:bodyPr lIns="0" tIns="0" rIns="0" bIns="0" rtlCol="0" anchor="t">
            <a:spAutoFit/>
          </a:bodyPr>
          <a:lstStyle/>
          <a:p>
            <a:pPr algn="ctr">
              <a:lnSpc>
                <a:spcPts val="4320"/>
              </a:lnSpc>
            </a:pPr>
            <a:r>
              <a:rPr lang="en-US" sz="3600" b="1">
                <a:solidFill>
                  <a:srgbClr val="C82626"/>
                </a:solidFill>
                <a:latin typeface="Futura Ultra-Bold"/>
                <a:ea typeface="Futura Ultra-Bold"/>
                <a:cs typeface="Futura Ultra-Bold"/>
                <a:sym typeface="Futura Ultra-Bold"/>
              </a:rPr>
              <a:t>3</a:t>
            </a:r>
          </a:p>
        </p:txBody>
      </p:sp>
      <p:sp>
        <p:nvSpPr>
          <p:cNvPr id="23" name="TextBox 23"/>
          <p:cNvSpPr txBox="1"/>
          <p:nvPr/>
        </p:nvSpPr>
        <p:spPr>
          <a:xfrm>
            <a:off x="7979826" y="3187398"/>
            <a:ext cx="8936148" cy="415290"/>
          </a:xfrm>
          <a:prstGeom prst="rect">
            <a:avLst/>
          </a:prstGeom>
        </p:spPr>
        <p:txBody>
          <a:bodyPr lIns="0" tIns="0" rIns="0" bIns="0" rtlCol="0" anchor="t">
            <a:spAutoFit/>
          </a:bodyPr>
          <a:lstStyle/>
          <a:p>
            <a:pPr algn="ctr">
              <a:lnSpc>
                <a:spcPts val="3240"/>
              </a:lnSpc>
            </a:pPr>
            <a:r>
              <a:rPr lang="en-US" sz="1800" b="1">
                <a:solidFill>
                  <a:srgbClr val="FFFFFF"/>
                </a:solidFill>
                <a:latin typeface="Futura Bold"/>
                <a:ea typeface="Futura Bold"/>
                <a:cs typeface="Futura Bold"/>
                <a:sym typeface="Futura Bold"/>
              </a:rPr>
              <a:t>Optimize pricing strategies to improve profit margins without reducing demand</a:t>
            </a:r>
          </a:p>
        </p:txBody>
      </p:sp>
      <p:sp>
        <p:nvSpPr>
          <p:cNvPr id="24" name="TextBox 24"/>
          <p:cNvSpPr txBox="1"/>
          <p:nvPr/>
        </p:nvSpPr>
        <p:spPr>
          <a:xfrm>
            <a:off x="7979826" y="5660943"/>
            <a:ext cx="8936148" cy="415290"/>
          </a:xfrm>
          <a:prstGeom prst="rect">
            <a:avLst/>
          </a:prstGeom>
        </p:spPr>
        <p:txBody>
          <a:bodyPr lIns="0" tIns="0" rIns="0" bIns="0" rtlCol="0" anchor="t">
            <a:spAutoFit/>
          </a:bodyPr>
          <a:lstStyle/>
          <a:p>
            <a:pPr algn="ctr">
              <a:lnSpc>
                <a:spcPts val="3240"/>
              </a:lnSpc>
            </a:pPr>
            <a:r>
              <a:rPr lang="en-US" sz="1800" b="1">
                <a:solidFill>
                  <a:srgbClr val="FFFFFF"/>
                </a:solidFill>
                <a:latin typeface="Futura Bold"/>
                <a:ea typeface="Futura Bold"/>
                <a:cs typeface="Futura Bold"/>
                <a:sym typeface="Futura Bold"/>
              </a:rPr>
              <a:t>Rationalize the menu by identifying and restructuring underperforming items</a:t>
            </a:r>
          </a:p>
        </p:txBody>
      </p:sp>
      <p:sp>
        <p:nvSpPr>
          <p:cNvPr id="25" name="TextBox 25"/>
          <p:cNvSpPr txBox="1"/>
          <p:nvPr/>
        </p:nvSpPr>
        <p:spPr>
          <a:xfrm>
            <a:off x="8002883" y="8064576"/>
            <a:ext cx="8936148" cy="415290"/>
          </a:xfrm>
          <a:prstGeom prst="rect">
            <a:avLst/>
          </a:prstGeom>
        </p:spPr>
        <p:txBody>
          <a:bodyPr lIns="0" tIns="0" rIns="0" bIns="0" rtlCol="0" anchor="t">
            <a:spAutoFit/>
          </a:bodyPr>
          <a:lstStyle/>
          <a:p>
            <a:pPr algn="ctr">
              <a:lnSpc>
                <a:spcPts val="3240"/>
              </a:lnSpc>
            </a:pPr>
            <a:r>
              <a:rPr lang="en-US" sz="1800" b="1">
                <a:solidFill>
                  <a:srgbClr val="FFFFFF"/>
                </a:solidFill>
                <a:latin typeface="Futura Bold"/>
                <a:ea typeface="Futura Bold"/>
                <a:cs typeface="Futura Bold"/>
                <a:sym typeface="Futura Bold"/>
              </a:rPr>
              <a:t>Improve discount structures to maximize revenue while maintaining customer affordability</a:t>
            </a:r>
          </a:p>
        </p:txBody>
      </p:sp>
      <p:sp>
        <p:nvSpPr>
          <p:cNvPr id="26" name="TextBox 26"/>
          <p:cNvSpPr txBox="1"/>
          <p:nvPr/>
        </p:nvSpPr>
        <p:spPr>
          <a:xfrm>
            <a:off x="635002" y="2937745"/>
            <a:ext cx="3849608" cy="6238875"/>
          </a:xfrm>
          <a:prstGeom prst="rect">
            <a:avLst/>
          </a:prstGeom>
        </p:spPr>
        <p:txBody>
          <a:bodyPr lIns="0" tIns="0" rIns="0" bIns="0" rtlCol="0" anchor="t">
            <a:spAutoFit/>
          </a:bodyPr>
          <a:lstStyle/>
          <a:p>
            <a:pPr algn="ctr">
              <a:lnSpc>
                <a:spcPts val="2379"/>
              </a:lnSpc>
            </a:pPr>
            <a:r>
              <a:rPr lang="en-US" sz="1982" b="1">
                <a:solidFill>
                  <a:srgbClr val="000000"/>
                </a:solidFill>
                <a:latin typeface="Futura Ultra-Bold"/>
                <a:ea typeface="Futura Ultra-Bold"/>
                <a:cs typeface="Futura Ultra-Bold"/>
                <a:sym typeface="Futura Ultra-Bold"/>
              </a:rPr>
              <a:t>Problem Statement</a:t>
            </a:r>
          </a:p>
          <a:p>
            <a:pPr algn="just">
              <a:lnSpc>
                <a:spcPts val="2379"/>
              </a:lnSpc>
            </a:pPr>
            <a:r>
              <a:rPr lang="en-US" sz="1982">
                <a:solidFill>
                  <a:srgbClr val="FFFFFF"/>
                </a:solidFill>
                <a:latin typeface="Futura"/>
                <a:ea typeface="Futura"/>
                <a:cs typeface="Futura"/>
                <a:sym typeface="Futura"/>
              </a:rPr>
              <a:t>Lazy Bean Cafe generates significant revenue, but profitability remains a challenge due to an imbalanced product mix, low-margin bestsellers, and ineffective discounting strategies. The Snack Attack Platter, contributing 29.52% of sales, operates at a low 12.8% margin, impacting overall profits. Additionally, 4 out of 17 menu categories account for 78.4% of total revenue, while 53% of items contribute only 9.2%, leading to inefficient resource allocation. Without data-driven pricing, menu optimization, and strategic discounting, the cafe struggles to maximize profits and sustain long-term growth.</a:t>
            </a:r>
          </a:p>
          <a:p>
            <a:pPr algn="just">
              <a:lnSpc>
                <a:spcPts val="2379"/>
              </a:lnSpc>
            </a:pPr>
            <a:endParaRPr lang="en-US" sz="1982">
              <a:solidFill>
                <a:srgbClr val="FFFFFF"/>
              </a:solidFill>
              <a:latin typeface="Futura"/>
              <a:ea typeface="Futura"/>
              <a:cs typeface="Futura"/>
              <a:sym typeface="Futu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75066"/>
            <a:ext cx="8514087" cy="1246496"/>
            <a:chOff x="0" y="0"/>
            <a:chExt cx="11352116" cy="1661994"/>
          </a:xfrm>
        </p:grpSpPr>
        <p:sp>
          <p:nvSpPr>
            <p:cNvPr id="3" name="Freeform 3"/>
            <p:cNvSpPr/>
            <p:nvPr/>
          </p:nvSpPr>
          <p:spPr>
            <a:xfrm>
              <a:off x="0" y="0"/>
              <a:ext cx="11352149" cy="1662049"/>
            </a:xfrm>
            <a:custGeom>
              <a:avLst/>
              <a:gdLst/>
              <a:ahLst/>
              <a:cxnLst/>
              <a:rect l="l" t="t" r="r" b="b"/>
              <a:pathLst>
                <a:path w="11352149" h="1662049">
                  <a:moveTo>
                    <a:pt x="0" y="0"/>
                  </a:moveTo>
                  <a:lnTo>
                    <a:pt x="11352149" y="0"/>
                  </a:lnTo>
                  <a:lnTo>
                    <a:pt x="11352149" y="1662049"/>
                  </a:lnTo>
                  <a:lnTo>
                    <a:pt x="0" y="1662049"/>
                  </a:lnTo>
                  <a:close/>
                </a:path>
              </a:pathLst>
            </a:custGeom>
            <a:solidFill>
              <a:srgbClr val="C82626"/>
            </a:solidFill>
          </p:spPr>
        </p:sp>
      </p:grpSp>
      <p:grpSp>
        <p:nvGrpSpPr>
          <p:cNvPr id="4" name="Group 4"/>
          <p:cNvGrpSpPr/>
          <p:nvPr/>
        </p:nvGrpSpPr>
        <p:grpSpPr>
          <a:xfrm>
            <a:off x="7897504" y="375066"/>
            <a:ext cx="1246496" cy="1246496"/>
            <a:chOff x="0" y="0"/>
            <a:chExt cx="1661994" cy="1661994"/>
          </a:xfrm>
        </p:grpSpPr>
        <p:sp>
          <p:nvSpPr>
            <p:cNvPr id="5" name="Freeform 5"/>
            <p:cNvSpPr/>
            <p:nvPr/>
          </p:nvSpPr>
          <p:spPr>
            <a:xfrm>
              <a:off x="0" y="0"/>
              <a:ext cx="1661922" cy="1661922"/>
            </a:xfrm>
            <a:custGeom>
              <a:avLst/>
              <a:gdLst/>
              <a:ahLst/>
              <a:cxnLst/>
              <a:rect l="l" t="t" r="r" b="b"/>
              <a:pathLst>
                <a:path w="1661922" h="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C82626"/>
            </a:solidFill>
          </p:spPr>
        </p:sp>
      </p:grpSp>
      <p:grpSp>
        <p:nvGrpSpPr>
          <p:cNvPr id="6" name="Group 6"/>
          <p:cNvGrpSpPr/>
          <p:nvPr/>
        </p:nvGrpSpPr>
        <p:grpSpPr>
          <a:xfrm>
            <a:off x="7979826" y="457388"/>
            <a:ext cx="1081854" cy="1081851"/>
            <a:chOff x="0" y="0"/>
            <a:chExt cx="1442472" cy="1442468"/>
          </a:xfrm>
        </p:grpSpPr>
        <p:sp>
          <p:nvSpPr>
            <p:cNvPr id="7" name="Freeform 7"/>
            <p:cNvSpPr/>
            <p:nvPr/>
          </p:nvSpPr>
          <p:spPr>
            <a:xfrm>
              <a:off x="0" y="0"/>
              <a:ext cx="1442466" cy="1442466"/>
            </a:xfrm>
            <a:custGeom>
              <a:avLst/>
              <a:gdLst/>
              <a:ahLst/>
              <a:cxnLst/>
              <a:rect l="l" t="t" r="r" b="b"/>
              <a:pathLst>
                <a:path w="1442466" h="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grpSp>
        <p:nvGrpSpPr>
          <p:cNvPr id="8" name="Group 8"/>
          <p:cNvGrpSpPr/>
          <p:nvPr/>
        </p:nvGrpSpPr>
        <p:grpSpPr>
          <a:xfrm>
            <a:off x="7256371" y="3944761"/>
            <a:ext cx="1314003" cy="1314003"/>
            <a:chOff x="0" y="0"/>
            <a:chExt cx="1752004" cy="1752004"/>
          </a:xfrm>
        </p:grpSpPr>
        <p:sp>
          <p:nvSpPr>
            <p:cNvPr id="9" name="Freeform 9"/>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C82626"/>
            </a:solidFill>
          </p:spPr>
        </p:sp>
      </p:grpSp>
      <p:grpSp>
        <p:nvGrpSpPr>
          <p:cNvPr id="10" name="Group 10"/>
          <p:cNvGrpSpPr/>
          <p:nvPr/>
        </p:nvGrpSpPr>
        <p:grpSpPr>
          <a:xfrm>
            <a:off x="9717626" y="3944761"/>
            <a:ext cx="1314003" cy="1314003"/>
            <a:chOff x="0" y="0"/>
            <a:chExt cx="1752004" cy="1752004"/>
          </a:xfrm>
        </p:grpSpPr>
        <p:sp>
          <p:nvSpPr>
            <p:cNvPr id="11" name="Freeform 11"/>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C82626"/>
            </a:solidFill>
          </p:spPr>
        </p:sp>
      </p:grpSp>
      <p:grpSp>
        <p:nvGrpSpPr>
          <p:cNvPr id="12" name="Group 12"/>
          <p:cNvGrpSpPr/>
          <p:nvPr/>
        </p:nvGrpSpPr>
        <p:grpSpPr>
          <a:xfrm>
            <a:off x="7256371" y="6893702"/>
            <a:ext cx="1314003" cy="1314003"/>
            <a:chOff x="0" y="0"/>
            <a:chExt cx="1752004" cy="1752004"/>
          </a:xfrm>
        </p:grpSpPr>
        <p:sp>
          <p:nvSpPr>
            <p:cNvPr id="13" name="Freeform 13"/>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C82626"/>
            </a:solidFill>
          </p:spPr>
        </p:sp>
      </p:grpSp>
      <p:grpSp>
        <p:nvGrpSpPr>
          <p:cNvPr id="14" name="Group 14"/>
          <p:cNvGrpSpPr/>
          <p:nvPr/>
        </p:nvGrpSpPr>
        <p:grpSpPr>
          <a:xfrm>
            <a:off x="9717626" y="6893702"/>
            <a:ext cx="1314003" cy="1314003"/>
            <a:chOff x="0" y="0"/>
            <a:chExt cx="1752004" cy="1752004"/>
          </a:xfrm>
        </p:grpSpPr>
        <p:sp>
          <p:nvSpPr>
            <p:cNvPr id="15" name="Freeform 15"/>
            <p:cNvSpPr/>
            <p:nvPr/>
          </p:nvSpPr>
          <p:spPr>
            <a:xfrm>
              <a:off x="0" y="0"/>
              <a:ext cx="1752092" cy="1752092"/>
            </a:xfrm>
            <a:custGeom>
              <a:avLst/>
              <a:gdLst/>
              <a:ahLst/>
              <a:cxnLst/>
              <a:rect l="l" t="t" r="r" b="b"/>
              <a:pathLst>
                <a:path w="1752092" h="1752092">
                  <a:moveTo>
                    <a:pt x="0" y="876046"/>
                  </a:moveTo>
                  <a:cubicBezTo>
                    <a:pt x="0" y="392176"/>
                    <a:pt x="392176" y="0"/>
                    <a:pt x="876046" y="0"/>
                  </a:cubicBezTo>
                  <a:cubicBezTo>
                    <a:pt x="1359916" y="0"/>
                    <a:pt x="1752092" y="392176"/>
                    <a:pt x="1752092" y="876046"/>
                  </a:cubicBezTo>
                  <a:cubicBezTo>
                    <a:pt x="1752092" y="1359916"/>
                    <a:pt x="1359916" y="1752092"/>
                    <a:pt x="876046" y="1752092"/>
                  </a:cubicBezTo>
                  <a:cubicBezTo>
                    <a:pt x="392176" y="1752092"/>
                    <a:pt x="0" y="1359789"/>
                    <a:pt x="0" y="876046"/>
                  </a:cubicBezTo>
                  <a:close/>
                </a:path>
              </a:pathLst>
            </a:custGeom>
            <a:solidFill>
              <a:srgbClr val="C82626"/>
            </a:solidFill>
          </p:spPr>
        </p:sp>
      </p:grpSp>
      <p:sp>
        <p:nvSpPr>
          <p:cNvPr id="16" name="Freeform 16"/>
          <p:cNvSpPr/>
          <p:nvPr/>
        </p:nvSpPr>
        <p:spPr>
          <a:xfrm>
            <a:off x="7450475" y="7166078"/>
            <a:ext cx="925794" cy="769251"/>
          </a:xfrm>
          <a:custGeom>
            <a:avLst/>
            <a:gdLst/>
            <a:ahLst/>
            <a:cxnLst/>
            <a:rect l="l" t="t" r="r" b="b"/>
            <a:pathLst>
              <a:path w="925794" h="769251">
                <a:moveTo>
                  <a:pt x="0" y="0"/>
                </a:moveTo>
                <a:lnTo>
                  <a:pt x="925794" y="0"/>
                </a:lnTo>
                <a:lnTo>
                  <a:pt x="925794" y="769250"/>
                </a:lnTo>
                <a:lnTo>
                  <a:pt x="0" y="7692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AutoShape 17"/>
          <p:cNvSpPr/>
          <p:nvPr/>
        </p:nvSpPr>
        <p:spPr>
          <a:xfrm>
            <a:off x="6615111" y="6076233"/>
            <a:ext cx="5057778" cy="0"/>
          </a:xfrm>
          <a:prstGeom prst="line">
            <a:avLst/>
          </a:prstGeom>
          <a:ln w="114300" cap="rnd">
            <a:solidFill>
              <a:srgbClr val="C82626"/>
            </a:solidFill>
            <a:prstDash val="solid"/>
            <a:headEnd type="none" w="sm" len="sm"/>
            <a:tailEnd type="none" w="sm" len="sm"/>
          </a:ln>
        </p:spPr>
      </p:sp>
      <p:sp>
        <p:nvSpPr>
          <p:cNvPr id="18" name="AutoShape 18"/>
          <p:cNvSpPr/>
          <p:nvPr/>
        </p:nvSpPr>
        <p:spPr>
          <a:xfrm flipV="1">
            <a:off x="9144000" y="3547344"/>
            <a:ext cx="0" cy="5057778"/>
          </a:xfrm>
          <a:prstGeom prst="line">
            <a:avLst/>
          </a:prstGeom>
          <a:ln w="114300" cap="rnd">
            <a:solidFill>
              <a:srgbClr val="C82626"/>
            </a:solidFill>
            <a:prstDash val="solid"/>
            <a:headEnd type="none" w="sm" len="sm"/>
            <a:tailEnd type="none" w="sm" len="sm"/>
          </a:ln>
        </p:spPr>
      </p:sp>
      <p:sp>
        <p:nvSpPr>
          <p:cNvPr id="19" name="Freeform 19"/>
          <p:cNvSpPr/>
          <p:nvPr/>
        </p:nvSpPr>
        <p:spPr>
          <a:xfrm>
            <a:off x="9948507" y="7123806"/>
            <a:ext cx="852241" cy="853793"/>
          </a:xfrm>
          <a:custGeom>
            <a:avLst/>
            <a:gdLst/>
            <a:ahLst/>
            <a:cxnLst/>
            <a:rect l="l" t="t" r="r" b="b"/>
            <a:pathLst>
              <a:path w="852241" h="853793">
                <a:moveTo>
                  <a:pt x="0" y="0"/>
                </a:moveTo>
                <a:lnTo>
                  <a:pt x="852241" y="0"/>
                </a:lnTo>
                <a:lnTo>
                  <a:pt x="852241" y="853794"/>
                </a:lnTo>
                <a:lnTo>
                  <a:pt x="0" y="85379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Freeform 20"/>
          <p:cNvSpPr/>
          <p:nvPr/>
        </p:nvSpPr>
        <p:spPr>
          <a:xfrm>
            <a:off x="7450475" y="4132407"/>
            <a:ext cx="938712" cy="938712"/>
          </a:xfrm>
          <a:custGeom>
            <a:avLst/>
            <a:gdLst/>
            <a:ahLst/>
            <a:cxnLst/>
            <a:rect l="l" t="t" r="r" b="b"/>
            <a:pathLst>
              <a:path w="938712" h="938712">
                <a:moveTo>
                  <a:pt x="0" y="0"/>
                </a:moveTo>
                <a:lnTo>
                  <a:pt x="938712" y="0"/>
                </a:lnTo>
                <a:lnTo>
                  <a:pt x="938712" y="938712"/>
                </a:lnTo>
                <a:lnTo>
                  <a:pt x="0" y="93871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1" name="Freeform 21"/>
          <p:cNvSpPr/>
          <p:nvPr/>
        </p:nvSpPr>
        <p:spPr>
          <a:xfrm>
            <a:off x="9963969" y="4128028"/>
            <a:ext cx="798949" cy="900455"/>
          </a:xfrm>
          <a:custGeom>
            <a:avLst/>
            <a:gdLst/>
            <a:ahLst/>
            <a:cxnLst/>
            <a:rect l="l" t="t" r="r" b="b"/>
            <a:pathLst>
              <a:path w="798949" h="900455">
                <a:moveTo>
                  <a:pt x="0" y="0"/>
                </a:moveTo>
                <a:lnTo>
                  <a:pt x="798950" y="0"/>
                </a:lnTo>
                <a:lnTo>
                  <a:pt x="798950" y="900455"/>
                </a:lnTo>
                <a:lnTo>
                  <a:pt x="0" y="90045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2" name="TextBox 22"/>
          <p:cNvSpPr txBox="1"/>
          <p:nvPr/>
        </p:nvSpPr>
        <p:spPr>
          <a:xfrm>
            <a:off x="1028700" y="650651"/>
            <a:ext cx="6699093" cy="619125"/>
          </a:xfrm>
          <a:prstGeom prst="rect">
            <a:avLst/>
          </a:prstGeom>
        </p:spPr>
        <p:txBody>
          <a:bodyPr lIns="0" tIns="0" rIns="0" bIns="0" rtlCol="0" anchor="t">
            <a:spAutoFit/>
          </a:bodyPr>
          <a:lstStyle/>
          <a:p>
            <a:pPr algn="l">
              <a:lnSpc>
                <a:spcPts val="4320"/>
              </a:lnSpc>
            </a:pPr>
            <a:r>
              <a:rPr lang="en-US" sz="3600" b="1">
                <a:solidFill>
                  <a:srgbClr val="FFFFFF"/>
                </a:solidFill>
                <a:latin typeface="Futura Ultra-Bold"/>
                <a:ea typeface="Futura Ultra-Bold"/>
                <a:cs typeface="Futura Ultra-Bold"/>
                <a:sym typeface="Futura Ultra-Bold"/>
              </a:rPr>
              <a:t>Data Collection &amp; Metadata</a:t>
            </a:r>
          </a:p>
        </p:txBody>
      </p:sp>
      <p:sp>
        <p:nvSpPr>
          <p:cNvPr id="23" name="TextBox 23"/>
          <p:cNvSpPr txBox="1"/>
          <p:nvPr/>
        </p:nvSpPr>
        <p:spPr>
          <a:xfrm>
            <a:off x="8260235" y="650651"/>
            <a:ext cx="521037" cy="619125"/>
          </a:xfrm>
          <a:prstGeom prst="rect">
            <a:avLst/>
          </a:prstGeom>
        </p:spPr>
        <p:txBody>
          <a:bodyPr lIns="0" tIns="0" rIns="0" bIns="0" rtlCol="0" anchor="t">
            <a:spAutoFit/>
          </a:bodyPr>
          <a:lstStyle/>
          <a:p>
            <a:pPr algn="ctr">
              <a:lnSpc>
                <a:spcPts val="4320"/>
              </a:lnSpc>
            </a:pPr>
            <a:r>
              <a:rPr lang="en-US" sz="3600" b="1">
                <a:solidFill>
                  <a:srgbClr val="C82626"/>
                </a:solidFill>
                <a:latin typeface="Futura Ultra-Bold"/>
                <a:ea typeface="Futura Ultra-Bold"/>
                <a:cs typeface="Futura Ultra-Bold"/>
                <a:sym typeface="Futura Ultra-Bold"/>
              </a:rPr>
              <a:t>4</a:t>
            </a:r>
          </a:p>
        </p:txBody>
      </p:sp>
      <p:sp>
        <p:nvSpPr>
          <p:cNvPr id="24" name="TextBox 24"/>
          <p:cNvSpPr txBox="1"/>
          <p:nvPr/>
        </p:nvSpPr>
        <p:spPr>
          <a:xfrm>
            <a:off x="1028700" y="3689223"/>
            <a:ext cx="5586411" cy="523875"/>
          </a:xfrm>
          <a:prstGeom prst="rect">
            <a:avLst/>
          </a:prstGeom>
        </p:spPr>
        <p:txBody>
          <a:bodyPr lIns="0" tIns="0" rIns="0" bIns="0" rtlCol="0" anchor="t">
            <a:spAutoFit/>
          </a:bodyPr>
          <a:lstStyle/>
          <a:p>
            <a:pPr algn="l">
              <a:lnSpc>
                <a:spcPts val="3600"/>
              </a:lnSpc>
            </a:pPr>
            <a:r>
              <a:rPr lang="en-US" sz="3000" b="1">
                <a:solidFill>
                  <a:srgbClr val="C82626"/>
                </a:solidFill>
                <a:latin typeface="Futura Ultra-Bold"/>
                <a:ea typeface="Futura Ultra-Bold"/>
                <a:cs typeface="Futura Ultra-Bold"/>
                <a:sym typeface="Futura Ultra-Bold"/>
              </a:rPr>
              <a:t>Nature of Data Collected</a:t>
            </a:r>
          </a:p>
        </p:txBody>
      </p:sp>
      <p:sp>
        <p:nvSpPr>
          <p:cNvPr id="25" name="TextBox 25"/>
          <p:cNvSpPr txBox="1"/>
          <p:nvPr/>
        </p:nvSpPr>
        <p:spPr>
          <a:xfrm>
            <a:off x="1028700" y="4213188"/>
            <a:ext cx="5586411" cy="2053590"/>
          </a:xfrm>
          <a:prstGeom prst="rect">
            <a:avLst/>
          </a:prstGeom>
        </p:spPr>
        <p:txBody>
          <a:bodyPr lIns="0" tIns="0" rIns="0" bIns="0" rtlCol="0" anchor="t">
            <a:spAutoFit/>
          </a:bodyPr>
          <a:lstStyle/>
          <a:p>
            <a:pPr marL="388620" lvl="1" indent="-194310" algn="just">
              <a:lnSpc>
                <a:spcPts val="3240"/>
              </a:lnSpc>
              <a:buFont typeface="Arial"/>
              <a:buChar char="•"/>
            </a:pPr>
            <a:r>
              <a:rPr lang="en-US" sz="1800">
                <a:solidFill>
                  <a:srgbClr val="000000"/>
                </a:solidFill>
                <a:latin typeface="Futura"/>
                <a:ea typeface="Futura"/>
                <a:cs typeface="Futura"/>
                <a:sym typeface="Futura"/>
              </a:rPr>
              <a:t>POS transaction logs from July–August 2024</a:t>
            </a:r>
          </a:p>
          <a:p>
            <a:pPr marL="388620" lvl="1" indent="-194310" algn="just">
              <a:lnSpc>
                <a:spcPts val="3240"/>
              </a:lnSpc>
              <a:buFont typeface="Arial"/>
              <a:buChar char="•"/>
            </a:pPr>
            <a:r>
              <a:rPr lang="en-US" sz="1800">
                <a:solidFill>
                  <a:srgbClr val="000000"/>
                </a:solidFill>
                <a:latin typeface="Futura"/>
                <a:ea typeface="Futura"/>
                <a:cs typeface="Futura"/>
                <a:sym typeface="Futura"/>
              </a:rPr>
              <a:t>Menu Item List</a:t>
            </a:r>
          </a:p>
          <a:p>
            <a:pPr marL="388620" lvl="1" indent="-194310" algn="just">
              <a:lnSpc>
                <a:spcPts val="3240"/>
              </a:lnSpc>
              <a:buFont typeface="Arial"/>
              <a:buChar char="•"/>
            </a:pPr>
            <a:r>
              <a:rPr lang="en-US" sz="1800">
                <a:solidFill>
                  <a:srgbClr val="000000"/>
                </a:solidFill>
                <a:latin typeface="Futura"/>
                <a:ea typeface="Futura"/>
                <a:cs typeface="Futura"/>
                <a:sym typeface="Futura"/>
              </a:rPr>
              <a:t>Covers sales, pricing, taxes, and discounts</a:t>
            </a:r>
          </a:p>
          <a:p>
            <a:pPr algn="just">
              <a:lnSpc>
                <a:spcPts val="3240"/>
              </a:lnSpc>
            </a:pPr>
            <a:endParaRPr lang="en-US" sz="1800">
              <a:solidFill>
                <a:srgbClr val="000000"/>
              </a:solidFill>
              <a:latin typeface="Futura"/>
              <a:ea typeface="Futura"/>
              <a:cs typeface="Futura"/>
              <a:sym typeface="Futura"/>
            </a:endParaRPr>
          </a:p>
          <a:p>
            <a:pPr algn="just">
              <a:lnSpc>
                <a:spcPts val="3240"/>
              </a:lnSpc>
            </a:pPr>
            <a:endParaRPr lang="en-US" sz="1800">
              <a:solidFill>
                <a:srgbClr val="000000"/>
              </a:solidFill>
              <a:latin typeface="Futura"/>
              <a:ea typeface="Futura"/>
              <a:cs typeface="Futura"/>
              <a:sym typeface="Futura"/>
            </a:endParaRPr>
          </a:p>
        </p:txBody>
      </p:sp>
      <p:sp>
        <p:nvSpPr>
          <p:cNvPr id="26" name="TextBox 26"/>
          <p:cNvSpPr txBox="1"/>
          <p:nvPr/>
        </p:nvSpPr>
        <p:spPr>
          <a:xfrm>
            <a:off x="11672889" y="3689223"/>
            <a:ext cx="6081183" cy="523875"/>
          </a:xfrm>
          <a:prstGeom prst="rect">
            <a:avLst/>
          </a:prstGeom>
        </p:spPr>
        <p:txBody>
          <a:bodyPr lIns="0" tIns="0" rIns="0" bIns="0" rtlCol="0" anchor="t">
            <a:spAutoFit/>
          </a:bodyPr>
          <a:lstStyle/>
          <a:p>
            <a:pPr algn="r">
              <a:lnSpc>
                <a:spcPts val="3600"/>
              </a:lnSpc>
            </a:pPr>
            <a:r>
              <a:rPr lang="en-US" sz="3000" b="1">
                <a:solidFill>
                  <a:srgbClr val="C82626"/>
                </a:solidFill>
                <a:latin typeface="Futura Ultra-Bold"/>
                <a:ea typeface="Futura Ultra-Bold"/>
                <a:cs typeface="Futura Ultra-Bold"/>
                <a:sym typeface="Futura Ultra-Bold"/>
              </a:rPr>
              <a:t>Data Sources &amp; Key Variables</a:t>
            </a:r>
          </a:p>
        </p:txBody>
      </p:sp>
      <p:sp>
        <p:nvSpPr>
          <p:cNvPr id="27" name="TextBox 27"/>
          <p:cNvSpPr txBox="1"/>
          <p:nvPr/>
        </p:nvSpPr>
        <p:spPr>
          <a:xfrm>
            <a:off x="11672889" y="4213188"/>
            <a:ext cx="5586411" cy="1644015"/>
          </a:xfrm>
          <a:prstGeom prst="rect">
            <a:avLst/>
          </a:prstGeom>
        </p:spPr>
        <p:txBody>
          <a:bodyPr lIns="0" tIns="0" rIns="0" bIns="0" rtlCol="0" anchor="t">
            <a:spAutoFit/>
          </a:bodyPr>
          <a:lstStyle/>
          <a:p>
            <a:pPr marL="388620" lvl="1" indent="-194310" algn="l">
              <a:lnSpc>
                <a:spcPts val="3240"/>
              </a:lnSpc>
              <a:buFont typeface="Arial"/>
              <a:buChar char="•"/>
            </a:pPr>
            <a:r>
              <a:rPr lang="en-US" sz="1800">
                <a:solidFill>
                  <a:srgbClr val="000000"/>
                </a:solidFill>
                <a:latin typeface="Futura"/>
                <a:ea typeface="Futura"/>
                <a:cs typeface="Futura"/>
                <a:sym typeface="Futura"/>
              </a:rPr>
              <a:t>Source: POS system &amp; manual sales logs</a:t>
            </a:r>
          </a:p>
          <a:p>
            <a:pPr marL="388620" lvl="1" indent="-194310" algn="l">
              <a:lnSpc>
                <a:spcPts val="3240"/>
              </a:lnSpc>
              <a:buFont typeface="Arial"/>
              <a:buChar char="•"/>
            </a:pPr>
            <a:r>
              <a:rPr lang="en-US" sz="1800">
                <a:solidFill>
                  <a:srgbClr val="000000"/>
                </a:solidFill>
                <a:latin typeface="Futura"/>
                <a:ea typeface="Futura"/>
                <a:cs typeface="Futura"/>
                <a:sym typeface="Futura"/>
              </a:rPr>
              <a:t>Key variables: Revenue, quantity sold, discount applied, tax collected</a:t>
            </a:r>
          </a:p>
          <a:p>
            <a:pPr algn="r">
              <a:lnSpc>
                <a:spcPts val="3240"/>
              </a:lnSpc>
            </a:pPr>
            <a:endParaRPr lang="en-US" sz="1800">
              <a:solidFill>
                <a:srgbClr val="000000"/>
              </a:solidFill>
              <a:latin typeface="Futura"/>
              <a:ea typeface="Futura"/>
              <a:cs typeface="Futura"/>
              <a:sym typeface="Futura"/>
            </a:endParaRPr>
          </a:p>
        </p:txBody>
      </p:sp>
      <p:sp>
        <p:nvSpPr>
          <p:cNvPr id="28" name="TextBox 28"/>
          <p:cNvSpPr txBox="1"/>
          <p:nvPr/>
        </p:nvSpPr>
        <p:spPr>
          <a:xfrm>
            <a:off x="698852" y="6638163"/>
            <a:ext cx="5916259" cy="523875"/>
          </a:xfrm>
          <a:prstGeom prst="rect">
            <a:avLst/>
          </a:prstGeom>
        </p:spPr>
        <p:txBody>
          <a:bodyPr lIns="0" tIns="0" rIns="0" bIns="0" rtlCol="0" anchor="t">
            <a:spAutoFit/>
          </a:bodyPr>
          <a:lstStyle/>
          <a:p>
            <a:pPr algn="r">
              <a:lnSpc>
                <a:spcPts val="3600"/>
              </a:lnSpc>
            </a:pPr>
            <a:r>
              <a:rPr lang="en-US" sz="3000" b="1">
                <a:solidFill>
                  <a:srgbClr val="C82626"/>
                </a:solidFill>
                <a:latin typeface="Futura Ultra-Bold"/>
                <a:ea typeface="Futura Ultra-Bold"/>
                <a:cs typeface="Futura Ultra-Bold"/>
                <a:sym typeface="Futura Ultra-Bold"/>
              </a:rPr>
              <a:t>Business Optimization Scope</a:t>
            </a:r>
          </a:p>
        </p:txBody>
      </p:sp>
      <p:sp>
        <p:nvSpPr>
          <p:cNvPr id="29" name="TextBox 29"/>
          <p:cNvSpPr txBox="1"/>
          <p:nvPr/>
        </p:nvSpPr>
        <p:spPr>
          <a:xfrm>
            <a:off x="1028700" y="7162128"/>
            <a:ext cx="5586411" cy="1644015"/>
          </a:xfrm>
          <a:prstGeom prst="rect">
            <a:avLst/>
          </a:prstGeom>
        </p:spPr>
        <p:txBody>
          <a:bodyPr lIns="0" tIns="0" rIns="0" bIns="0" rtlCol="0" anchor="t">
            <a:spAutoFit/>
          </a:bodyPr>
          <a:lstStyle/>
          <a:p>
            <a:pPr marL="388620" lvl="1" indent="-194310" algn="l">
              <a:lnSpc>
                <a:spcPts val="3240"/>
              </a:lnSpc>
              <a:buFont typeface="Arial"/>
              <a:buChar char="•"/>
            </a:pPr>
            <a:r>
              <a:rPr lang="en-US" sz="1800">
                <a:solidFill>
                  <a:srgbClr val="000000"/>
                </a:solidFill>
                <a:latin typeface="Futura"/>
                <a:ea typeface="Futura"/>
                <a:cs typeface="Futura"/>
                <a:sym typeface="Futura"/>
              </a:rPr>
              <a:t>Helps in pricing strategy improvements</a:t>
            </a:r>
          </a:p>
          <a:p>
            <a:pPr marL="388620" lvl="1" indent="-194310" algn="l">
              <a:lnSpc>
                <a:spcPts val="3240"/>
              </a:lnSpc>
              <a:buFont typeface="Arial"/>
              <a:buChar char="•"/>
            </a:pPr>
            <a:r>
              <a:rPr lang="en-US" sz="1800">
                <a:solidFill>
                  <a:srgbClr val="000000"/>
                </a:solidFill>
                <a:latin typeface="Futura"/>
                <a:ea typeface="Futura"/>
                <a:cs typeface="Futura"/>
                <a:sym typeface="Futura"/>
              </a:rPr>
              <a:t>Supports menu rationalization &amp; discount restructuring</a:t>
            </a:r>
          </a:p>
          <a:p>
            <a:pPr algn="l">
              <a:lnSpc>
                <a:spcPts val="3240"/>
              </a:lnSpc>
            </a:pPr>
            <a:endParaRPr lang="en-US" sz="1800">
              <a:solidFill>
                <a:srgbClr val="000000"/>
              </a:solidFill>
              <a:latin typeface="Futura"/>
              <a:ea typeface="Futura"/>
              <a:cs typeface="Futura"/>
              <a:sym typeface="Futura"/>
            </a:endParaRPr>
          </a:p>
        </p:txBody>
      </p:sp>
      <p:sp>
        <p:nvSpPr>
          <p:cNvPr id="30" name="TextBox 30"/>
          <p:cNvSpPr txBox="1"/>
          <p:nvPr/>
        </p:nvSpPr>
        <p:spPr>
          <a:xfrm>
            <a:off x="11672889" y="6638163"/>
            <a:ext cx="5586411" cy="523875"/>
          </a:xfrm>
          <a:prstGeom prst="rect">
            <a:avLst/>
          </a:prstGeom>
        </p:spPr>
        <p:txBody>
          <a:bodyPr lIns="0" tIns="0" rIns="0" bIns="0" rtlCol="0" anchor="t">
            <a:spAutoFit/>
          </a:bodyPr>
          <a:lstStyle/>
          <a:p>
            <a:pPr algn="r">
              <a:lnSpc>
                <a:spcPts val="3600"/>
              </a:lnSpc>
            </a:pPr>
            <a:r>
              <a:rPr lang="en-US" sz="3000" b="1">
                <a:solidFill>
                  <a:srgbClr val="C82626"/>
                </a:solidFill>
                <a:latin typeface="Futura Ultra-Bold"/>
                <a:ea typeface="Futura Ultra-Bold"/>
                <a:cs typeface="Futura Ultra-Bold"/>
                <a:sym typeface="Futura Ultra-Bold"/>
              </a:rPr>
              <a:t> Sales Trends &amp; Patterns</a:t>
            </a:r>
          </a:p>
        </p:txBody>
      </p:sp>
      <p:sp>
        <p:nvSpPr>
          <p:cNvPr id="31" name="TextBox 31"/>
          <p:cNvSpPr txBox="1"/>
          <p:nvPr/>
        </p:nvSpPr>
        <p:spPr>
          <a:xfrm>
            <a:off x="11672889" y="7162128"/>
            <a:ext cx="5586411" cy="1234440"/>
          </a:xfrm>
          <a:prstGeom prst="rect">
            <a:avLst/>
          </a:prstGeom>
        </p:spPr>
        <p:txBody>
          <a:bodyPr lIns="0" tIns="0" rIns="0" bIns="0" rtlCol="0" anchor="t">
            <a:spAutoFit/>
          </a:bodyPr>
          <a:lstStyle/>
          <a:p>
            <a:pPr marL="388620" lvl="1" indent="-194310" algn="l">
              <a:lnSpc>
                <a:spcPts val="3240"/>
              </a:lnSpc>
              <a:buFont typeface="Arial"/>
              <a:buChar char="•"/>
            </a:pPr>
            <a:r>
              <a:rPr lang="en-US" sz="1800">
                <a:solidFill>
                  <a:srgbClr val="000000"/>
                </a:solidFill>
                <a:latin typeface="Futura"/>
                <a:ea typeface="Futura"/>
                <a:cs typeface="Futura"/>
                <a:sym typeface="Futura"/>
              </a:rPr>
              <a:t>Identifies peak &amp; low-demand periods</a:t>
            </a:r>
          </a:p>
          <a:p>
            <a:pPr marL="388620" lvl="1" indent="-194310" algn="l">
              <a:lnSpc>
                <a:spcPts val="3240"/>
              </a:lnSpc>
              <a:buFont typeface="Arial"/>
              <a:buChar char="•"/>
            </a:pPr>
            <a:r>
              <a:rPr lang="en-US" sz="1800">
                <a:solidFill>
                  <a:srgbClr val="000000"/>
                </a:solidFill>
                <a:latin typeface="Futura"/>
                <a:ea typeface="Futura"/>
                <a:cs typeface="Futura"/>
                <a:sym typeface="Futura"/>
              </a:rPr>
              <a:t>Tracks customer preferences &amp; order frequency</a:t>
            </a:r>
          </a:p>
          <a:p>
            <a:pPr algn="l">
              <a:lnSpc>
                <a:spcPts val="3240"/>
              </a:lnSpc>
            </a:pPr>
            <a:endParaRPr lang="en-US" sz="1800">
              <a:solidFill>
                <a:srgbClr val="000000"/>
              </a:solidFill>
              <a:latin typeface="Futura"/>
              <a:ea typeface="Futura"/>
              <a:cs typeface="Futura"/>
              <a:sym typeface="Futur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75066"/>
            <a:ext cx="8514087" cy="1246496"/>
            <a:chOff x="0" y="0"/>
            <a:chExt cx="11352116" cy="1661994"/>
          </a:xfrm>
        </p:grpSpPr>
        <p:sp>
          <p:nvSpPr>
            <p:cNvPr id="3" name="Freeform 3"/>
            <p:cNvSpPr/>
            <p:nvPr/>
          </p:nvSpPr>
          <p:spPr>
            <a:xfrm>
              <a:off x="0" y="0"/>
              <a:ext cx="11352149" cy="1662049"/>
            </a:xfrm>
            <a:custGeom>
              <a:avLst/>
              <a:gdLst/>
              <a:ahLst/>
              <a:cxnLst/>
              <a:rect l="l" t="t" r="r" b="b"/>
              <a:pathLst>
                <a:path w="11352149" h="1662049">
                  <a:moveTo>
                    <a:pt x="0" y="0"/>
                  </a:moveTo>
                  <a:lnTo>
                    <a:pt x="11352149" y="0"/>
                  </a:lnTo>
                  <a:lnTo>
                    <a:pt x="11352149" y="1662049"/>
                  </a:lnTo>
                  <a:lnTo>
                    <a:pt x="0" y="1662049"/>
                  </a:lnTo>
                  <a:close/>
                </a:path>
              </a:pathLst>
            </a:custGeom>
            <a:solidFill>
              <a:srgbClr val="C82626"/>
            </a:solidFill>
          </p:spPr>
        </p:sp>
      </p:grpSp>
      <p:grpSp>
        <p:nvGrpSpPr>
          <p:cNvPr id="4" name="Group 4"/>
          <p:cNvGrpSpPr/>
          <p:nvPr/>
        </p:nvGrpSpPr>
        <p:grpSpPr>
          <a:xfrm>
            <a:off x="7897504" y="375066"/>
            <a:ext cx="1246496" cy="1246496"/>
            <a:chOff x="0" y="0"/>
            <a:chExt cx="1661994" cy="1661994"/>
          </a:xfrm>
        </p:grpSpPr>
        <p:sp>
          <p:nvSpPr>
            <p:cNvPr id="5" name="Freeform 5"/>
            <p:cNvSpPr/>
            <p:nvPr/>
          </p:nvSpPr>
          <p:spPr>
            <a:xfrm>
              <a:off x="0" y="0"/>
              <a:ext cx="1661922" cy="1661922"/>
            </a:xfrm>
            <a:custGeom>
              <a:avLst/>
              <a:gdLst/>
              <a:ahLst/>
              <a:cxnLst/>
              <a:rect l="l" t="t" r="r" b="b"/>
              <a:pathLst>
                <a:path w="1661922" h="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C82626"/>
            </a:solidFill>
          </p:spPr>
        </p:sp>
      </p:grpSp>
      <p:grpSp>
        <p:nvGrpSpPr>
          <p:cNvPr id="6" name="Group 6"/>
          <p:cNvGrpSpPr/>
          <p:nvPr/>
        </p:nvGrpSpPr>
        <p:grpSpPr>
          <a:xfrm>
            <a:off x="7979826" y="457388"/>
            <a:ext cx="1081854" cy="1081851"/>
            <a:chOff x="0" y="0"/>
            <a:chExt cx="1442472" cy="1442468"/>
          </a:xfrm>
        </p:grpSpPr>
        <p:sp>
          <p:nvSpPr>
            <p:cNvPr id="7" name="Freeform 7"/>
            <p:cNvSpPr/>
            <p:nvPr/>
          </p:nvSpPr>
          <p:spPr>
            <a:xfrm>
              <a:off x="0" y="0"/>
              <a:ext cx="1442466" cy="1442466"/>
            </a:xfrm>
            <a:custGeom>
              <a:avLst/>
              <a:gdLst/>
              <a:ahLst/>
              <a:cxnLst/>
              <a:rect l="l" t="t" r="r" b="b"/>
              <a:pathLst>
                <a:path w="1442466" h="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sp>
        <p:nvSpPr>
          <p:cNvPr id="8" name="TextBox 8"/>
          <p:cNvSpPr txBox="1"/>
          <p:nvPr/>
        </p:nvSpPr>
        <p:spPr>
          <a:xfrm>
            <a:off x="293414" y="568329"/>
            <a:ext cx="7686412" cy="619125"/>
          </a:xfrm>
          <a:prstGeom prst="rect">
            <a:avLst/>
          </a:prstGeom>
        </p:spPr>
        <p:txBody>
          <a:bodyPr lIns="0" tIns="0" rIns="0" bIns="0" rtlCol="0" anchor="t">
            <a:spAutoFit/>
          </a:bodyPr>
          <a:lstStyle/>
          <a:p>
            <a:pPr algn="l">
              <a:lnSpc>
                <a:spcPts val="4320"/>
              </a:lnSpc>
            </a:pPr>
            <a:r>
              <a:rPr lang="en-US" sz="3600" b="1">
                <a:solidFill>
                  <a:srgbClr val="FFFFFF"/>
                </a:solidFill>
                <a:latin typeface="Futura Ultra-Bold"/>
                <a:ea typeface="Futura Ultra-Bold"/>
                <a:cs typeface="Futura Ultra-Bold"/>
                <a:sym typeface="Futura Ultra-Bold"/>
              </a:rPr>
              <a:t>Explanation of Analysis used</a:t>
            </a:r>
          </a:p>
        </p:txBody>
      </p:sp>
      <p:sp>
        <p:nvSpPr>
          <p:cNvPr id="9" name="TextBox 9"/>
          <p:cNvSpPr txBox="1"/>
          <p:nvPr/>
        </p:nvSpPr>
        <p:spPr>
          <a:xfrm>
            <a:off x="8260235" y="650651"/>
            <a:ext cx="521037" cy="619125"/>
          </a:xfrm>
          <a:prstGeom prst="rect">
            <a:avLst/>
          </a:prstGeom>
        </p:spPr>
        <p:txBody>
          <a:bodyPr lIns="0" tIns="0" rIns="0" bIns="0" rtlCol="0" anchor="t">
            <a:spAutoFit/>
          </a:bodyPr>
          <a:lstStyle/>
          <a:p>
            <a:pPr algn="ctr">
              <a:lnSpc>
                <a:spcPts val="4320"/>
              </a:lnSpc>
            </a:pPr>
            <a:r>
              <a:rPr lang="en-US" sz="3600" b="1">
                <a:solidFill>
                  <a:srgbClr val="C82626"/>
                </a:solidFill>
                <a:latin typeface="Futura Ultra-Bold"/>
                <a:ea typeface="Futura Ultra-Bold"/>
                <a:cs typeface="Futura Ultra-Bold"/>
                <a:sym typeface="Futura Ultra-Bold"/>
              </a:rPr>
              <a:t>4</a:t>
            </a:r>
          </a:p>
        </p:txBody>
      </p:sp>
      <p:grpSp>
        <p:nvGrpSpPr>
          <p:cNvPr id="10" name="Group 10"/>
          <p:cNvGrpSpPr/>
          <p:nvPr/>
        </p:nvGrpSpPr>
        <p:grpSpPr>
          <a:xfrm>
            <a:off x="843161" y="2575426"/>
            <a:ext cx="16910911" cy="6293616"/>
            <a:chOff x="0" y="0"/>
            <a:chExt cx="22547881" cy="8391488"/>
          </a:xfrm>
        </p:grpSpPr>
        <p:grpSp>
          <p:nvGrpSpPr>
            <p:cNvPr id="11" name="Group 11"/>
            <p:cNvGrpSpPr/>
            <p:nvPr/>
          </p:nvGrpSpPr>
          <p:grpSpPr>
            <a:xfrm>
              <a:off x="9575635" y="0"/>
              <a:ext cx="2489530" cy="2489530"/>
              <a:chOff x="0" y="0"/>
              <a:chExt cx="491759" cy="491759"/>
            </a:xfrm>
          </p:grpSpPr>
          <p:sp>
            <p:nvSpPr>
              <p:cNvPr id="12" name="Freeform 12"/>
              <p:cNvSpPr/>
              <p:nvPr/>
            </p:nvSpPr>
            <p:spPr>
              <a:xfrm>
                <a:off x="0" y="0"/>
                <a:ext cx="491759" cy="491759"/>
              </a:xfrm>
              <a:custGeom>
                <a:avLst/>
                <a:gdLst/>
                <a:ahLst/>
                <a:cxnLst/>
                <a:rect l="l" t="t" r="r" b="b"/>
                <a:pathLst>
                  <a:path w="491759" h="491759">
                    <a:moveTo>
                      <a:pt x="211466" y="0"/>
                    </a:moveTo>
                    <a:lnTo>
                      <a:pt x="280293" y="0"/>
                    </a:lnTo>
                    <a:cubicBezTo>
                      <a:pt x="397083" y="0"/>
                      <a:pt x="491759" y="94676"/>
                      <a:pt x="491759" y="211466"/>
                    </a:cubicBezTo>
                    <a:lnTo>
                      <a:pt x="491759" y="280293"/>
                    </a:lnTo>
                    <a:cubicBezTo>
                      <a:pt x="491759" y="397083"/>
                      <a:pt x="397083" y="491759"/>
                      <a:pt x="280293" y="491759"/>
                    </a:cubicBezTo>
                    <a:lnTo>
                      <a:pt x="211466" y="491759"/>
                    </a:lnTo>
                    <a:cubicBezTo>
                      <a:pt x="94676" y="491759"/>
                      <a:pt x="0" y="397083"/>
                      <a:pt x="0" y="280293"/>
                    </a:cubicBezTo>
                    <a:lnTo>
                      <a:pt x="0" y="211466"/>
                    </a:lnTo>
                    <a:cubicBezTo>
                      <a:pt x="0" y="94676"/>
                      <a:pt x="94676" y="0"/>
                      <a:pt x="211466" y="0"/>
                    </a:cubicBezTo>
                    <a:close/>
                  </a:path>
                </a:pathLst>
              </a:custGeom>
              <a:solidFill>
                <a:srgbClr val="C82626"/>
              </a:solidFill>
            </p:spPr>
          </p:sp>
          <p:sp>
            <p:nvSpPr>
              <p:cNvPr id="13" name="TextBox 13"/>
              <p:cNvSpPr txBox="1"/>
              <p:nvPr/>
            </p:nvSpPr>
            <p:spPr>
              <a:xfrm>
                <a:off x="0" y="-38100"/>
                <a:ext cx="491759" cy="529859"/>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12065165" y="2488407"/>
              <a:ext cx="2489530" cy="2489530"/>
              <a:chOff x="0" y="0"/>
              <a:chExt cx="491759" cy="491759"/>
            </a:xfrm>
          </p:grpSpPr>
          <p:sp>
            <p:nvSpPr>
              <p:cNvPr id="15" name="Freeform 15"/>
              <p:cNvSpPr/>
              <p:nvPr/>
            </p:nvSpPr>
            <p:spPr>
              <a:xfrm>
                <a:off x="0" y="0"/>
                <a:ext cx="491759" cy="491759"/>
              </a:xfrm>
              <a:custGeom>
                <a:avLst/>
                <a:gdLst/>
                <a:ahLst/>
                <a:cxnLst/>
                <a:rect l="l" t="t" r="r" b="b"/>
                <a:pathLst>
                  <a:path w="491759" h="491759">
                    <a:moveTo>
                      <a:pt x="211466" y="0"/>
                    </a:moveTo>
                    <a:lnTo>
                      <a:pt x="280293" y="0"/>
                    </a:lnTo>
                    <a:cubicBezTo>
                      <a:pt x="397083" y="0"/>
                      <a:pt x="491759" y="94676"/>
                      <a:pt x="491759" y="211466"/>
                    </a:cubicBezTo>
                    <a:lnTo>
                      <a:pt x="491759" y="280293"/>
                    </a:lnTo>
                    <a:cubicBezTo>
                      <a:pt x="491759" y="397083"/>
                      <a:pt x="397083" y="491759"/>
                      <a:pt x="280293" y="491759"/>
                    </a:cubicBezTo>
                    <a:lnTo>
                      <a:pt x="211466" y="491759"/>
                    </a:lnTo>
                    <a:cubicBezTo>
                      <a:pt x="94676" y="491759"/>
                      <a:pt x="0" y="397083"/>
                      <a:pt x="0" y="280293"/>
                    </a:cubicBezTo>
                    <a:lnTo>
                      <a:pt x="0" y="211466"/>
                    </a:lnTo>
                    <a:cubicBezTo>
                      <a:pt x="0" y="94676"/>
                      <a:pt x="94676" y="0"/>
                      <a:pt x="211466" y="0"/>
                    </a:cubicBezTo>
                    <a:close/>
                  </a:path>
                </a:pathLst>
              </a:custGeom>
              <a:solidFill>
                <a:srgbClr val="C82626"/>
              </a:solidFill>
            </p:spPr>
          </p:sp>
          <p:sp>
            <p:nvSpPr>
              <p:cNvPr id="16" name="TextBox 16"/>
              <p:cNvSpPr txBox="1"/>
              <p:nvPr/>
            </p:nvSpPr>
            <p:spPr>
              <a:xfrm>
                <a:off x="0" y="-38100"/>
                <a:ext cx="491759" cy="529859"/>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7086105" y="2488407"/>
              <a:ext cx="2489530" cy="2489530"/>
              <a:chOff x="0" y="0"/>
              <a:chExt cx="491759" cy="491759"/>
            </a:xfrm>
          </p:grpSpPr>
          <p:sp>
            <p:nvSpPr>
              <p:cNvPr id="18" name="Freeform 18"/>
              <p:cNvSpPr/>
              <p:nvPr/>
            </p:nvSpPr>
            <p:spPr>
              <a:xfrm>
                <a:off x="0" y="0"/>
                <a:ext cx="491759" cy="491759"/>
              </a:xfrm>
              <a:custGeom>
                <a:avLst/>
                <a:gdLst/>
                <a:ahLst/>
                <a:cxnLst/>
                <a:rect l="l" t="t" r="r" b="b"/>
                <a:pathLst>
                  <a:path w="491759" h="491759">
                    <a:moveTo>
                      <a:pt x="211466" y="0"/>
                    </a:moveTo>
                    <a:lnTo>
                      <a:pt x="280293" y="0"/>
                    </a:lnTo>
                    <a:cubicBezTo>
                      <a:pt x="397083" y="0"/>
                      <a:pt x="491759" y="94676"/>
                      <a:pt x="491759" y="211466"/>
                    </a:cubicBezTo>
                    <a:lnTo>
                      <a:pt x="491759" y="280293"/>
                    </a:lnTo>
                    <a:cubicBezTo>
                      <a:pt x="491759" y="397083"/>
                      <a:pt x="397083" y="491759"/>
                      <a:pt x="280293" y="491759"/>
                    </a:cubicBezTo>
                    <a:lnTo>
                      <a:pt x="211466" y="491759"/>
                    </a:lnTo>
                    <a:cubicBezTo>
                      <a:pt x="94676" y="491759"/>
                      <a:pt x="0" y="397083"/>
                      <a:pt x="0" y="280293"/>
                    </a:cubicBezTo>
                    <a:lnTo>
                      <a:pt x="0" y="211466"/>
                    </a:lnTo>
                    <a:cubicBezTo>
                      <a:pt x="0" y="94676"/>
                      <a:pt x="94676" y="0"/>
                      <a:pt x="211466" y="0"/>
                    </a:cubicBezTo>
                    <a:close/>
                  </a:path>
                </a:pathLst>
              </a:custGeom>
              <a:solidFill>
                <a:srgbClr val="C82626"/>
              </a:solidFill>
            </p:spPr>
          </p:sp>
          <p:sp>
            <p:nvSpPr>
              <p:cNvPr id="19" name="TextBox 19"/>
              <p:cNvSpPr txBox="1"/>
              <p:nvPr/>
            </p:nvSpPr>
            <p:spPr>
              <a:xfrm>
                <a:off x="0" y="-38100"/>
                <a:ext cx="491759" cy="529859"/>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9575635" y="4956300"/>
              <a:ext cx="2489530" cy="2489530"/>
              <a:chOff x="0" y="0"/>
              <a:chExt cx="491759" cy="491759"/>
            </a:xfrm>
          </p:grpSpPr>
          <p:sp>
            <p:nvSpPr>
              <p:cNvPr id="21" name="Freeform 21"/>
              <p:cNvSpPr/>
              <p:nvPr/>
            </p:nvSpPr>
            <p:spPr>
              <a:xfrm>
                <a:off x="0" y="0"/>
                <a:ext cx="491759" cy="491759"/>
              </a:xfrm>
              <a:custGeom>
                <a:avLst/>
                <a:gdLst/>
                <a:ahLst/>
                <a:cxnLst/>
                <a:rect l="l" t="t" r="r" b="b"/>
                <a:pathLst>
                  <a:path w="491759" h="491759">
                    <a:moveTo>
                      <a:pt x="211466" y="0"/>
                    </a:moveTo>
                    <a:lnTo>
                      <a:pt x="280293" y="0"/>
                    </a:lnTo>
                    <a:cubicBezTo>
                      <a:pt x="397083" y="0"/>
                      <a:pt x="491759" y="94676"/>
                      <a:pt x="491759" y="211466"/>
                    </a:cubicBezTo>
                    <a:lnTo>
                      <a:pt x="491759" y="280293"/>
                    </a:lnTo>
                    <a:cubicBezTo>
                      <a:pt x="491759" y="397083"/>
                      <a:pt x="397083" y="491759"/>
                      <a:pt x="280293" y="491759"/>
                    </a:cubicBezTo>
                    <a:lnTo>
                      <a:pt x="211466" y="491759"/>
                    </a:lnTo>
                    <a:cubicBezTo>
                      <a:pt x="94676" y="491759"/>
                      <a:pt x="0" y="397083"/>
                      <a:pt x="0" y="280293"/>
                    </a:cubicBezTo>
                    <a:lnTo>
                      <a:pt x="0" y="211466"/>
                    </a:lnTo>
                    <a:cubicBezTo>
                      <a:pt x="0" y="94676"/>
                      <a:pt x="94676" y="0"/>
                      <a:pt x="211466" y="0"/>
                    </a:cubicBezTo>
                    <a:close/>
                  </a:path>
                </a:pathLst>
              </a:custGeom>
              <a:solidFill>
                <a:srgbClr val="C82626"/>
              </a:solidFill>
            </p:spPr>
          </p:sp>
          <p:sp>
            <p:nvSpPr>
              <p:cNvPr id="22" name="TextBox 22"/>
              <p:cNvSpPr txBox="1"/>
              <p:nvPr/>
            </p:nvSpPr>
            <p:spPr>
              <a:xfrm>
                <a:off x="0" y="-38100"/>
                <a:ext cx="491759" cy="529859"/>
              </a:xfrm>
              <a:prstGeom prst="rect">
                <a:avLst/>
              </a:prstGeom>
            </p:spPr>
            <p:txBody>
              <a:bodyPr lIns="50800" tIns="50800" rIns="50800" bIns="50800" rtlCol="0" anchor="ctr"/>
              <a:lstStyle/>
              <a:p>
                <a:pPr algn="ctr">
                  <a:lnSpc>
                    <a:spcPts val="2659"/>
                  </a:lnSpc>
                </a:pPr>
                <a:endParaRPr/>
              </a:p>
            </p:txBody>
          </p:sp>
        </p:grpSp>
        <p:sp>
          <p:nvSpPr>
            <p:cNvPr id="23" name="Freeform 23"/>
            <p:cNvSpPr/>
            <p:nvPr/>
          </p:nvSpPr>
          <p:spPr>
            <a:xfrm>
              <a:off x="12605128" y="3085377"/>
              <a:ext cx="1409603" cy="1412171"/>
            </a:xfrm>
            <a:custGeom>
              <a:avLst/>
              <a:gdLst/>
              <a:ahLst/>
              <a:cxnLst/>
              <a:rect l="l" t="t" r="r" b="b"/>
              <a:pathLst>
                <a:path w="1409603" h="1412171">
                  <a:moveTo>
                    <a:pt x="0" y="0"/>
                  </a:moveTo>
                  <a:lnTo>
                    <a:pt x="1409604" y="0"/>
                  </a:lnTo>
                  <a:lnTo>
                    <a:pt x="1409604" y="1412171"/>
                  </a:lnTo>
                  <a:lnTo>
                    <a:pt x="0" y="14121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4" name="Freeform 24"/>
            <p:cNvSpPr/>
            <p:nvPr/>
          </p:nvSpPr>
          <p:spPr>
            <a:xfrm>
              <a:off x="9980516" y="5297768"/>
              <a:ext cx="1727433" cy="1759422"/>
            </a:xfrm>
            <a:custGeom>
              <a:avLst/>
              <a:gdLst/>
              <a:ahLst/>
              <a:cxnLst/>
              <a:rect l="l" t="t" r="r" b="b"/>
              <a:pathLst>
                <a:path w="1727433" h="1759422">
                  <a:moveTo>
                    <a:pt x="0" y="0"/>
                  </a:moveTo>
                  <a:lnTo>
                    <a:pt x="1727433" y="0"/>
                  </a:lnTo>
                  <a:lnTo>
                    <a:pt x="1727433" y="1759422"/>
                  </a:lnTo>
                  <a:lnTo>
                    <a:pt x="0" y="17594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5" name="Freeform 25"/>
            <p:cNvSpPr/>
            <p:nvPr/>
          </p:nvSpPr>
          <p:spPr>
            <a:xfrm>
              <a:off x="10120696" y="471860"/>
              <a:ext cx="1447074" cy="1447074"/>
            </a:xfrm>
            <a:custGeom>
              <a:avLst/>
              <a:gdLst/>
              <a:ahLst/>
              <a:cxnLst/>
              <a:rect l="l" t="t" r="r" b="b"/>
              <a:pathLst>
                <a:path w="1447074" h="1447074">
                  <a:moveTo>
                    <a:pt x="0" y="0"/>
                  </a:moveTo>
                  <a:lnTo>
                    <a:pt x="1447073" y="0"/>
                  </a:lnTo>
                  <a:lnTo>
                    <a:pt x="1447073" y="1447074"/>
                  </a:lnTo>
                  <a:lnTo>
                    <a:pt x="0" y="144707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6" name="Freeform 26"/>
            <p:cNvSpPr/>
            <p:nvPr/>
          </p:nvSpPr>
          <p:spPr>
            <a:xfrm>
              <a:off x="7581298" y="2920440"/>
              <a:ext cx="1577108" cy="1577108"/>
            </a:xfrm>
            <a:custGeom>
              <a:avLst/>
              <a:gdLst/>
              <a:ahLst/>
              <a:cxnLst/>
              <a:rect l="l" t="t" r="r" b="b"/>
              <a:pathLst>
                <a:path w="1577108" h="1577108">
                  <a:moveTo>
                    <a:pt x="0" y="0"/>
                  </a:moveTo>
                  <a:lnTo>
                    <a:pt x="1577108" y="0"/>
                  </a:lnTo>
                  <a:lnTo>
                    <a:pt x="1577108" y="1577108"/>
                  </a:lnTo>
                  <a:lnTo>
                    <a:pt x="0" y="157710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TextBox 27"/>
            <p:cNvSpPr txBox="1"/>
            <p:nvPr/>
          </p:nvSpPr>
          <p:spPr>
            <a:xfrm>
              <a:off x="0" y="100385"/>
              <a:ext cx="8330870" cy="676275"/>
            </a:xfrm>
            <a:prstGeom prst="rect">
              <a:avLst/>
            </a:prstGeom>
          </p:spPr>
          <p:txBody>
            <a:bodyPr lIns="0" tIns="0" rIns="0" bIns="0" rtlCol="0" anchor="t">
              <a:spAutoFit/>
            </a:bodyPr>
            <a:lstStyle/>
            <a:p>
              <a:pPr algn="l">
                <a:lnSpc>
                  <a:spcPts val="3600"/>
                </a:lnSpc>
              </a:pPr>
              <a:r>
                <a:rPr lang="en-US" sz="3000" b="1">
                  <a:solidFill>
                    <a:srgbClr val="C82626"/>
                  </a:solidFill>
                  <a:latin typeface="Futura Ultra-Bold"/>
                  <a:ea typeface="Futura Ultra-Bold"/>
                  <a:cs typeface="Futura Ultra-Bold"/>
                  <a:sym typeface="Futura Ultra-Bold"/>
                </a:rPr>
                <a:t>Data Cleaning &amp; Preprocessing</a:t>
              </a:r>
            </a:p>
          </p:txBody>
        </p:sp>
        <p:sp>
          <p:nvSpPr>
            <p:cNvPr id="28" name="TextBox 28"/>
            <p:cNvSpPr txBox="1"/>
            <p:nvPr/>
          </p:nvSpPr>
          <p:spPr>
            <a:xfrm>
              <a:off x="2" y="824405"/>
              <a:ext cx="6824338" cy="3236595"/>
            </a:xfrm>
            <a:prstGeom prst="rect">
              <a:avLst/>
            </a:prstGeom>
          </p:spPr>
          <p:txBody>
            <a:bodyPr lIns="0" tIns="0" rIns="0" bIns="0" rtlCol="0" anchor="t">
              <a:spAutoFit/>
            </a:bodyPr>
            <a:lstStyle/>
            <a:p>
              <a:pPr marL="388620" lvl="1" indent="-194310" algn="l">
                <a:lnSpc>
                  <a:spcPts val="3239"/>
                </a:lnSpc>
                <a:buFont typeface="Arial"/>
                <a:buChar char="•"/>
              </a:pPr>
              <a:r>
                <a:rPr lang="en-US" sz="1799">
                  <a:solidFill>
                    <a:srgbClr val="000000"/>
                  </a:solidFill>
                  <a:latin typeface="Futura"/>
                  <a:ea typeface="Futura"/>
                  <a:cs typeface="Futura"/>
                  <a:sym typeface="Futura"/>
                </a:rPr>
                <a:t>Handled missing values using mean/median imputation</a:t>
              </a:r>
            </a:p>
            <a:p>
              <a:pPr marL="388620" lvl="1" indent="-194310" algn="l">
                <a:lnSpc>
                  <a:spcPts val="3239"/>
                </a:lnSpc>
                <a:buFont typeface="Arial"/>
                <a:buChar char="•"/>
              </a:pPr>
              <a:r>
                <a:rPr lang="en-US" sz="1799">
                  <a:solidFill>
                    <a:srgbClr val="000000"/>
                  </a:solidFill>
                  <a:latin typeface="Futura"/>
                  <a:ea typeface="Futura"/>
                  <a:cs typeface="Futura"/>
                  <a:sym typeface="Futura"/>
                </a:rPr>
                <a:t>Removed duplicates &amp; standardized column names</a:t>
              </a:r>
            </a:p>
            <a:p>
              <a:pPr marL="388620" lvl="1" indent="-194310" algn="l">
                <a:lnSpc>
                  <a:spcPts val="3239"/>
                </a:lnSpc>
                <a:buFont typeface="Arial"/>
                <a:buChar char="•"/>
              </a:pPr>
              <a:r>
                <a:rPr lang="en-US" sz="1799">
                  <a:solidFill>
                    <a:srgbClr val="000000"/>
                  </a:solidFill>
                  <a:latin typeface="Futura"/>
                  <a:ea typeface="Futura"/>
                  <a:cs typeface="Futura"/>
                  <a:sym typeface="Futura"/>
                </a:rPr>
                <a:t>Applied IQR method to handle outliers</a:t>
              </a:r>
            </a:p>
            <a:p>
              <a:pPr algn="l">
                <a:lnSpc>
                  <a:spcPts val="3239"/>
                </a:lnSpc>
              </a:pPr>
              <a:endParaRPr lang="en-US" sz="1799">
                <a:solidFill>
                  <a:srgbClr val="000000"/>
                </a:solidFill>
                <a:latin typeface="Futura"/>
                <a:ea typeface="Futura"/>
                <a:cs typeface="Futura"/>
                <a:sym typeface="Futura"/>
              </a:endParaRPr>
            </a:p>
          </p:txBody>
        </p:sp>
        <p:sp>
          <p:nvSpPr>
            <p:cNvPr id="29" name="TextBox 29"/>
            <p:cNvSpPr txBox="1"/>
            <p:nvPr/>
          </p:nvSpPr>
          <p:spPr>
            <a:xfrm>
              <a:off x="0" y="4430873"/>
              <a:ext cx="6824340" cy="676275"/>
            </a:xfrm>
            <a:prstGeom prst="rect">
              <a:avLst/>
            </a:prstGeom>
          </p:spPr>
          <p:txBody>
            <a:bodyPr lIns="0" tIns="0" rIns="0" bIns="0" rtlCol="0" anchor="t">
              <a:spAutoFit/>
            </a:bodyPr>
            <a:lstStyle/>
            <a:p>
              <a:pPr algn="ctr">
                <a:lnSpc>
                  <a:spcPts val="3600"/>
                </a:lnSpc>
              </a:pPr>
              <a:r>
                <a:rPr lang="en-US" sz="3000" b="1">
                  <a:solidFill>
                    <a:srgbClr val="C82626"/>
                  </a:solidFill>
                  <a:latin typeface="Futura Ultra-Bold"/>
                  <a:ea typeface="Futura Ultra-Bold"/>
                  <a:cs typeface="Futura Ultra-Bold"/>
                  <a:sym typeface="Futura Ultra-Bold"/>
                </a:rPr>
                <a:t>K-Means Clustering</a:t>
              </a:r>
            </a:p>
          </p:txBody>
        </p:sp>
        <p:sp>
          <p:nvSpPr>
            <p:cNvPr id="30" name="TextBox 30"/>
            <p:cNvSpPr txBox="1"/>
            <p:nvPr/>
          </p:nvSpPr>
          <p:spPr>
            <a:xfrm>
              <a:off x="2" y="5154893"/>
              <a:ext cx="6824338" cy="3236595"/>
            </a:xfrm>
            <a:prstGeom prst="rect">
              <a:avLst/>
            </a:prstGeom>
          </p:spPr>
          <p:txBody>
            <a:bodyPr lIns="0" tIns="0" rIns="0" bIns="0" rtlCol="0" anchor="t">
              <a:spAutoFit/>
            </a:bodyPr>
            <a:lstStyle/>
            <a:p>
              <a:pPr marL="388620" lvl="1" indent="-194310" algn="just">
                <a:lnSpc>
                  <a:spcPts val="3240"/>
                </a:lnSpc>
                <a:buFont typeface="Arial"/>
                <a:buChar char="•"/>
              </a:pPr>
              <a:r>
                <a:rPr lang="en-US" sz="1800">
                  <a:solidFill>
                    <a:srgbClr val="000000"/>
                  </a:solidFill>
                  <a:latin typeface="Futura"/>
                  <a:ea typeface="Futura"/>
                  <a:cs typeface="Futura"/>
                  <a:sym typeface="Futura"/>
                </a:rPr>
                <a:t>Grouped menu items into high, medium &amp; low-profit categories</a:t>
              </a:r>
            </a:p>
            <a:p>
              <a:pPr marL="388620" lvl="1" indent="-194310" algn="just">
                <a:lnSpc>
                  <a:spcPts val="3240"/>
                </a:lnSpc>
                <a:buFont typeface="Arial"/>
                <a:buChar char="•"/>
              </a:pPr>
              <a:r>
                <a:rPr lang="en-US" sz="1800">
                  <a:solidFill>
                    <a:srgbClr val="000000"/>
                  </a:solidFill>
                  <a:latin typeface="Futura"/>
                  <a:ea typeface="Futura"/>
                  <a:cs typeface="Futura"/>
                  <a:sym typeface="Futura"/>
                </a:rPr>
                <a:t>Identified least profitable items for strategy revision</a:t>
              </a:r>
            </a:p>
            <a:p>
              <a:pPr marL="388620" lvl="1" indent="-194310" algn="just">
                <a:lnSpc>
                  <a:spcPts val="3240"/>
                </a:lnSpc>
                <a:buFont typeface="Arial"/>
                <a:buChar char="•"/>
              </a:pPr>
              <a:r>
                <a:rPr lang="en-US" sz="1800">
                  <a:solidFill>
                    <a:srgbClr val="000000"/>
                  </a:solidFill>
                  <a:latin typeface="Futura"/>
                  <a:ea typeface="Futura"/>
                  <a:cs typeface="Futura"/>
                  <a:sym typeface="Futura"/>
                </a:rPr>
                <a:t>Helps in better pricing &amp; promotional strategies</a:t>
              </a:r>
            </a:p>
            <a:p>
              <a:pPr algn="just">
                <a:lnSpc>
                  <a:spcPts val="3240"/>
                </a:lnSpc>
              </a:pPr>
              <a:endParaRPr lang="en-US" sz="1800">
                <a:solidFill>
                  <a:srgbClr val="000000"/>
                </a:solidFill>
                <a:latin typeface="Futura"/>
                <a:ea typeface="Futura"/>
                <a:cs typeface="Futura"/>
                <a:sym typeface="Futura"/>
              </a:endParaRPr>
            </a:p>
          </p:txBody>
        </p:sp>
        <p:sp>
          <p:nvSpPr>
            <p:cNvPr id="31" name="TextBox 31"/>
            <p:cNvSpPr txBox="1"/>
            <p:nvPr/>
          </p:nvSpPr>
          <p:spPr>
            <a:xfrm>
              <a:off x="12947322" y="100385"/>
              <a:ext cx="8693478" cy="676275"/>
            </a:xfrm>
            <a:prstGeom prst="rect">
              <a:avLst/>
            </a:prstGeom>
          </p:spPr>
          <p:txBody>
            <a:bodyPr lIns="0" tIns="0" rIns="0" bIns="0" rtlCol="0" anchor="t">
              <a:spAutoFit/>
            </a:bodyPr>
            <a:lstStyle/>
            <a:p>
              <a:pPr algn="r">
                <a:lnSpc>
                  <a:spcPts val="3600"/>
                </a:lnSpc>
              </a:pPr>
              <a:r>
                <a:rPr lang="en-US" sz="3000" b="1">
                  <a:solidFill>
                    <a:srgbClr val="C82626"/>
                  </a:solidFill>
                  <a:latin typeface="Futura Ultra-Bold"/>
                  <a:ea typeface="Futura Ultra-Bold"/>
                  <a:cs typeface="Futura Ultra-Bold"/>
                  <a:sym typeface="Futura Ultra-Bold"/>
                </a:rPr>
                <a:t>Exploratory Data Analysis (EDA)</a:t>
              </a:r>
            </a:p>
          </p:txBody>
        </p:sp>
        <p:sp>
          <p:nvSpPr>
            <p:cNvPr id="32" name="TextBox 32"/>
            <p:cNvSpPr txBox="1"/>
            <p:nvPr/>
          </p:nvSpPr>
          <p:spPr>
            <a:xfrm>
              <a:off x="14816462" y="824405"/>
              <a:ext cx="6393544" cy="3236595"/>
            </a:xfrm>
            <a:prstGeom prst="rect">
              <a:avLst/>
            </a:prstGeom>
          </p:spPr>
          <p:txBody>
            <a:bodyPr lIns="0" tIns="0" rIns="0" bIns="0" rtlCol="0" anchor="t">
              <a:spAutoFit/>
            </a:bodyPr>
            <a:lstStyle/>
            <a:p>
              <a:pPr marL="388620" lvl="1" indent="-194310" algn="l">
                <a:lnSpc>
                  <a:spcPts val="3240"/>
                </a:lnSpc>
                <a:buFont typeface="Arial"/>
                <a:buChar char="•"/>
              </a:pPr>
              <a:r>
                <a:rPr lang="en-US" sz="1800">
                  <a:solidFill>
                    <a:srgbClr val="000000"/>
                  </a:solidFill>
                  <a:latin typeface="Futura"/>
                  <a:ea typeface="Futura"/>
                  <a:cs typeface="Futura"/>
                  <a:sym typeface="Futura"/>
                </a:rPr>
                <a:t>Used histograms &amp; box plots to detect sales trends</a:t>
              </a:r>
            </a:p>
            <a:p>
              <a:pPr marL="388620" lvl="1" indent="-194310" algn="l">
                <a:lnSpc>
                  <a:spcPts val="3240"/>
                </a:lnSpc>
                <a:buFont typeface="Arial"/>
                <a:buChar char="•"/>
              </a:pPr>
              <a:r>
                <a:rPr lang="en-US" sz="1800">
                  <a:solidFill>
                    <a:srgbClr val="000000"/>
                  </a:solidFill>
                  <a:latin typeface="Futura"/>
                  <a:ea typeface="Futura"/>
                  <a:cs typeface="Futura"/>
                  <a:sym typeface="Futura"/>
                </a:rPr>
                <a:t>Bar charts &amp; scatter plots for profitability &amp; discount impact</a:t>
              </a:r>
            </a:p>
            <a:p>
              <a:pPr marL="388620" lvl="1" indent="-194310" algn="l">
                <a:lnSpc>
                  <a:spcPts val="3240"/>
                </a:lnSpc>
                <a:buFont typeface="Arial"/>
                <a:buChar char="•"/>
              </a:pPr>
              <a:r>
                <a:rPr lang="en-US" sz="1800">
                  <a:solidFill>
                    <a:srgbClr val="000000"/>
                  </a:solidFill>
                  <a:latin typeface="Futura"/>
                  <a:ea typeface="Futura"/>
                  <a:cs typeface="Futura"/>
                  <a:sym typeface="Futura"/>
                </a:rPr>
                <a:t>Seasonal trends identified</a:t>
              </a:r>
            </a:p>
            <a:p>
              <a:pPr algn="l">
                <a:lnSpc>
                  <a:spcPts val="3240"/>
                </a:lnSpc>
              </a:pPr>
              <a:endParaRPr lang="en-US" sz="1800">
                <a:solidFill>
                  <a:srgbClr val="000000"/>
                </a:solidFill>
                <a:latin typeface="Futura"/>
                <a:ea typeface="Futura"/>
                <a:cs typeface="Futura"/>
                <a:sym typeface="Futura"/>
              </a:endParaRPr>
            </a:p>
          </p:txBody>
        </p:sp>
        <p:sp>
          <p:nvSpPr>
            <p:cNvPr id="33" name="TextBox 33"/>
            <p:cNvSpPr txBox="1"/>
            <p:nvPr/>
          </p:nvSpPr>
          <p:spPr>
            <a:xfrm>
              <a:off x="14816460" y="4430873"/>
              <a:ext cx="7731421" cy="1285875"/>
            </a:xfrm>
            <a:prstGeom prst="rect">
              <a:avLst/>
            </a:prstGeom>
          </p:spPr>
          <p:txBody>
            <a:bodyPr lIns="0" tIns="0" rIns="0" bIns="0" rtlCol="0" anchor="t">
              <a:spAutoFit/>
            </a:bodyPr>
            <a:lstStyle/>
            <a:p>
              <a:pPr algn="just">
                <a:lnSpc>
                  <a:spcPts val="3600"/>
                </a:lnSpc>
              </a:pPr>
              <a:r>
                <a:rPr lang="en-US" sz="3000" b="1">
                  <a:solidFill>
                    <a:srgbClr val="C82626"/>
                  </a:solidFill>
                  <a:latin typeface="Futura Ultra-Bold"/>
                  <a:ea typeface="Futura Ultra-Bold"/>
                  <a:cs typeface="Futura Ultra-Bold"/>
                  <a:sym typeface="Futura Ultra-Bold"/>
                </a:rPr>
                <a:t>Pareto Analysis (80/20 Rule)</a:t>
              </a:r>
            </a:p>
            <a:p>
              <a:pPr algn="just">
                <a:lnSpc>
                  <a:spcPts val="3600"/>
                </a:lnSpc>
              </a:pPr>
              <a:endParaRPr lang="en-US" sz="3000" b="1">
                <a:solidFill>
                  <a:srgbClr val="C82626"/>
                </a:solidFill>
                <a:latin typeface="Futura Ultra-Bold"/>
                <a:ea typeface="Futura Ultra-Bold"/>
                <a:cs typeface="Futura Ultra-Bold"/>
                <a:sym typeface="Futura Ultra-Bold"/>
              </a:endParaRPr>
            </a:p>
          </p:txBody>
        </p:sp>
        <p:sp>
          <p:nvSpPr>
            <p:cNvPr id="34" name="TextBox 34"/>
            <p:cNvSpPr txBox="1"/>
            <p:nvPr/>
          </p:nvSpPr>
          <p:spPr>
            <a:xfrm>
              <a:off x="14816462" y="5154893"/>
              <a:ext cx="6824338" cy="3236595"/>
            </a:xfrm>
            <a:prstGeom prst="rect">
              <a:avLst/>
            </a:prstGeom>
          </p:spPr>
          <p:txBody>
            <a:bodyPr lIns="0" tIns="0" rIns="0" bIns="0" rtlCol="0" anchor="t">
              <a:spAutoFit/>
            </a:bodyPr>
            <a:lstStyle/>
            <a:p>
              <a:pPr marL="388620" lvl="1" indent="-194310" algn="l">
                <a:lnSpc>
                  <a:spcPts val="3240"/>
                </a:lnSpc>
                <a:buFont typeface="Arial"/>
                <a:buChar char="•"/>
              </a:pPr>
              <a:r>
                <a:rPr lang="en-US" sz="1800">
                  <a:solidFill>
                    <a:srgbClr val="000000"/>
                  </a:solidFill>
                  <a:latin typeface="Futura"/>
                  <a:ea typeface="Futura"/>
                  <a:cs typeface="Futura"/>
                  <a:sym typeface="Futura"/>
                </a:rPr>
                <a:t>Found that 80% of revenue comes from few key items</a:t>
              </a:r>
            </a:p>
            <a:p>
              <a:pPr marL="388620" lvl="1" indent="-194310" algn="l">
                <a:lnSpc>
                  <a:spcPts val="3240"/>
                </a:lnSpc>
                <a:buFont typeface="Arial"/>
                <a:buChar char="•"/>
              </a:pPr>
              <a:r>
                <a:rPr lang="en-US" sz="1800">
                  <a:solidFill>
                    <a:srgbClr val="000000"/>
                  </a:solidFill>
                  <a:latin typeface="Futura"/>
                  <a:ea typeface="Futura"/>
                  <a:cs typeface="Futura"/>
                  <a:sym typeface="Futura"/>
                </a:rPr>
                <a:t>Desserts &amp; Maggi contribute less → Need reconsideration</a:t>
              </a:r>
            </a:p>
            <a:p>
              <a:pPr marL="388620" lvl="1" indent="-194310" algn="l">
                <a:lnSpc>
                  <a:spcPts val="3240"/>
                </a:lnSpc>
                <a:buFont typeface="Arial"/>
                <a:buChar char="•"/>
              </a:pPr>
              <a:r>
                <a:rPr lang="en-US" sz="1800">
                  <a:solidFill>
                    <a:srgbClr val="000000"/>
                  </a:solidFill>
                  <a:latin typeface="Futura"/>
                  <a:ea typeface="Futura"/>
                  <a:cs typeface="Futura"/>
                  <a:sym typeface="Futura"/>
                </a:rPr>
                <a:t>Focus on optimizing high-revenue items</a:t>
              </a:r>
            </a:p>
            <a:p>
              <a:pPr algn="l">
                <a:lnSpc>
                  <a:spcPts val="3240"/>
                </a:lnSpc>
              </a:pPr>
              <a:endParaRPr lang="en-US" sz="1800">
                <a:solidFill>
                  <a:srgbClr val="000000"/>
                </a:solidFill>
                <a:latin typeface="Futura"/>
                <a:ea typeface="Futura"/>
                <a:cs typeface="Futura"/>
                <a:sym typeface="Futura"/>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75066"/>
            <a:ext cx="8514087" cy="1246496"/>
            <a:chOff x="0" y="0"/>
            <a:chExt cx="11352116" cy="1661994"/>
          </a:xfrm>
        </p:grpSpPr>
        <p:sp>
          <p:nvSpPr>
            <p:cNvPr id="3" name="Freeform 3"/>
            <p:cNvSpPr/>
            <p:nvPr/>
          </p:nvSpPr>
          <p:spPr>
            <a:xfrm>
              <a:off x="0" y="0"/>
              <a:ext cx="11352149" cy="1662049"/>
            </a:xfrm>
            <a:custGeom>
              <a:avLst/>
              <a:gdLst/>
              <a:ahLst/>
              <a:cxnLst/>
              <a:rect l="l" t="t" r="r" b="b"/>
              <a:pathLst>
                <a:path w="11352149" h="1662049">
                  <a:moveTo>
                    <a:pt x="0" y="0"/>
                  </a:moveTo>
                  <a:lnTo>
                    <a:pt x="11352149" y="0"/>
                  </a:lnTo>
                  <a:lnTo>
                    <a:pt x="11352149" y="1662049"/>
                  </a:lnTo>
                  <a:lnTo>
                    <a:pt x="0" y="1662049"/>
                  </a:lnTo>
                  <a:close/>
                </a:path>
              </a:pathLst>
            </a:custGeom>
            <a:solidFill>
              <a:srgbClr val="C82626"/>
            </a:solidFill>
          </p:spPr>
        </p:sp>
      </p:grpSp>
      <p:grpSp>
        <p:nvGrpSpPr>
          <p:cNvPr id="4" name="Group 4"/>
          <p:cNvGrpSpPr/>
          <p:nvPr/>
        </p:nvGrpSpPr>
        <p:grpSpPr>
          <a:xfrm>
            <a:off x="7897504" y="375066"/>
            <a:ext cx="1246496" cy="1246496"/>
            <a:chOff x="0" y="0"/>
            <a:chExt cx="1661994" cy="1661994"/>
          </a:xfrm>
        </p:grpSpPr>
        <p:sp>
          <p:nvSpPr>
            <p:cNvPr id="5" name="Freeform 5"/>
            <p:cNvSpPr/>
            <p:nvPr/>
          </p:nvSpPr>
          <p:spPr>
            <a:xfrm>
              <a:off x="0" y="0"/>
              <a:ext cx="1661922" cy="1661922"/>
            </a:xfrm>
            <a:custGeom>
              <a:avLst/>
              <a:gdLst/>
              <a:ahLst/>
              <a:cxnLst/>
              <a:rect l="l" t="t" r="r" b="b"/>
              <a:pathLst>
                <a:path w="1661922" h="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C82626"/>
            </a:solidFill>
          </p:spPr>
        </p:sp>
      </p:grpSp>
      <p:grpSp>
        <p:nvGrpSpPr>
          <p:cNvPr id="6" name="Group 6"/>
          <p:cNvGrpSpPr/>
          <p:nvPr/>
        </p:nvGrpSpPr>
        <p:grpSpPr>
          <a:xfrm>
            <a:off x="7979826" y="457388"/>
            <a:ext cx="1081854" cy="1081851"/>
            <a:chOff x="0" y="0"/>
            <a:chExt cx="1442472" cy="1442468"/>
          </a:xfrm>
        </p:grpSpPr>
        <p:sp>
          <p:nvSpPr>
            <p:cNvPr id="7" name="Freeform 7"/>
            <p:cNvSpPr/>
            <p:nvPr/>
          </p:nvSpPr>
          <p:spPr>
            <a:xfrm>
              <a:off x="0" y="0"/>
              <a:ext cx="1442466" cy="1442466"/>
            </a:xfrm>
            <a:custGeom>
              <a:avLst/>
              <a:gdLst/>
              <a:ahLst/>
              <a:cxnLst/>
              <a:rect l="l" t="t" r="r" b="b"/>
              <a:pathLst>
                <a:path w="1442466" h="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sp>
        <p:nvSpPr>
          <p:cNvPr id="8" name="Freeform 8"/>
          <p:cNvSpPr/>
          <p:nvPr/>
        </p:nvSpPr>
        <p:spPr>
          <a:xfrm>
            <a:off x="10118249" y="4038687"/>
            <a:ext cx="601864" cy="943091"/>
          </a:xfrm>
          <a:custGeom>
            <a:avLst/>
            <a:gdLst/>
            <a:ahLst/>
            <a:cxnLst/>
            <a:rect l="l" t="t" r="r" b="b"/>
            <a:pathLst>
              <a:path w="601864" h="943091">
                <a:moveTo>
                  <a:pt x="0" y="0"/>
                </a:moveTo>
                <a:lnTo>
                  <a:pt x="601864" y="0"/>
                </a:lnTo>
                <a:lnTo>
                  <a:pt x="601864" y="943091"/>
                </a:lnTo>
                <a:lnTo>
                  <a:pt x="0" y="94309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492759" y="4038687"/>
            <a:ext cx="685884" cy="943091"/>
          </a:xfrm>
          <a:custGeom>
            <a:avLst/>
            <a:gdLst/>
            <a:ahLst/>
            <a:cxnLst/>
            <a:rect l="l" t="t" r="r" b="b"/>
            <a:pathLst>
              <a:path w="685884" h="943091">
                <a:moveTo>
                  <a:pt x="0" y="0"/>
                </a:moveTo>
                <a:lnTo>
                  <a:pt x="685885" y="0"/>
                </a:lnTo>
                <a:lnTo>
                  <a:pt x="685885" y="943091"/>
                </a:lnTo>
                <a:lnTo>
                  <a:pt x="0" y="94309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417312" y="7170688"/>
            <a:ext cx="836779" cy="943091"/>
          </a:xfrm>
          <a:custGeom>
            <a:avLst/>
            <a:gdLst/>
            <a:ahLst/>
            <a:cxnLst/>
            <a:rect l="l" t="t" r="r" b="b"/>
            <a:pathLst>
              <a:path w="836779" h="943091">
                <a:moveTo>
                  <a:pt x="0" y="0"/>
                </a:moveTo>
                <a:lnTo>
                  <a:pt x="836779" y="0"/>
                </a:lnTo>
                <a:lnTo>
                  <a:pt x="836779" y="943091"/>
                </a:lnTo>
                <a:lnTo>
                  <a:pt x="0" y="94309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1" name="Group 11"/>
          <p:cNvGrpSpPr/>
          <p:nvPr/>
        </p:nvGrpSpPr>
        <p:grpSpPr>
          <a:xfrm>
            <a:off x="10553874" y="5332948"/>
            <a:ext cx="6678385" cy="4298292"/>
            <a:chOff x="0" y="0"/>
            <a:chExt cx="1422488" cy="915531"/>
          </a:xfrm>
        </p:grpSpPr>
        <p:sp>
          <p:nvSpPr>
            <p:cNvPr id="12" name="Freeform 12"/>
            <p:cNvSpPr/>
            <p:nvPr/>
          </p:nvSpPr>
          <p:spPr>
            <a:xfrm>
              <a:off x="0" y="0"/>
              <a:ext cx="1422487" cy="915531"/>
            </a:xfrm>
            <a:custGeom>
              <a:avLst/>
              <a:gdLst/>
              <a:ahLst/>
              <a:cxnLst/>
              <a:rect l="l" t="t" r="r" b="b"/>
              <a:pathLst>
                <a:path w="1422487" h="915531">
                  <a:moveTo>
                    <a:pt x="0" y="0"/>
                  </a:moveTo>
                  <a:lnTo>
                    <a:pt x="1422487" y="0"/>
                  </a:lnTo>
                  <a:lnTo>
                    <a:pt x="1422487" y="915531"/>
                  </a:lnTo>
                  <a:lnTo>
                    <a:pt x="0" y="915531"/>
                  </a:lnTo>
                  <a:close/>
                </a:path>
              </a:pathLst>
            </a:custGeom>
            <a:blipFill>
              <a:blip r:embed="rId8"/>
              <a:stretch>
                <a:fillRect t="-1790" b="-1790"/>
              </a:stretch>
            </a:blipFill>
          </p:spPr>
        </p:sp>
      </p:grpSp>
      <p:sp>
        <p:nvSpPr>
          <p:cNvPr id="13" name="TextBox 13"/>
          <p:cNvSpPr txBox="1"/>
          <p:nvPr/>
        </p:nvSpPr>
        <p:spPr>
          <a:xfrm>
            <a:off x="1028700" y="650651"/>
            <a:ext cx="6699093" cy="619125"/>
          </a:xfrm>
          <a:prstGeom prst="rect">
            <a:avLst/>
          </a:prstGeom>
        </p:spPr>
        <p:txBody>
          <a:bodyPr lIns="0" tIns="0" rIns="0" bIns="0" rtlCol="0" anchor="t">
            <a:spAutoFit/>
          </a:bodyPr>
          <a:lstStyle/>
          <a:p>
            <a:pPr algn="l">
              <a:lnSpc>
                <a:spcPts val="4320"/>
              </a:lnSpc>
            </a:pPr>
            <a:r>
              <a:rPr lang="en-US" sz="3600" b="1">
                <a:solidFill>
                  <a:srgbClr val="FFFFFF"/>
                </a:solidFill>
                <a:latin typeface="Futura Ultra-Bold"/>
                <a:ea typeface="Futura Ultra-Bold"/>
                <a:cs typeface="Futura Ultra-Bold"/>
                <a:sym typeface="Futura Ultra-Bold"/>
              </a:rPr>
              <a:t>Key Insights from Analysis </a:t>
            </a:r>
          </a:p>
        </p:txBody>
      </p:sp>
      <p:sp>
        <p:nvSpPr>
          <p:cNvPr id="14" name="TextBox 14"/>
          <p:cNvSpPr txBox="1"/>
          <p:nvPr/>
        </p:nvSpPr>
        <p:spPr>
          <a:xfrm>
            <a:off x="8260235" y="650651"/>
            <a:ext cx="521037" cy="619125"/>
          </a:xfrm>
          <a:prstGeom prst="rect">
            <a:avLst/>
          </a:prstGeom>
        </p:spPr>
        <p:txBody>
          <a:bodyPr lIns="0" tIns="0" rIns="0" bIns="0" rtlCol="0" anchor="t">
            <a:spAutoFit/>
          </a:bodyPr>
          <a:lstStyle/>
          <a:p>
            <a:pPr algn="ctr">
              <a:lnSpc>
                <a:spcPts val="4320"/>
              </a:lnSpc>
            </a:pPr>
            <a:r>
              <a:rPr lang="en-US" sz="3600" b="1">
                <a:solidFill>
                  <a:srgbClr val="C82626"/>
                </a:solidFill>
                <a:latin typeface="Futura Ultra-Bold"/>
                <a:ea typeface="Futura Ultra-Bold"/>
                <a:cs typeface="Futura Ultra-Bold"/>
                <a:sym typeface="Futura Ultra-Bold"/>
              </a:rPr>
              <a:t>5</a:t>
            </a:r>
          </a:p>
        </p:txBody>
      </p:sp>
      <p:grpSp>
        <p:nvGrpSpPr>
          <p:cNvPr id="15" name="Group 15"/>
          <p:cNvGrpSpPr/>
          <p:nvPr/>
        </p:nvGrpSpPr>
        <p:grpSpPr>
          <a:xfrm>
            <a:off x="10553874" y="726851"/>
            <a:ext cx="6844624" cy="4606096"/>
            <a:chOff x="0" y="0"/>
            <a:chExt cx="1502006" cy="1010777"/>
          </a:xfrm>
        </p:grpSpPr>
        <p:sp>
          <p:nvSpPr>
            <p:cNvPr id="16" name="Freeform 16"/>
            <p:cNvSpPr/>
            <p:nvPr/>
          </p:nvSpPr>
          <p:spPr>
            <a:xfrm>
              <a:off x="0" y="0"/>
              <a:ext cx="1502006" cy="1010776"/>
            </a:xfrm>
            <a:custGeom>
              <a:avLst/>
              <a:gdLst/>
              <a:ahLst/>
              <a:cxnLst/>
              <a:rect l="l" t="t" r="r" b="b"/>
              <a:pathLst>
                <a:path w="1502006" h="1010776">
                  <a:moveTo>
                    <a:pt x="0" y="0"/>
                  </a:moveTo>
                  <a:lnTo>
                    <a:pt x="1502006" y="0"/>
                  </a:lnTo>
                  <a:lnTo>
                    <a:pt x="1502006" y="1010776"/>
                  </a:lnTo>
                  <a:lnTo>
                    <a:pt x="0" y="1010776"/>
                  </a:lnTo>
                  <a:close/>
                </a:path>
              </a:pathLst>
            </a:custGeom>
            <a:blipFill>
              <a:blip r:embed="rId9"/>
              <a:stretch>
                <a:fillRect l="-563" r="-563"/>
              </a:stretch>
            </a:blipFill>
          </p:spPr>
        </p:sp>
      </p:grpSp>
      <p:grpSp>
        <p:nvGrpSpPr>
          <p:cNvPr id="17" name="Group 17"/>
          <p:cNvGrpSpPr/>
          <p:nvPr/>
        </p:nvGrpSpPr>
        <p:grpSpPr>
          <a:xfrm>
            <a:off x="1653315" y="2097583"/>
            <a:ext cx="6678385" cy="3478367"/>
            <a:chOff x="0" y="0"/>
            <a:chExt cx="8904514" cy="4637823"/>
          </a:xfrm>
        </p:grpSpPr>
        <p:grpSp>
          <p:nvGrpSpPr>
            <p:cNvPr id="18" name="Group 18"/>
            <p:cNvGrpSpPr/>
            <p:nvPr/>
          </p:nvGrpSpPr>
          <p:grpSpPr>
            <a:xfrm>
              <a:off x="0" y="0"/>
              <a:ext cx="8904514" cy="4637823"/>
              <a:chOff x="0" y="0"/>
              <a:chExt cx="14335218" cy="7466348"/>
            </a:xfrm>
          </p:grpSpPr>
          <p:sp>
            <p:nvSpPr>
              <p:cNvPr id="19" name="Freeform 19"/>
              <p:cNvSpPr/>
              <p:nvPr/>
            </p:nvSpPr>
            <p:spPr>
              <a:xfrm>
                <a:off x="0" y="0"/>
                <a:ext cx="14335218" cy="7466330"/>
              </a:xfrm>
              <a:custGeom>
                <a:avLst/>
                <a:gdLst/>
                <a:ahLst/>
                <a:cxnLst/>
                <a:rect l="l" t="t" r="r" b="b"/>
                <a:pathLst>
                  <a:path w="14335218" h="7466330">
                    <a:moveTo>
                      <a:pt x="0" y="0"/>
                    </a:moveTo>
                    <a:lnTo>
                      <a:pt x="14335218" y="0"/>
                    </a:lnTo>
                    <a:lnTo>
                      <a:pt x="14335218" y="7466330"/>
                    </a:lnTo>
                    <a:lnTo>
                      <a:pt x="0" y="7466330"/>
                    </a:lnTo>
                    <a:close/>
                  </a:path>
                </a:pathLst>
              </a:custGeom>
              <a:solidFill>
                <a:srgbClr val="C82626"/>
              </a:solidFill>
            </p:spPr>
          </p:sp>
        </p:grpSp>
        <p:sp>
          <p:nvSpPr>
            <p:cNvPr id="20" name="TextBox 20"/>
            <p:cNvSpPr txBox="1"/>
            <p:nvPr/>
          </p:nvSpPr>
          <p:spPr>
            <a:xfrm>
              <a:off x="0" y="151638"/>
              <a:ext cx="8435348" cy="4143375"/>
            </a:xfrm>
            <a:prstGeom prst="rect">
              <a:avLst/>
            </a:prstGeom>
          </p:spPr>
          <p:txBody>
            <a:bodyPr lIns="0" tIns="0" rIns="0" bIns="0" rtlCol="0" anchor="t">
              <a:spAutoFit/>
            </a:bodyPr>
            <a:lstStyle/>
            <a:p>
              <a:pPr marL="377036" lvl="1" indent="-188518" algn="l">
                <a:lnSpc>
                  <a:spcPts val="2095"/>
                </a:lnSpc>
                <a:buFont typeface="Arial"/>
                <a:buChar char="•"/>
              </a:pPr>
              <a:r>
                <a:rPr lang="en-US" sz="1746">
                  <a:solidFill>
                    <a:srgbClr val="FFFFFF"/>
                  </a:solidFill>
                  <a:latin typeface="Futura"/>
                  <a:ea typeface="Futura"/>
                  <a:cs typeface="Futura"/>
                  <a:sym typeface="Futura"/>
                </a:rPr>
                <a:t>Dominance of High-Volume Categories – Platter &amp; Combo leads with 18.73 units/day, followed by Water at 17.95 units/day, indicating strong customer preference for these essential or value-driven offerings.</a:t>
              </a:r>
            </a:p>
            <a:p>
              <a:pPr marL="377036" lvl="1" indent="-188518" algn="l">
                <a:lnSpc>
                  <a:spcPts val="2095"/>
                </a:lnSpc>
                <a:buFont typeface="Arial"/>
                <a:buChar char="•"/>
              </a:pPr>
              <a:r>
                <a:rPr lang="en-US" sz="1746">
                  <a:solidFill>
                    <a:srgbClr val="FFFFFF"/>
                  </a:solidFill>
                  <a:latin typeface="Futura"/>
                  <a:ea typeface="Futura"/>
                  <a:cs typeface="Futura"/>
                  <a:sym typeface="Futura"/>
                </a:rPr>
                <a:t>Moderate Demand for Mid-Tier Categories – Items like Lazybean Special (8.81 units/day), Pizza (7.81 units/day), and Chai (7.06 units/day) exhibit steady sales but fall behind the top-selling items.</a:t>
              </a:r>
            </a:p>
            <a:p>
              <a:pPr marL="377036" lvl="1" indent="-188518" algn="l">
                <a:lnSpc>
                  <a:spcPts val="2095"/>
                </a:lnSpc>
                <a:buFont typeface="Arial"/>
                <a:buChar char="•"/>
              </a:pPr>
              <a:r>
                <a:rPr lang="en-US" sz="1746">
                  <a:solidFill>
                    <a:srgbClr val="FFFFFF"/>
                  </a:solidFill>
                  <a:latin typeface="Futura"/>
                  <a:ea typeface="Futura"/>
                  <a:cs typeface="Futura"/>
                  <a:sym typeface="Futura"/>
                </a:rPr>
                <a:t>Negligible Sales in Low-Performing Categories – Dessert (0.13 units/day) and Soup (0.16 units/day) contribute minimally, suggesting inefficiencies in menu selection or a lack of customer interest.</a:t>
              </a:r>
            </a:p>
          </p:txBody>
        </p:sp>
      </p:grpSp>
      <p:grpSp>
        <p:nvGrpSpPr>
          <p:cNvPr id="21" name="Group 21"/>
          <p:cNvGrpSpPr/>
          <p:nvPr/>
        </p:nvGrpSpPr>
        <p:grpSpPr>
          <a:xfrm>
            <a:off x="1653315" y="5970688"/>
            <a:ext cx="6678385" cy="3636929"/>
            <a:chOff x="0" y="0"/>
            <a:chExt cx="8904514" cy="4849239"/>
          </a:xfrm>
        </p:grpSpPr>
        <p:grpSp>
          <p:nvGrpSpPr>
            <p:cNvPr id="22" name="Group 22"/>
            <p:cNvGrpSpPr/>
            <p:nvPr/>
          </p:nvGrpSpPr>
          <p:grpSpPr>
            <a:xfrm>
              <a:off x="0" y="0"/>
              <a:ext cx="8904514" cy="4637823"/>
              <a:chOff x="0" y="0"/>
              <a:chExt cx="14335218" cy="7466348"/>
            </a:xfrm>
          </p:grpSpPr>
          <p:sp>
            <p:nvSpPr>
              <p:cNvPr id="23" name="Freeform 23"/>
              <p:cNvSpPr/>
              <p:nvPr/>
            </p:nvSpPr>
            <p:spPr>
              <a:xfrm>
                <a:off x="0" y="0"/>
                <a:ext cx="14335218" cy="7466330"/>
              </a:xfrm>
              <a:custGeom>
                <a:avLst/>
                <a:gdLst/>
                <a:ahLst/>
                <a:cxnLst/>
                <a:rect l="l" t="t" r="r" b="b"/>
                <a:pathLst>
                  <a:path w="14335218" h="7466330">
                    <a:moveTo>
                      <a:pt x="0" y="0"/>
                    </a:moveTo>
                    <a:lnTo>
                      <a:pt x="14335218" y="0"/>
                    </a:lnTo>
                    <a:lnTo>
                      <a:pt x="14335218" y="7466330"/>
                    </a:lnTo>
                    <a:lnTo>
                      <a:pt x="0" y="7466330"/>
                    </a:lnTo>
                    <a:close/>
                  </a:path>
                </a:pathLst>
              </a:custGeom>
              <a:solidFill>
                <a:srgbClr val="C82626"/>
              </a:solidFill>
            </p:spPr>
          </p:sp>
        </p:grpSp>
        <p:sp>
          <p:nvSpPr>
            <p:cNvPr id="24" name="TextBox 24"/>
            <p:cNvSpPr txBox="1"/>
            <p:nvPr/>
          </p:nvSpPr>
          <p:spPr>
            <a:xfrm>
              <a:off x="0" y="20064"/>
              <a:ext cx="8435348" cy="4829175"/>
            </a:xfrm>
            <a:prstGeom prst="rect">
              <a:avLst/>
            </a:prstGeom>
          </p:spPr>
          <p:txBody>
            <a:bodyPr lIns="0" tIns="0" rIns="0" bIns="0" rtlCol="0" anchor="t">
              <a:spAutoFit/>
            </a:bodyPr>
            <a:lstStyle/>
            <a:p>
              <a:pPr marL="377824" lvl="1" indent="-188912" algn="l">
                <a:lnSpc>
                  <a:spcPts val="2099"/>
                </a:lnSpc>
                <a:spcBef>
                  <a:spcPct val="0"/>
                </a:spcBef>
                <a:buFont typeface="Arial"/>
                <a:buChar char="•"/>
              </a:pPr>
              <a:r>
                <a:rPr lang="en-US" sz="1749">
                  <a:solidFill>
                    <a:srgbClr val="FFFFFF"/>
                  </a:solidFill>
                  <a:latin typeface="Futura"/>
                  <a:ea typeface="Futura"/>
                  <a:cs typeface="Futura"/>
                  <a:sym typeface="Futura"/>
                </a:rPr>
                <a:t>Revenue Concentration in Top Performers – Platter &amp; Combo dominates with ₹2,289.74/day, nearly 3x more than Lazybean Special (₹869.10/day), showcasing its role as a financial anchor for the café.</a:t>
              </a:r>
            </a:p>
            <a:p>
              <a:pPr marL="377824" lvl="1" indent="-188912" algn="l">
                <a:lnSpc>
                  <a:spcPts val="2099"/>
                </a:lnSpc>
                <a:spcBef>
                  <a:spcPct val="0"/>
                </a:spcBef>
                <a:buFont typeface="Arial"/>
                <a:buChar char="•"/>
              </a:pPr>
              <a:r>
                <a:rPr lang="en-US" sz="1749">
                  <a:solidFill>
                    <a:srgbClr val="FFFFFF"/>
                  </a:solidFill>
                  <a:latin typeface="Futura"/>
                  <a:ea typeface="Futura"/>
                  <a:cs typeface="Futura"/>
                  <a:sym typeface="Futura"/>
                </a:rPr>
                <a:t>Moderate but Noticeable Contributions – Pizza (₹757.84/day), Chinese (₹400/day), and Chai (₹276/day) contribute steadily, but there is a large revenue gap between mid-tier and top-performing categories.</a:t>
              </a:r>
            </a:p>
            <a:p>
              <a:pPr marL="377824" lvl="1" indent="-188912" algn="l">
                <a:lnSpc>
                  <a:spcPts val="2099"/>
                </a:lnSpc>
                <a:spcBef>
                  <a:spcPct val="0"/>
                </a:spcBef>
                <a:buFont typeface="Arial"/>
                <a:buChar char="•"/>
              </a:pPr>
              <a:r>
                <a:rPr lang="en-US" sz="1749">
                  <a:solidFill>
                    <a:srgbClr val="FFFFFF"/>
                  </a:solidFill>
                  <a:latin typeface="Futura"/>
                  <a:ea typeface="Futura"/>
                  <a:cs typeface="Futura"/>
                  <a:sym typeface="Futura"/>
                </a:rPr>
                <a:t>Underperforming Segments with Minimal Financial Impact – Dessert (₹16/day), Soup (₹15/day), and Maggi (&lt;₹50/day) generate negligible revenue, indicating a need for promotional efforts, bundling strategies, or potential menu adjustments.</a:t>
              </a:r>
            </a:p>
            <a:p>
              <a:pPr algn="l">
                <a:lnSpc>
                  <a:spcPts val="2099"/>
                </a:lnSpc>
                <a:spcBef>
                  <a:spcPct val="0"/>
                </a:spcBef>
              </a:pPr>
              <a:endParaRPr lang="en-US" sz="1749">
                <a:solidFill>
                  <a:srgbClr val="FFFFFF"/>
                </a:solidFill>
                <a:latin typeface="Futura"/>
                <a:ea typeface="Futura"/>
                <a:cs typeface="Futura"/>
                <a:sym typeface="Futura"/>
              </a:endParaRPr>
            </a:p>
          </p:txBody>
        </p:sp>
      </p:grpSp>
      <p:sp>
        <p:nvSpPr>
          <p:cNvPr id="25" name="AutoShape 25"/>
          <p:cNvSpPr/>
          <p:nvPr/>
        </p:nvSpPr>
        <p:spPr>
          <a:xfrm flipV="1">
            <a:off x="8781272" y="3540842"/>
            <a:ext cx="1505902" cy="0"/>
          </a:xfrm>
          <a:prstGeom prst="line">
            <a:avLst/>
          </a:prstGeom>
          <a:ln w="38100" cap="flat">
            <a:solidFill>
              <a:srgbClr val="C82626"/>
            </a:solidFill>
            <a:prstDash val="solid"/>
            <a:headEnd type="none" w="sm" len="sm"/>
            <a:tailEnd type="arrow" w="med" len="sm"/>
          </a:ln>
        </p:spPr>
      </p:sp>
      <p:sp>
        <p:nvSpPr>
          <p:cNvPr id="26" name="AutoShape 26"/>
          <p:cNvSpPr/>
          <p:nvPr/>
        </p:nvSpPr>
        <p:spPr>
          <a:xfrm flipV="1">
            <a:off x="8913278" y="7623183"/>
            <a:ext cx="1505902" cy="0"/>
          </a:xfrm>
          <a:prstGeom prst="line">
            <a:avLst/>
          </a:prstGeom>
          <a:ln w="38100" cap="flat">
            <a:solidFill>
              <a:srgbClr val="C82626"/>
            </a:solidFill>
            <a:prstDash val="solid"/>
            <a:headEnd type="none" w="sm" len="sm"/>
            <a:tailEnd type="arrow" w="med" len="sm"/>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75066"/>
            <a:ext cx="8514087" cy="1246496"/>
            <a:chOff x="0" y="0"/>
            <a:chExt cx="11352116" cy="1661994"/>
          </a:xfrm>
        </p:grpSpPr>
        <p:sp>
          <p:nvSpPr>
            <p:cNvPr id="3" name="Freeform 3"/>
            <p:cNvSpPr/>
            <p:nvPr/>
          </p:nvSpPr>
          <p:spPr>
            <a:xfrm>
              <a:off x="0" y="0"/>
              <a:ext cx="11352149" cy="1662049"/>
            </a:xfrm>
            <a:custGeom>
              <a:avLst/>
              <a:gdLst/>
              <a:ahLst/>
              <a:cxnLst/>
              <a:rect l="l" t="t" r="r" b="b"/>
              <a:pathLst>
                <a:path w="11352149" h="1662049">
                  <a:moveTo>
                    <a:pt x="0" y="0"/>
                  </a:moveTo>
                  <a:lnTo>
                    <a:pt x="11352149" y="0"/>
                  </a:lnTo>
                  <a:lnTo>
                    <a:pt x="11352149" y="1662049"/>
                  </a:lnTo>
                  <a:lnTo>
                    <a:pt x="0" y="1662049"/>
                  </a:lnTo>
                  <a:close/>
                </a:path>
              </a:pathLst>
            </a:custGeom>
            <a:solidFill>
              <a:srgbClr val="C82626"/>
            </a:solidFill>
          </p:spPr>
        </p:sp>
      </p:grpSp>
      <p:grpSp>
        <p:nvGrpSpPr>
          <p:cNvPr id="4" name="Group 4"/>
          <p:cNvGrpSpPr/>
          <p:nvPr/>
        </p:nvGrpSpPr>
        <p:grpSpPr>
          <a:xfrm>
            <a:off x="7897504" y="375066"/>
            <a:ext cx="1246496" cy="1246496"/>
            <a:chOff x="0" y="0"/>
            <a:chExt cx="1661994" cy="1661994"/>
          </a:xfrm>
        </p:grpSpPr>
        <p:sp>
          <p:nvSpPr>
            <p:cNvPr id="5" name="Freeform 5"/>
            <p:cNvSpPr/>
            <p:nvPr/>
          </p:nvSpPr>
          <p:spPr>
            <a:xfrm>
              <a:off x="0" y="0"/>
              <a:ext cx="1661922" cy="1661922"/>
            </a:xfrm>
            <a:custGeom>
              <a:avLst/>
              <a:gdLst/>
              <a:ahLst/>
              <a:cxnLst/>
              <a:rect l="l" t="t" r="r" b="b"/>
              <a:pathLst>
                <a:path w="1661922" h="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C82626"/>
            </a:solidFill>
          </p:spPr>
        </p:sp>
      </p:grpSp>
      <p:grpSp>
        <p:nvGrpSpPr>
          <p:cNvPr id="6" name="Group 6"/>
          <p:cNvGrpSpPr/>
          <p:nvPr/>
        </p:nvGrpSpPr>
        <p:grpSpPr>
          <a:xfrm>
            <a:off x="7979826" y="457388"/>
            <a:ext cx="1081854" cy="1081851"/>
            <a:chOff x="0" y="0"/>
            <a:chExt cx="1442472" cy="1442468"/>
          </a:xfrm>
        </p:grpSpPr>
        <p:sp>
          <p:nvSpPr>
            <p:cNvPr id="7" name="Freeform 7"/>
            <p:cNvSpPr/>
            <p:nvPr/>
          </p:nvSpPr>
          <p:spPr>
            <a:xfrm>
              <a:off x="0" y="0"/>
              <a:ext cx="1442466" cy="1442466"/>
            </a:xfrm>
            <a:custGeom>
              <a:avLst/>
              <a:gdLst/>
              <a:ahLst/>
              <a:cxnLst/>
              <a:rect l="l" t="t" r="r" b="b"/>
              <a:pathLst>
                <a:path w="1442466" h="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sp>
        <p:nvSpPr>
          <p:cNvPr id="8" name="Freeform 8"/>
          <p:cNvSpPr/>
          <p:nvPr/>
        </p:nvSpPr>
        <p:spPr>
          <a:xfrm>
            <a:off x="10118249" y="4038687"/>
            <a:ext cx="601864" cy="943091"/>
          </a:xfrm>
          <a:custGeom>
            <a:avLst/>
            <a:gdLst/>
            <a:ahLst/>
            <a:cxnLst/>
            <a:rect l="l" t="t" r="r" b="b"/>
            <a:pathLst>
              <a:path w="601864" h="943091">
                <a:moveTo>
                  <a:pt x="0" y="0"/>
                </a:moveTo>
                <a:lnTo>
                  <a:pt x="601864" y="0"/>
                </a:lnTo>
                <a:lnTo>
                  <a:pt x="601864" y="943091"/>
                </a:lnTo>
                <a:lnTo>
                  <a:pt x="0" y="94309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492759" y="4038687"/>
            <a:ext cx="685884" cy="943091"/>
          </a:xfrm>
          <a:custGeom>
            <a:avLst/>
            <a:gdLst/>
            <a:ahLst/>
            <a:cxnLst/>
            <a:rect l="l" t="t" r="r" b="b"/>
            <a:pathLst>
              <a:path w="685884" h="943091">
                <a:moveTo>
                  <a:pt x="0" y="0"/>
                </a:moveTo>
                <a:lnTo>
                  <a:pt x="685885" y="0"/>
                </a:lnTo>
                <a:lnTo>
                  <a:pt x="685885" y="943091"/>
                </a:lnTo>
                <a:lnTo>
                  <a:pt x="0" y="94309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a:off x="1417312" y="7170688"/>
            <a:ext cx="836779" cy="943091"/>
          </a:xfrm>
          <a:custGeom>
            <a:avLst/>
            <a:gdLst/>
            <a:ahLst/>
            <a:cxnLst/>
            <a:rect l="l" t="t" r="r" b="b"/>
            <a:pathLst>
              <a:path w="836779" h="943091">
                <a:moveTo>
                  <a:pt x="0" y="0"/>
                </a:moveTo>
                <a:lnTo>
                  <a:pt x="836779" y="0"/>
                </a:lnTo>
                <a:lnTo>
                  <a:pt x="836779" y="943091"/>
                </a:lnTo>
                <a:lnTo>
                  <a:pt x="0" y="94309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1" name="Group 11"/>
          <p:cNvGrpSpPr/>
          <p:nvPr/>
        </p:nvGrpSpPr>
        <p:grpSpPr>
          <a:xfrm>
            <a:off x="10720113" y="5420933"/>
            <a:ext cx="6678385" cy="4442601"/>
            <a:chOff x="0" y="0"/>
            <a:chExt cx="1422488" cy="946268"/>
          </a:xfrm>
        </p:grpSpPr>
        <p:sp>
          <p:nvSpPr>
            <p:cNvPr id="12" name="Freeform 12"/>
            <p:cNvSpPr/>
            <p:nvPr/>
          </p:nvSpPr>
          <p:spPr>
            <a:xfrm>
              <a:off x="0" y="0"/>
              <a:ext cx="1422487" cy="946268"/>
            </a:xfrm>
            <a:custGeom>
              <a:avLst/>
              <a:gdLst/>
              <a:ahLst/>
              <a:cxnLst/>
              <a:rect l="l" t="t" r="r" b="b"/>
              <a:pathLst>
                <a:path w="1422487" h="946268">
                  <a:moveTo>
                    <a:pt x="0" y="0"/>
                  </a:moveTo>
                  <a:lnTo>
                    <a:pt x="1422487" y="0"/>
                  </a:lnTo>
                  <a:lnTo>
                    <a:pt x="1422487" y="946268"/>
                  </a:lnTo>
                  <a:lnTo>
                    <a:pt x="0" y="946268"/>
                  </a:lnTo>
                  <a:close/>
                </a:path>
              </a:pathLst>
            </a:custGeom>
            <a:blipFill>
              <a:blip r:embed="rId8"/>
              <a:stretch>
                <a:fillRect t="-17" b="-17"/>
              </a:stretch>
            </a:blipFill>
          </p:spPr>
        </p:sp>
      </p:grpSp>
      <p:sp>
        <p:nvSpPr>
          <p:cNvPr id="13" name="TextBox 13"/>
          <p:cNvSpPr txBox="1"/>
          <p:nvPr/>
        </p:nvSpPr>
        <p:spPr>
          <a:xfrm>
            <a:off x="1028700" y="650651"/>
            <a:ext cx="6699093" cy="619125"/>
          </a:xfrm>
          <a:prstGeom prst="rect">
            <a:avLst/>
          </a:prstGeom>
        </p:spPr>
        <p:txBody>
          <a:bodyPr lIns="0" tIns="0" rIns="0" bIns="0" rtlCol="0" anchor="t">
            <a:spAutoFit/>
          </a:bodyPr>
          <a:lstStyle/>
          <a:p>
            <a:pPr algn="l">
              <a:lnSpc>
                <a:spcPts val="4320"/>
              </a:lnSpc>
            </a:pPr>
            <a:r>
              <a:rPr lang="en-US" sz="3600" b="1">
                <a:solidFill>
                  <a:srgbClr val="FFFFFF"/>
                </a:solidFill>
                <a:latin typeface="Futura Ultra-Bold"/>
                <a:ea typeface="Futura Ultra-Bold"/>
                <a:cs typeface="Futura Ultra-Bold"/>
                <a:sym typeface="Futura Ultra-Bold"/>
              </a:rPr>
              <a:t>Key Insights from Analysis </a:t>
            </a:r>
          </a:p>
        </p:txBody>
      </p:sp>
      <p:sp>
        <p:nvSpPr>
          <p:cNvPr id="14" name="TextBox 14"/>
          <p:cNvSpPr txBox="1"/>
          <p:nvPr/>
        </p:nvSpPr>
        <p:spPr>
          <a:xfrm>
            <a:off x="8260235" y="650651"/>
            <a:ext cx="521037" cy="619125"/>
          </a:xfrm>
          <a:prstGeom prst="rect">
            <a:avLst/>
          </a:prstGeom>
        </p:spPr>
        <p:txBody>
          <a:bodyPr lIns="0" tIns="0" rIns="0" bIns="0" rtlCol="0" anchor="t">
            <a:spAutoFit/>
          </a:bodyPr>
          <a:lstStyle/>
          <a:p>
            <a:pPr algn="ctr">
              <a:lnSpc>
                <a:spcPts val="4320"/>
              </a:lnSpc>
            </a:pPr>
            <a:r>
              <a:rPr lang="en-US" sz="3600" b="1">
                <a:solidFill>
                  <a:srgbClr val="C82626"/>
                </a:solidFill>
                <a:latin typeface="Futura Ultra-Bold"/>
                <a:ea typeface="Futura Ultra-Bold"/>
                <a:cs typeface="Futura Ultra-Bold"/>
                <a:sym typeface="Futura Ultra-Bold"/>
              </a:rPr>
              <a:t>6</a:t>
            </a:r>
          </a:p>
        </p:txBody>
      </p:sp>
      <p:grpSp>
        <p:nvGrpSpPr>
          <p:cNvPr id="15" name="Group 15"/>
          <p:cNvGrpSpPr/>
          <p:nvPr/>
        </p:nvGrpSpPr>
        <p:grpSpPr>
          <a:xfrm>
            <a:off x="10118249" y="969854"/>
            <a:ext cx="7721098" cy="4606096"/>
            <a:chOff x="0" y="0"/>
            <a:chExt cx="1694342" cy="1010777"/>
          </a:xfrm>
        </p:grpSpPr>
        <p:sp>
          <p:nvSpPr>
            <p:cNvPr id="16" name="Freeform 16"/>
            <p:cNvSpPr/>
            <p:nvPr/>
          </p:nvSpPr>
          <p:spPr>
            <a:xfrm>
              <a:off x="0" y="0"/>
              <a:ext cx="1694343" cy="1010776"/>
            </a:xfrm>
            <a:custGeom>
              <a:avLst/>
              <a:gdLst/>
              <a:ahLst/>
              <a:cxnLst/>
              <a:rect l="l" t="t" r="r" b="b"/>
              <a:pathLst>
                <a:path w="1694343" h="1010776">
                  <a:moveTo>
                    <a:pt x="0" y="0"/>
                  </a:moveTo>
                  <a:lnTo>
                    <a:pt x="1694343" y="0"/>
                  </a:lnTo>
                  <a:lnTo>
                    <a:pt x="1694343" y="1010776"/>
                  </a:lnTo>
                  <a:lnTo>
                    <a:pt x="0" y="1010776"/>
                  </a:lnTo>
                  <a:close/>
                </a:path>
              </a:pathLst>
            </a:custGeom>
            <a:blipFill>
              <a:blip r:embed="rId9"/>
              <a:stretch>
                <a:fillRect l="-2246" r="-2246"/>
              </a:stretch>
            </a:blipFill>
          </p:spPr>
        </p:sp>
      </p:grpSp>
      <p:grpSp>
        <p:nvGrpSpPr>
          <p:cNvPr id="17" name="Group 17"/>
          <p:cNvGrpSpPr/>
          <p:nvPr/>
        </p:nvGrpSpPr>
        <p:grpSpPr>
          <a:xfrm>
            <a:off x="1757786" y="1997254"/>
            <a:ext cx="6397977" cy="3578696"/>
            <a:chOff x="0" y="0"/>
            <a:chExt cx="8530636" cy="4771595"/>
          </a:xfrm>
        </p:grpSpPr>
        <p:grpSp>
          <p:nvGrpSpPr>
            <p:cNvPr id="18" name="Group 18"/>
            <p:cNvGrpSpPr/>
            <p:nvPr/>
          </p:nvGrpSpPr>
          <p:grpSpPr>
            <a:xfrm>
              <a:off x="0" y="0"/>
              <a:ext cx="8530636" cy="4771595"/>
              <a:chOff x="0" y="0"/>
              <a:chExt cx="14335218" cy="8018377"/>
            </a:xfrm>
          </p:grpSpPr>
          <p:sp>
            <p:nvSpPr>
              <p:cNvPr id="19" name="Freeform 19"/>
              <p:cNvSpPr/>
              <p:nvPr/>
            </p:nvSpPr>
            <p:spPr>
              <a:xfrm>
                <a:off x="0" y="0"/>
                <a:ext cx="14335218" cy="8018358"/>
              </a:xfrm>
              <a:custGeom>
                <a:avLst/>
                <a:gdLst/>
                <a:ahLst/>
                <a:cxnLst/>
                <a:rect l="l" t="t" r="r" b="b"/>
                <a:pathLst>
                  <a:path w="14335218" h="8018358">
                    <a:moveTo>
                      <a:pt x="0" y="0"/>
                    </a:moveTo>
                    <a:lnTo>
                      <a:pt x="14335218" y="0"/>
                    </a:lnTo>
                    <a:lnTo>
                      <a:pt x="14335218" y="8018358"/>
                    </a:lnTo>
                    <a:lnTo>
                      <a:pt x="0" y="8018358"/>
                    </a:lnTo>
                    <a:close/>
                  </a:path>
                </a:pathLst>
              </a:custGeom>
              <a:solidFill>
                <a:srgbClr val="C82626"/>
              </a:solidFill>
            </p:spPr>
          </p:sp>
        </p:grpSp>
        <p:sp>
          <p:nvSpPr>
            <p:cNvPr id="20" name="TextBox 20"/>
            <p:cNvSpPr txBox="1"/>
            <p:nvPr/>
          </p:nvSpPr>
          <p:spPr>
            <a:xfrm>
              <a:off x="0" y="232936"/>
              <a:ext cx="8435348" cy="4486275"/>
            </a:xfrm>
            <a:prstGeom prst="rect">
              <a:avLst/>
            </a:prstGeom>
          </p:spPr>
          <p:txBody>
            <a:bodyPr lIns="0" tIns="0" rIns="0" bIns="0" rtlCol="0" anchor="t">
              <a:spAutoFit/>
            </a:bodyPr>
            <a:lstStyle/>
            <a:p>
              <a:pPr marL="377036" lvl="1" indent="-188518" algn="l">
                <a:lnSpc>
                  <a:spcPts val="2095"/>
                </a:lnSpc>
                <a:buFont typeface="Arial"/>
                <a:buChar char="•"/>
              </a:pPr>
              <a:r>
                <a:rPr lang="en-US" sz="1746">
                  <a:solidFill>
                    <a:srgbClr val="FFFFFF"/>
                  </a:solidFill>
                  <a:latin typeface="Futura"/>
                  <a:ea typeface="Futura"/>
                  <a:cs typeface="Futura"/>
                  <a:sym typeface="Futura"/>
                </a:rPr>
                <a:t>80/20 Sales Contribution: The analysis revealed that a small subset of menu items (Platter &amp; Combo, Lazybean Special, and Pizza) account for over 80% of total revenue, emphasizing their critical role in financial sustainability.</a:t>
              </a:r>
            </a:p>
            <a:p>
              <a:pPr marL="377036" lvl="1" indent="-188518" algn="l">
                <a:lnSpc>
                  <a:spcPts val="2095"/>
                </a:lnSpc>
                <a:buFont typeface="Arial"/>
                <a:buChar char="•"/>
              </a:pPr>
              <a:r>
                <a:rPr lang="en-US" sz="1746">
                  <a:solidFill>
                    <a:srgbClr val="FFFFFF"/>
                  </a:solidFill>
                  <a:latin typeface="Futura"/>
                  <a:ea typeface="Futura"/>
                  <a:cs typeface="Futura"/>
                  <a:sym typeface="Futura"/>
                </a:rPr>
                <a:t>Strategic Menu Focus: Given the dominance of a few high-performing items, marketing efforts should prioritize their continued visibility while experimenting with pricing adjustments to maximize revenue without deterring demand.</a:t>
              </a:r>
            </a:p>
            <a:p>
              <a:pPr marL="377036" lvl="1" indent="-188518" algn="l">
                <a:lnSpc>
                  <a:spcPts val="2095"/>
                </a:lnSpc>
                <a:buFont typeface="Arial"/>
                <a:buChar char="•"/>
              </a:pPr>
              <a:r>
                <a:rPr lang="en-US" sz="1746">
                  <a:solidFill>
                    <a:srgbClr val="FFFFFF"/>
                  </a:solidFill>
                  <a:latin typeface="Futura"/>
                  <a:ea typeface="Futura"/>
                  <a:cs typeface="Futura"/>
                  <a:sym typeface="Futura"/>
                </a:rPr>
                <a:t>Low-Impact Item Reevaluation: The remaining 20% of menu items contribute marginally to revenue, justifying the need for strategic adjustments like repackaging, bundling, or potential removal to optimize menu efficiency.</a:t>
              </a:r>
            </a:p>
            <a:p>
              <a:pPr algn="l">
                <a:lnSpc>
                  <a:spcPts val="2095"/>
                </a:lnSpc>
              </a:pPr>
              <a:endParaRPr lang="en-US" sz="1746">
                <a:solidFill>
                  <a:srgbClr val="FFFFFF"/>
                </a:solidFill>
                <a:latin typeface="Futura"/>
                <a:ea typeface="Futura"/>
                <a:cs typeface="Futura"/>
                <a:sym typeface="Futura"/>
              </a:endParaRPr>
            </a:p>
          </p:txBody>
        </p:sp>
      </p:grpSp>
      <p:grpSp>
        <p:nvGrpSpPr>
          <p:cNvPr id="21" name="Group 21"/>
          <p:cNvGrpSpPr/>
          <p:nvPr/>
        </p:nvGrpSpPr>
        <p:grpSpPr>
          <a:xfrm>
            <a:off x="1653315" y="6137925"/>
            <a:ext cx="6606919" cy="3852433"/>
            <a:chOff x="0" y="0"/>
            <a:chExt cx="8809226" cy="5136577"/>
          </a:xfrm>
        </p:grpSpPr>
        <p:grpSp>
          <p:nvGrpSpPr>
            <p:cNvPr id="22" name="Group 22"/>
            <p:cNvGrpSpPr/>
            <p:nvPr/>
          </p:nvGrpSpPr>
          <p:grpSpPr>
            <a:xfrm>
              <a:off x="0" y="0"/>
              <a:ext cx="8809226" cy="4890553"/>
              <a:chOff x="0" y="0"/>
              <a:chExt cx="14335218" cy="7958378"/>
            </a:xfrm>
          </p:grpSpPr>
          <p:sp>
            <p:nvSpPr>
              <p:cNvPr id="23" name="Freeform 23"/>
              <p:cNvSpPr/>
              <p:nvPr/>
            </p:nvSpPr>
            <p:spPr>
              <a:xfrm>
                <a:off x="0" y="0"/>
                <a:ext cx="14335218" cy="7958359"/>
              </a:xfrm>
              <a:custGeom>
                <a:avLst/>
                <a:gdLst/>
                <a:ahLst/>
                <a:cxnLst/>
                <a:rect l="l" t="t" r="r" b="b"/>
                <a:pathLst>
                  <a:path w="14335218" h="7958359">
                    <a:moveTo>
                      <a:pt x="0" y="0"/>
                    </a:moveTo>
                    <a:lnTo>
                      <a:pt x="14335218" y="0"/>
                    </a:lnTo>
                    <a:lnTo>
                      <a:pt x="14335218" y="7958359"/>
                    </a:lnTo>
                    <a:lnTo>
                      <a:pt x="0" y="7958359"/>
                    </a:lnTo>
                    <a:close/>
                  </a:path>
                </a:pathLst>
              </a:custGeom>
              <a:solidFill>
                <a:srgbClr val="C82626"/>
              </a:solidFill>
            </p:spPr>
          </p:sp>
        </p:grpSp>
        <p:sp>
          <p:nvSpPr>
            <p:cNvPr id="24" name="TextBox 24"/>
            <p:cNvSpPr txBox="1"/>
            <p:nvPr/>
          </p:nvSpPr>
          <p:spPr>
            <a:xfrm>
              <a:off x="0" y="19543"/>
              <a:ext cx="8345080" cy="5117034"/>
            </a:xfrm>
            <a:prstGeom prst="rect">
              <a:avLst/>
            </a:prstGeom>
          </p:spPr>
          <p:txBody>
            <a:bodyPr lIns="0" tIns="0" rIns="0" bIns="0" rtlCol="0" anchor="t">
              <a:spAutoFit/>
            </a:bodyPr>
            <a:lstStyle/>
            <a:p>
              <a:pPr marL="373781" lvl="1" indent="-186891" algn="l">
                <a:lnSpc>
                  <a:spcPts val="2077"/>
                </a:lnSpc>
                <a:spcBef>
                  <a:spcPct val="0"/>
                </a:spcBef>
                <a:buFont typeface="Arial"/>
                <a:buChar char="•"/>
              </a:pPr>
              <a:r>
                <a:rPr lang="en-US" sz="1731">
                  <a:solidFill>
                    <a:srgbClr val="FFFFFF"/>
                  </a:solidFill>
                  <a:latin typeface="Futura"/>
                  <a:ea typeface="Futura"/>
                  <a:cs typeface="Futura"/>
                  <a:sym typeface="Futura"/>
                </a:rPr>
                <a:t>Cluster Formation &amp; Key Trends: The clustering process grouped menu items into distinct segments, with high-performing items (Platter &amp; Combo, Lazybean Special) forming a dominant cluster, while low-selling categories like Desserts and Soup fell into underperforming clusters.</a:t>
              </a:r>
            </a:p>
            <a:p>
              <a:pPr marL="373781" lvl="1" indent="-186891" algn="l">
                <a:lnSpc>
                  <a:spcPts val="2077"/>
                </a:lnSpc>
                <a:spcBef>
                  <a:spcPct val="0"/>
                </a:spcBef>
                <a:buFont typeface="Arial"/>
                <a:buChar char="•"/>
              </a:pPr>
              <a:r>
                <a:rPr lang="en-US" sz="1731">
                  <a:solidFill>
                    <a:srgbClr val="FFFFFF"/>
                  </a:solidFill>
                  <a:latin typeface="Futura"/>
                  <a:ea typeface="Futura"/>
                  <a:cs typeface="Futura"/>
                  <a:sym typeface="Futura"/>
                </a:rPr>
                <a:t>Revenue Optimization Strategy: By analyzing cluster characteristics, targeted strategies can be implemented—e.g., upselling mid-tier items from underperforming clusters or bundling them with best-sellers to enhance profitability.</a:t>
              </a:r>
            </a:p>
            <a:p>
              <a:pPr marL="373781" lvl="1" indent="-186891" algn="l">
                <a:lnSpc>
                  <a:spcPts val="2077"/>
                </a:lnSpc>
                <a:spcBef>
                  <a:spcPct val="0"/>
                </a:spcBef>
                <a:buFont typeface="Arial"/>
                <a:buChar char="•"/>
              </a:pPr>
              <a:r>
                <a:rPr lang="en-US" sz="1731">
                  <a:solidFill>
                    <a:srgbClr val="FFFFFF"/>
                  </a:solidFill>
                  <a:latin typeface="Futura"/>
                  <a:ea typeface="Futura"/>
                  <a:cs typeface="Futura"/>
                  <a:sym typeface="Futura"/>
                </a:rPr>
                <a:t>Customer Preference Insights: The clustering analysis reinforces customer preferences for combo-based meal options, highlighting the need to realign promotional strategies for low-engagement items through discounts or limited-time offers.</a:t>
              </a:r>
            </a:p>
            <a:p>
              <a:pPr algn="l">
                <a:lnSpc>
                  <a:spcPts val="2077"/>
                </a:lnSpc>
                <a:spcBef>
                  <a:spcPct val="0"/>
                </a:spcBef>
              </a:pPr>
              <a:endParaRPr lang="en-US" sz="1731">
                <a:solidFill>
                  <a:srgbClr val="FFFFFF"/>
                </a:solidFill>
                <a:latin typeface="Futura"/>
                <a:ea typeface="Futura"/>
                <a:cs typeface="Futura"/>
                <a:sym typeface="Futura"/>
              </a:endParaRPr>
            </a:p>
          </p:txBody>
        </p:sp>
      </p:grpSp>
      <p:sp>
        <p:nvSpPr>
          <p:cNvPr id="25" name="AutoShape 25"/>
          <p:cNvSpPr/>
          <p:nvPr/>
        </p:nvSpPr>
        <p:spPr>
          <a:xfrm flipV="1">
            <a:off x="8781271" y="3540842"/>
            <a:ext cx="866822" cy="0"/>
          </a:xfrm>
          <a:prstGeom prst="line">
            <a:avLst/>
          </a:prstGeom>
          <a:ln w="38100" cap="flat">
            <a:solidFill>
              <a:srgbClr val="C82626"/>
            </a:solidFill>
            <a:prstDash val="solid"/>
            <a:headEnd type="none" w="sm" len="sm"/>
            <a:tailEnd type="arrow" w="med" len="sm"/>
          </a:ln>
        </p:spPr>
      </p:sp>
      <p:sp>
        <p:nvSpPr>
          <p:cNvPr id="26" name="AutoShape 26"/>
          <p:cNvSpPr/>
          <p:nvPr/>
        </p:nvSpPr>
        <p:spPr>
          <a:xfrm flipV="1">
            <a:off x="8913278" y="7623183"/>
            <a:ext cx="1505902" cy="0"/>
          </a:xfrm>
          <a:prstGeom prst="line">
            <a:avLst/>
          </a:prstGeom>
          <a:ln w="38100" cap="flat">
            <a:solidFill>
              <a:srgbClr val="C82626"/>
            </a:solidFill>
            <a:prstDash val="solid"/>
            <a:headEnd type="none" w="sm" len="sm"/>
            <a:tailEnd type="arrow" w="med" len="sm"/>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75066"/>
            <a:ext cx="8514087" cy="1246496"/>
            <a:chOff x="0" y="0"/>
            <a:chExt cx="11352116" cy="1661994"/>
          </a:xfrm>
        </p:grpSpPr>
        <p:sp>
          <p:nvSpPr>
            <p:cNvPr id="3" name="Freeform 3"/>
            <p:cNvSpPr/>
            <p:nvPr/>
          </p:nvSpPr>
          <p:spPr>
            <a:xfrm>
              <a:off x="0" y="0"/>
              <a:ext cx="11352149" cy="1662049"/>
            </a:xfrm>
            <a:custGeom>
              <a:avLst/>
              <a:gdLst/>
              <a:ahLst/>
              <a:cxnLst/>
              <a:rect l="l" t="t" r="r" b="b"/>
              <a:pathLst>
                <a:path w="11352149" h="1662049">
                  <a:moveTo>
                    <a:pt x="0" y="0"/>
                  </a:moveTo>
                  <a:lnTo>
                    <a:pt x="11352149" y="0"/>
                  </a:lnTo>
                  <a:lnTo>
                    <a:pt x="11352149" y="1662049"/>
                  </a:lnTo>
                  <a:lnTo>
                    <a:pt x="0" y="1662049"/>
                  </a:lnTo>
                  <a:close/>
                </a:path>
              </a:pathLst>
            </a:custGeom>
            <a:solidFill>
              <a:srgbClr val="C82626"/>
            </a:solidFill>
          </p:spPr>
        </p:sp>
      </p:grpSp>
      <p:grpSp>
        <p:nvGrpSpPr>
          <p:cNvPr id="4" name="Group 4"/>
          <p:cNvGrpSpPr/>
          <p:nvPr/>
        </p:nvGrpSpPr>
        <p:grpSpPr>
          <a:xfrm>
            <a:off x="7897504" y="375066"/>
            <a:ext cx="1246496" cy="1246496"/>
            <a:chOff x="0" y="0"/>
            <a:chExt cx="1661994" cy="1661994"/>
          </a:xfrm>
        </p:grpSpPr>
        <p:sp>
          <p:nvSpPr>
            <p:cNvPr id="5" name="Freeform 5"/>
            <p:cNvSpPr/>
            <p:nvPr/>
          </p:nvSpPr>
          <p:spPr>
            <a:xfrm>
              <a:off x="0" y="0"/>
              <a:ext cx="1661922" cy="1661922"/>
            </a:xfrm>
            <a:custGeom>
              <a:avLst/>
              <a:gdLst/>
              <a:ahLst/>
              <a:cxnLst/>
              <a:rect l="l" t="t" r="r" b="b"/>
              <a:pathLst>
                <a:path w="1661922" h="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C82626"/>
            </a:solidFill>
          </p:spPr>
        </p:sp>
      </p:grpSp>
      <p:grpSp>
        <p:nvGrpSpPr>
          <p:cNvPr id="6" name="Group 6"/>
          <p:cNvGrpSpPr/>
          <p:nvPr/>
        </p:nvGrpSpPr>
        <p:grpSpPr>
          <a:xfrm>
            <a:off x="7979826" y="457388"/>
            <a:ext cx="1081854" cy="1081851"/>
            <a:chOff x="0" y="0"/>
            <a:chExt cx="1442472" cy="1442468"/>
          </a:xfrm>
        </p:grpSpPr>
        <p:sp>
          <p:nvSpPr>
            <p:cNvPr id="7" name="Freeform 7"/>
            <p:cNvSpPr/>
            <p:nvPr/>
          </p:nvSpPr>
          <p:spPr>
            <a:xfrm>
              <a:off x="0" y="0"/>
              <a:ext cx="1442466" cy="1442466"/>
            </a:xfrm>
            <a:custGeom>
              <a:avLst/>
              <a:gdLst/>
              <a:ahLst/>
              <a:cxnLst/>
              <a:rect l="l" t="t" r="r" b="b"/>
              <a:pathLst>
                <a:path w="1442466" h="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sp>
        <p:nvSpPr>
          <p:cNvPr id="8" name="TextBox 8"/>
          <p:cNvSpPr txBox="1"/>
          <p:nvPr/>
        </p:nvSpPr>
        <p:spPr>
          <a:xfrm>
            <a:off x="1028700" y="650651"/>
            <a:ext cx="6699093" cy="619125"/>
          </a:xfrm>
          <a:prstGeom prst="rect">
            <a:avLst/>
          </a:prstGeom>
        </p:spPr>
        <p:txBody>
          <a:bodyPr lIns="0" tIns="0" rIns="0" bIns="0" rtlCol="0" anchor="t">
            <a:spAutoFit/>
          </a:bodyPr>
          <a:lstStyle/>
          <a:p>
            <a:pPr algn="ctr">
              <a:lnSpc>
                <a:spcPts val="4320"/>
              </a:lnSpc>
            </a:pPr>
            <a:r>
              <a:rPr lang="en-US" sz="3600" b="1">
                <a:solidFill>
                  <a:srgbClr val="FFFFFF"/>
                </a:solidFill>
                <a:latin typeface="Futura Ultra-Bold"/>
                <a:ea typeface="Futura Ultra-Bold"/>
                <a:cs typeface="Futura Ultra-Bold"/>
                <a:sym typeface="Futura Ultra-Bold"/>
              </a:rPr>
              <a:t>Recommendations</a:t>
            </a:r>
          </a:p>
        </p:txBody>
      </p:sp>
      <p:sp>
        <p:nvSpPr>
          <p:cNvPr id="9" name="TextBox 9"/>
          <p:cNvSpPr txBox="1"/>
          <p:nvPr/>
        </p:nvSpPr>
        <p:spPr>
          <a:xfrm>
            <a:off x="8142413" y="650651"/>
            <a:ext cx="756681" cy="619125"/>
          </a:xfrm>
          <a:prstGeom prst="rect">
            <a:avLst/>
          </a:prstGeom>
        </p:spPr>
        <p:txBody>
          <a:bodyPr lIns="0" tIns="0" rIns="0" bIns="0" rtlCol="0" anchor="t">
            <a:spAutoFit/>
          </a:bodyPr>
          <a:lstStyle/>
          <a:p>
            <a:pPr algn="ctr">
              <a:lnSpc>
                <a:spcPts val="4320"/>
              </a:lnSpc>
            </a:pPr>
            <a:r>
              <a:rPr lang="en-US" sz="3600" b="1">
                <a:solidFill>
                  <a:srgbClr val="C82626"/>
                </a:solidFill>
                <a:latin typeface="Futura Ultra-Bold"/>
                <a:ea typeface="Futura Ultra-Bold"/>
                <a:cs typeface="Futura Ultra-Bold"/>
                <a:sym typeface="Futura Ultra-Bold"/>
              </a:rPr>
              <a:t>7</a:t>
            </a:r>
          </a:p>
        </p:txBody>
      </p:sp>
      <p:grpSp>
        <p:nvGrpSpPr>
          <p:cNvPr id="10" name="Group 10"/>
          <p:cNvGrpSpPr/>
          <p:nvPr/>
        </p:nvGrpSpPr>
        <p:grpSpPr>
          <a:xfrm>
            <a:off x="356979" y="3226321"/>
            <a:ext cx="17574043" cy="4560776"/>
            <a:chOff x="0" y="0"/>
            <a:chExt cx="23432057" cy="6081035"/>
          </a:xfrm>
        </p:grpSpPr>
        <p:sp>
          <p:nvSpPr>
            <p:cNvPr id="11" name="TextBox 11"/>
            <p:cNvSpPr txBox="1"/>
            <p:nvPr/>
          </p:nvSpPr>
          <p:spPr>
            <a:xfrm>
              <a:off x="0" y="670927"/>
              <a:ext cx="8132066" cy="1498600"/>
            </a:xfrm>
            <a:prstGeom prst="rect">
              <a:avLst/>
            </a:prstGeom>
          </p:spPr>
          <p:txBody>
            <a:bodyPr lIns="0" tIns="0" rIns="0" bIns="0" rtlCol="0" anchor="t">
              <a:spAutoFit/>
            </a:bodyPr>
            <a:lstStyle/>
            <a:p>
              <a:pPr algn="ctr">
                <a:lnSpc>
                  <a:spcPts val="4218"/>
                </a:lnSpc>
              </a:pPr>
              <a:r>
                <a:rPr lang="en-US" sz="3515" b="1">
                  <a:solidFill>
                    <a:srgbClr val="C82626"/>
                  </a:solidFill>
                  <a:latin typeface="Futura Ultra-Bold"/>
                  <a:ea typeface="Futura Ultra-Bold"/>
                  <a:cs typeface="Futura Ultra-Bold"/>
                  <a:sym typeface="Futura Ultra-Bold"/>
                </a:rPr>
                <a:t>Menu Optimization &amp; Pricing Adjustment</a:t>
              </a:r>
            </a:p>
          </p:txBody>
        </p:sp>
        <p:sp>
          <p:nvSpPr>
            <p:cNvPr id="12" name="TextBox 12"/>
            <p:cNvSpPr txBox="1"/>
            <p:nvPr/>
          </p:nvSpPr>
          <p:spPr>
            <a:xfrm>
              <a:off x="491321" y="3822608"/>
              <a:ext cx="7386745" cy="1524000"/>
            </a:xfrm>
            <a:prstGeom prst="rect">
              <a:avLst/>
            </a:prstGeom>
          </p:spPr>
          <p:txBody>
            <a:bodyPr lIns="0" tIns="0" rIns="0" bIns="0" rtlCol="0" anchor="t">
              <a:spAutoFit/>
            </a:bodyPr>
            <a:lstStyle/>
            <a:p>
              <a:pPr algn="ctr">
                <a:lnSpc>
                  <a:spcPts val="4319"/>
                </a:lnSpc>
              </a:pPr>
              <a:r>
                <a:rPr lang="en-US" sz="3599" b="1">
                  <a:solidFill>
                    <a:srgbClr val="C82626"/>
                  </a:solidFill>
                  <a:latin typeface="Futura Ultra-Bold"/>
                  <a:ea typeface="Futura Ultra-Bold"/>
                  <a:cs typeface="Futura Ultra-Bold"/>
                  <a:sym typeface="Futura Ultra-Bold"/>
                </a:rPr>
                <a:t> Discount Optimization and Digital Promotions</a:t>
              </a:r>
            </a:p>
          </p:txBody>
        </p:sp>
        <p:sp>
          <p:nvSpPr>
            <p:cNvPr id="13" name="TextBox 13"/>
            <p:cNvSpPr txBox="1"/>
            <p:nvPr/>
          </p:nvSpPr>
          <p:spPr>
            <a:xfrm>
              <a:off x="14737143" y="697715"/>
              <a:ext cx="8694915" cy="1489075"/>
            </a:xfrm>
            <a:prstGeom prst="rect">
              <a:avLst/>
            </a:prstGeom>
          </p:spPr>
          <p:txBody>
            <a:bodyPr lIns="0" tIns="0" rIns="0" bIns="0" rtlCol="0" anchor="t">
              <a:spAutoFit/>
            </a:bodyPr>
            <a:lstStyle/>
            <a:p>
              <a:pPr algn="ctr">
                <a:lnSpc>
                  <a:spcPts val="4266"/>
                </a:lnSpc>
              </a:pPr>
              <a:r>
                <a:rPr lang="en-US" sz="3555" b="1">
                  <a:solidFill>
                    <a:srgbClr val="C82626"/>
                  </a:solidFill>
                  <a:latin typeface="Futura Ultra-Bold"/>
                  <a:ea typeface="Futura Ultra-Bold"/>
                  <a:cs typeface="Futura Ultra-Bold"/>
                  <a:sym typeface="Futura Ultra-Bold"/>
                </a:rPr>
                <a:t>Menu Re-Engineering and Sales Optimization</a:t>
              </a:r>
            </a:p>
          </p:txBody>
        </p:sp>
        <p:sp>
          <p:nvSpPr>
            <p:cNvPr id="14" name="TextBox 14"/>
            <p:cNvSpPr txBox="1"/>
            <p:nvPr/>
          </p:nvSpPr>
          <p:spPr>
            <a:xfrm>
              <a:off x="15516894" y="3822608"/>
              <a:ext cx="7135412" cy="1524000"/>
            </a:xfrm>
            <a:prstGeom prst="rect">
              <a:avLst/>
            </a:prstGeom>
          </p:spPr>
          <p:txBody>
            <a:bodyPr lIns="0" tIns="0" rIns="0" bIns="0" rtlCol="0" anchor="t">
              <a:spAutoFit/>
            </a:bodyPr>
            <a:lstStyle/>
            <a:p>
              <a:pPr algn="ctr">
                <a:lnSpc>
                  <a:spcPts val="4319"/>
                </a:lnSpc>
              </a:pPr>
              <a:r>
                <a:rPr lang="en-US" sz="3599" b="1">
                  <a:solidFill>
                    <a:srgbClr val="C82626"/>
                  </a:solidFill>
                  <a:latin typeface="Futura Ultra-Bold"/>
                  <a:ea typeface="Futura Ultra-Bold"/>
                  <a:cs typeface="Futura Ultra-Bold"/>
                  <a:sym typeface="Futura Ultra-Bold"/>
                </a:rPr>
                <a:t>Operational Efficiency &amp; Future Strategies</a:t>
              </a:r>
            </a:p>
          </p:txBody>
        </p:sp>
        <p:sp>
          <p:nvSpPr>
            <p:cNvPr id="15" name="Freeform 15"/>
            <p:cNvSpPr/>
            <p:nvPr/>
          </p:nvSpPr>
          <p:spPr>
            <a:xfrm>
              <a:off x="11560590" y="0"/>
              <a:ext cx="3176553" cy="2916653"/>
            </a:xfrm>
            <a:custGeom>
              <a:avLst/>
              <a:gdLst/>
              <a:ahLst/>
              <a:cxnLst/>
              <a:rect l="l" t="t" r="r" b="b"/>
              <a:pathLst>
                <a:path w="3176553" h="2916653">
                  <a:moveTo>
                    <a:pt x="0" y="0"/>
                  </a:moveTo>
                  <a:lnTo>
                    <a:pt x="3176553" y="0"/>
                  </a:lnTo>
                  <a:lnTo>
                    <a:pt x="3176553" y="2916653"/>
                  </a:lnTo>
                  <a:lnTo>
                    <a:pt x="0" y="29166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6" name="Freeform 16"/>
            <p:cNvSpPr/>
            <p:nvPr/>
          </p:nvSpPr>
          <p:spPr>
            <a:xfrm flipV="1">
              <a:off x="11560590" y="3164381"/>
              <a:ext cx="3176553" cy="2916653"/>
            </a:xfrm>
            <a:custGeom>
              <a:avLst/>
              <a:gdLst/>
              <a:ahLst/>
              <a:cxnLst/>
              <a:rect l="l" t="t" r="r" b="b"/>
              <a:pathLst>
                <a:path w="3176553" h="2916653">
                  <a:moveTo>
                    <a:pt x="0" y="2916654"/>
                  </a:moveTo>
                  <a:lnTo>
                    <a:pt x="3176553" y="2916654"/>
                  </a:lnTo>
                  <a:lnTo>
                    <a:pt x="3176553" y="0"/>
                  </a:lnTo>
                  <a:lnTo>
                    <a:pt x="0" y="0"/>
                  </a:lnTo>
                  <a:lnTo>
                    <a:pt x="0" y="291665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Freeform 17"/>
            <p:cNvSpPr/>
            <p:nvPr/>
          </p:nvSpPr>
          <p:spPr>
            <a:xfrm flipH="1">
              <a:off x="8132066" y="0"/>
              <a:ext cx="3176553" cy="2916653"/>
            </a:xfrm>
            <a:custGeom>
              <a:avLst/>
              <a:gdLst/>
              <a:ahLst/>
              <a:cxnLst/>
              <a:rect l="l" t="t" r="r" b="b"/>
              <a:pathLst>
                <a:path w="3176553" h="2916653">
                  <a:moveTo>
                    <a:pt x="3176553" y="0"/>
                  </a:moveTo>
                  <a:lnTo>
                    <a:pt x="0" y="0"/>
                  </a:lnTo>
                  <a:lnTo>
                    <a:pt x="0" y="2916653"/>
                  </a:lnTo>
                  <a:lnTo>
                    <a:pt x="3176553" y="2916653"/>
                  </a:lnTo>
                  <a:lnTo>
                    <a:pt x="317655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Freeform 18"/>
            <p:cNvSpPr/>
            <p:nvPr/>
          </p:nvSpPr>
          <p:spPr>
            <a:xfrm flipH="1" flipV="1">
              <a:off x="8132066" y="3164381"/>
              <a:ext cx="3176553" cy="2916653"/>
            </a:xfrm>
            <a:custGeom>
              <a:avLst/>
              <a:gdLst/>
              <a:ahLst/>
              <a:cxnLst/>
              <a:rect l="l" t="t" r="r" b="b"/>
              <a:pathLst>
                <a:path w="3176553" h="2916653">
                  <a:moveTo>
                    <a:pt x="3176553" y="2916654"/>
                  </a:moveTo>
                  <a:lnTo>
                    <a:pt x="0" y="2916654"/>
                  </a:lnTo>
                  <a:lnTo>
                    <a:pt x="0" y="0"/>
                  </a:lnTo>
                  <a:lnTo>
                    <a:pt x="3176553" y="0"/>
                  </a:lnTo>
                  <a:lnTo>
                    <a:pt x="3176553" y="2916654"/>
                  </a:lnTo>
                  <a:close/>
                </a:path>
              </a:pathLst>
            </a:custGeom>
            <a:blipFill>
              <a:blip r:embed="rId2">
                <a:extLst>
                  <a:ext uri="{96DAC541-7B7A-43D3-8B79-37D633B846F1}">
                    <asvg:svgBlip xmlns:asvg="http://schemas.microsoft.com/office/drawing/2016/SVG/main" r:embed="rId3"/>
                  </a:ext>
                </a:extLst>
              </a:blip>
              <a:stretch>
                <a:fillRect/>
              </a:stretch>
            </a:blipFill>
          </p:spPr>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375066"/>
            <a:ext cx="8514087" cy="1246496"/>
            <a:chOff x="0" y="0"/>
            <a:chExt cx="11352116" cy="1661994"/>
          </a:xfrm>
        </p:grpSpPr>
        <p:sp>
          <p:nvSpPr>
            <p:cNvPr id="3" name="Freeform 3"/>
            <p:cNvSpPr/>
            <p:nvPr/>
          </p:nvSpPr>
          <p:spPr>
            <a:xfrm>
              <a:off x="0" y="0"/>
              <a:ext cx="11352149" cy="1662049"/>
            </a:xfrm>
            <a:custGeom>
              <a:avLst/>
              <a:gdLst/>
              <a:ahLst/>
              <a:cxnLst/>
              <a:rect l="l" t="t" r="r" b="b"/>
              <a:pathLst>
                <a:path w="11352149" h="1662049">
                  <a:moveTo>
                    <a:pt x="0" y="0"/>
                  </a:moveTo>
                  <a:lnTo>
                    <a:pt x="11352149" y="0"/>
                  </a:lnTo>
                  <a:lnTo>
                    <a:pt x="11352149" y="1662049"/>
                  </a:lnTo>
                  <a:lnTo>
                    <a:pt x="0" y="1662049"/>
                  </a:lnTo>
                  <a:close/>
                </a:path>
              </a:pathLst>
            </a:custGeom>
            <a:solidFill>
              <a:srgbClr val="C82626"/>
            </a:solidFill>
          </p:spPr>
        </p:sp>
      </p:grpSp>
      <p:grpSp>
        <p:nvGrpSpPr>
          <p:cNvPr id="4" name="Group 4"/>
          <p:cNvGrpSpPr/>
          <p:nvPr/>
        </p:nvGrpSpPr>
        <p:grpSpPr>
          <a:xfrm>
            <a:off x="7897504" y="375066"/>
            <a:ext cx="1246496" cy="1246496"/>
            <a:chOff x="0" y="0"/>
            <a:chExt cx="1661994" cy="1661994"/>
          </a:xfrm>
        </p:grpSpPr>
        <p:sp>
          <p:nvSpPr>
            <p:cNvPr id="5" name="Freeform 5"/>
            <p:cNvSpPr/>
            <p:nvPr/>
          </p:nvSpPr>
          <p:spPr>
            <a:xfrm>
              <a:off x="0" y="0"/>
              <a:ext cx="1661922" cy="1661922"/>
            </a:xfrm>
            <a:custGeom>
              <a:avLst/>
              <a:gdLst/>
              <a:ahLst/>
              <a:cxnLst/>
              <a:rect l="l" t="t" r="r" b="b"/>
              <a:pathLst>
                <a:path w="1661922" h="1661922">
                  <a:moveTo>
                    <a:pt x="0" y="830961"/>
                  </a:moveTo>
                  <a:cubicBezTo>
                    <a:pt x="0" y="1289939"/>
                    <a:pt x="372110" y="1661922"/>
                    <a:pt x="830961" y="1661922"/>
                  </a:cubicBezTo>
                  <a:cubicBezTo>
                    <a:pt x="1289812" y="1661922"/>
                    <a:pt x="1661922" y="1289812"/>
                    <a:pt x="1661922" y="830961"/>
                  </a:cubicBezTo>
                  <a:cubicBezTo>
                    <a:pt x="1661922" y="372110"/>
                    <a:pt x="1289939" y="0"/>
                    <a:pt x="830961" y="0"/>
                  </a:cubicBezTo>
                  <a:cubicBezTo>
                    <a:pt x="371983" y="0"/>
                    <a:pt x="0" y="372110"/>
                    <a:pt x="0" y="830961"/>
                  </a:cubicBezTo>
                  <a:close/>
                </a:path>
              </a:pathLst>
            </a:custGeom>
            <a:solidFill>
              <a:srgbClr val="C82626"/>
            </a:solidFill>
          </p:spPr>
        </p:sp>
      </p:grpSp>
      <p:grpSp>
        <p:nvGrpSpPr>
          <p:cNvPr id="6" name="Group 6"/>
          <p:cNvGrpSpPr/>
          <p:nvPr/>
        </p:nvGrpSpPr>
        <p:grpSpPr>
          <a:xfrm>
            <a:off x="7979826" y="457388"/>
            <a:ext cx="1081854" cy="1081851"/>
            <a:chOff x="0" y="0"/>
            <a:chExt cx="1442472" cy="1442468"/>
          </a:xfrm>
        </p:grpSpPr>
        <p:sp>
          <p:nvSpPr>
            <p:cNvPr id="7" name="Freeform 7"/>
            <p:cNvSpPr/>
            <p:nvPr/>
          </p:nvSpPr>
          <p:spPr>
            <a:xfrm>
              <a:off x="0" y="0"/>
              <a:ext cx="1442466" cy="1442466"/>
            </a:xfrm>
            <a:custGeom>
              <a:avLst/>
              <a:gdLst/>
              <a:ahLst/>
              <a:cxnLst/>
              <a:rect l="l" t="t" r="r" b="b"/>
              <a:pathLst>
                <a:path w="1442466" h="1442466">
                  <a:moveTo>
                    <a:pt x="0" y="721233"/>
                  </a:moveTo>
                  <a:cubicBezTo>
                    <a:pt x="0" y="1119505"/>
                    <a:pt x="322961" y="1442466"/>
                    <a:pt x="721233" y="1442466"/>
                  </a:cubicBezTo>
                  <a:cubicBezTo>
                    <a:pt x="1119505" y="1442466"/>
                    <a:pt x="1442466" y="1119505"/>
                    <a:pt x="1442466" y="721233"/>
                  </a:cubicBezTo>
                  <a:cubicBezTo>
                    <a:pt x="1442466" y="322961"/>
                    <a:pt x="1119505" y="0"/>
                    <a:pt x="721233" y="0"/>
                  </a:cubicBezTo>
                  <a:cubicBezTo>
                    <a:pt x="322961" y="0"/>
                    <a:pt x="0" y="322961"/>
                    <a:pt x="0" y="721233"/>
                  </a:cubicBezTo>
                  <a:close/>
                </a:path>
              </a:pathLst>
            </a:custGeom>
            <a:solidFill>
              <a:srgbClr val="FFFFFF"/>
            </a:solidFill>
          </p:spPr>
        </p:sp>
      </p:grpSp>
      <p:grpSp>
        <p:nvGrpSpPr>
          <p:cNvPr id="8" name="Group 8"/>
          <p:cNvGrpSpPr/>
          <p:nvPr/>
        </p:nvGrpSpPr>
        <p:grpSpPr>
          <a:xfrm>
            <a:off x="1028700" y="3276352"/>
            <a:ext cx="5083970" cy="5599761"/>
            <a:chOff x="0" y="0"/>
            <a:chExt cx="1338988" cy="1474834"/>
          </a:xfrm>
        </p:grpSpPr>
        <p:sp>
          <p:nvSpPr>
            <p:cNvPr id="9" name="Freeform 9"/>
            <p:cNvSpPr/>
            <p:nvPr/>
          </p:nvSpPr>
          <p:spPr>
            <a:xfrm>
              <a:off x="0" y="0"/>
              <a:ext cx="1338988" cy="1474834"/>
            </a:xfrm>
            <a:custGeom>
              <a:avLst/>
              <a:gdLst/>
              <a:ahLst/>
              <a:cxnLst/>
              <a:rect l="l" t="t" r="r" b="b"/>
              <a:pathLst>
                <a:path w="1338988" h="1474834">
                  <a:moveTo>
                    <a:pt x="77663" y="0"/>
                  </a:moveTo>
                  <a:lnTo>
                    <a:pt x="1261325" y="0"/>
                  </a:lnTo>
                  <a:cubicBezTo>
                    <a:pt x="1281922" y="0"/>
                    <a:pt x="1301676" y="8182"/>
                    <a:pt x="1316241" y="22747"/>
                  </a:cubicBezTo>
                  <a:cubicBezTo>
                    <a:pt x="1330805" y="37312"/>
                    <a:pt x="1338988" y="57066"/>
                    <a:pt x="1338988" y="77663"/>
                  </a:cubicBezTo>
                  <a:lnTo>
                    <a:pt x="1338988" y="1397171"/>
                  </a:lnTo>
                  <a:cubicBezTo>
                    <a:pt x="1338988" y="1440063"/>
                    <a:pt x="1304217" y="1474834"/>
                    <a:pt x="1261325" y="1474834"/>
                  </a:cubicBezTo>
                  <a:lnTo>
                    <a:pt x="77663" y="1474834"/>
                  </a:lnTo>
                  <a:cubicBezTo>
                    <a:pt x="34771" y="1474834"/>
                    <a:pt x="0" y="1440063"/>
                    <a:pt x="0" y="1397171"/>
                  </a:cubicBezTo>
                  <a:lnTo>
                    <a:pt x="0" y="77663"/>
                  </a:lnTo>
                  <a:cubicBezTo>
                    <a:pt x="0" y="57066"/>
                    <a:pt x="8182" y="37312"/>
                    <a:pt x="22747" y="22747"/>
                  </a:cubicBezTo>
                  <a:cubicBezTo>
                    <a:pt x="37312" y="8182"/>
                    <a:pt x="57066" y="0"/>
                    <a:pt x="77663" y="0"/>
                  </a:cubicBezTo>
                  <a:close/>
                </a:path>
              </a:pathLst>
            </a:custGeom>
            <a:solidFill>
              <a:srgbClr val="C82626"/>
            </a:solidFill>
          </p:spPr>
        </p:sp>
        <p:sp>
          <p:nvSpPr>
            <p:cNvPr id="10" name="TextBox 10"/>
            <p:cNvSpPr txBox="1"/>
            <p:nvPr/>
          </p:nvSpPr>
          <p:spPr>
            <a:xfrm>
              <a:off x="0" y="-38100"/>
              <a:ext cx="1338988" cy="1512934"/>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2175330" y="3276352"/>
            <a:ext cx="5083970" cy="5599761"/>
            <a:chOff x="0" y="0"/>
            <a:chExt cx="1338988" cy="1474834"/>
          </a:xfrm>
        </p:grpSpPr>
        <p:sp>
          <p:nvSpPr>
            <p:cNvPr id="12" name="Freeform 12"/>
            <p:cNvSpPr/>
            <p:nvPr/>
          </p:nvSpPr>
          <p:spPr>
            <a:xfrm>
              <a:off x="0" y="0"/>
              <a:ext cx="1338988" cy="1474834"/>
            </a:xfrm>
            <a:custGeom>
              <a:avLst/>
              <a:gdLst/>
              <a:ahLst/>
              <a:cxnLst/>
              <a:rect l="l" t="t" r="r" b="b"/>
              <a:pathLst>
                <a:path w="1338988" h="1474834">
                  <a:moveTo>
                    <a:pt x="77663" y="0"/>
                  </a:moveTo>
                  <a:lnTo>
                    <a:pt x="1261325" y="0"/>
                  </a:lnTo>
                  <a:cubicBezTo>
                    <a:pt x="1281922" y="0"/>
                    <a:pt x="1301676" y="8182"/>
                    <a:pt x="1316241" y="22747"/>
                  </a:cubicBezTo>
                  <a:cubicBezTo>
                    <a:pt x="1330805" y="37312"/>
                    <a:pt x="1338988" y="57066"/>
                    <a:pt x="1338988" y="77663"/>
                  </a:cubicBezTo>
                  <a:lnTo>
                    <a:pt x="1338988" y="1397171"/>
                  </a:lnTo>
                  <a:cubicBezTo>
                    <a:pt x="1338988" y="1440063"/>
                    <a:pt x="1304217" y="1474834"/>
                    <a:pt x="1261325" y="1474834"/>
                  </a:cubicBezTo>
                  <a:lnTo>
                    <a:pt x="77663" y="1474834"/>
                  </a:lnTo>
                  <a:cubicBezTo>
                    <a:pt x="34771" y="1474834"/>
                    <a:pt x="0" y="1440063"/>
                    <a:pt x="0" y="1397171"/>
                  </a:cubicBezTo>
                  <a:lnTo>
                    <a:pt x="0" y="77663"/>
                  </a:lnTo>
                  <a:cubicBezTo>
                    <a:pt x="0" y="57066"/>
                    <a:pt x="8182" y="37312"/>
                    <a:pt x="22747" y="22747"/>
                  </a:cubicBezTo>
                  <a:cubicBezTo>
                    <a:pt x="37312" y="8182"/>
                    <a:pt x="57066" y="0"/>
                    <a:pt x="77663" y="0"/>
                  </a:cubicBezTo>
                  <a:close/>
                </a:path>
              </a:pathLst>
            </a:custGeom>
            <a:solidFill>
              <a:srgbClr val="C82626"/>
            </a:solidFill>
          </p:spPr>
        </p:sp>
        <p:sp>
          <p:nvSpPr>
            <p:cNvPr id="13" name="TextBox 13"/>
            <p:cNvSpPr txBox="1"/>
            <p:nvPr/>
          </p:nvSpPr>
          <p:spPr>
            <a:xfrm>
              <a:off x="0" y="-38100"/>
              <a:ext cx="1338988" cy="1512934"/>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6602015" y="3276352"/>
            <a:ext cx="5083970" cy="5599761"/>
            <a:chOff x="0" y="0"/>
            <a:chExt cx="1338988" cy="1474834"/>
          </a:xfrm>
        </p:grpSpPr>
        <p:sp>
          <p:nvSpPr>
            <p:cNvPr id="15" name="Freeform 15"/>
            <p:cNvSpPr/>
            <p:nvPr/>
          </p:nvSpPr>
          <p:spPr>
            <a:xfrm>
              <a:off x="0" y="0"/>
              <a:ext cx="1338988" cy="1474834"/>
            </a:xfrm>
            <a:custGeom>
              <a:avLst/>
              <a:gdLst/>
              <a:ahLst/>
              <a:cxnLst/>
              <a:rect l="l" t="t" r="r" b="b"/>
              <a:pathLst>
                <a:path w="1338988" h="1474834">
                  <a:moveTo>
                    <a:pt x="77663" y="0"/>
                  </a:moveTo>
                  <a:lnTo>
                    <a:pt x="1261325" y="0"/>
                  </a:lnTo>
                  <a:cubicBezTo>
                    <a:pt x="1281922" y="0"/>
                    <a:pt x="1301676" y="8182"/>
                    <a:pt x="1316241" y="22747"/>
                  </a:cubicBezTo>
                  <a:cubicBezTo>
                    <a:pt x="1330805" y="37312"/>
                    <a:pt x="1338988" y="57066"/>
                    <a:pt x="1338988" y="77663"/>
                  </a:cubicBezTo>
                  <a:lnTo>
                    <a:pt x="1338988" y="1397171"/>
                  </a:lnTo>
                  <a:cubicBezTo>
                    <a:pt x="1338988" y="1440063"/>
                    <a:pt x="1304217" y="1474834"/>
                    <a:pt x="1261325" y="1474834"/>
                  </a:cubicBezTo>
                  <a:lnTo>
                    <a:pt x="77663" y="1474834"/>
                  </a:lnTo>
                  <a:cubicBezTo>
                    <a:pt x="34771" y="1474834"/>
                    <a:pt x="0" y="1440063"/>
                    <a:pt x="0" y="1397171"/>
                  </a:cubicBezTo>
                  <a:lnTo>
                    <a:pt x="0" y="77663"/>
                  </a:lnTo>
                  <a:cubicBezTo>
                    <a:pt x="0" y="57066"/>
                    <a:pt x="8182" y="37312"/>
                    <a:pt x="22747" y="22747"/>
                  </a:cubicBezTo>
                  <a:cubicBezTo>
                    <a:pt x="37312" y="8182"/>
                    <a:pt x="57066" y="0"/>
                    <a:pt x="77663" y="0"/>
                  </a:cubicBezTo>
                  <a:close/>
                </a:path>
              </a:pathLst>
            </a:custGeom>
            <a:solidFill>
              <a:srgbClr val="C82626"/>
            </a:solidFill>
          </p:spPr>
        </p:sp>
        <p:sp>
          <p:nvSpPr>
            <p:cNvPr id="16" name="TextBox 16"/>
            <p:cNvSpPr txBox="1"/>
            <p:nvPr/>
          </p:nvSpPr>
          <p:spPr>
            <a:xfrm>
              <a:off x="0" y="-38100"/>
              <a:ext cx="1338988" cy="1512934"/>
            </a:xfrm>
            <a:prstGeom prst="rect">
              <a:avLst/>
            </a:prstGeom>
          </p:spPr>
          <p:txBody>
            <a:bodyPr lIns="50800" tIns="50800" rIns="50800" bIns="50800" rtlCol="0" anchor="ctr"/>
            <a:lstStyle/>
            <a:p>
              <a:pPr algn="ctr">
                <a:lnSpc>
                  <a:spcPts val="2659"/>
                </a:lnSpc>
              </a:pPr>
              <a:endParaRPr/>
            </a:p>
          </p:txBody>
        </p:sp>
      </p:grpSp>
      <p:sp>
        <p:nvSpPr>
          <p:cNvPr id="17" name="TextBox 17"/>
          <p:cNvSpPr txBox="1"/>
          <p:nvPr/>
        </p:nvSpPr>
        <p:spPr>
          <a:xfrm>
            <a:off x="1028700" y="650651"/>
            <a:ext cx="6375082" cy="619125"/>
          </a:xfrm>
          <a:prstGeom prst="rect">
            <a:avLst/>
          </a:prstGeom>
        </p:spPr>
        <p:txBody>
          <a:bodyPr lIns="0" tIns="0" rIns="0" bIns="0" rtlCol="0" anchor="t">
            <a:spAutoFit/>
          </a:bodyPr>
          <a:lstStyle/>
          <a:p>
            <a:pPr algn="ctr">
              <a:lnSpc>
                <a:spcPts val="4320"/>
              </a:lnSpc>
            </a:pPr>
            <a:r>
              <a:rPr lang="en-US" sz="3600" b="1">
                <a:solidFill>
                  <a:srgbClr val="FFFFFF"/>
                </a:solidFill>
                <a:latin typeface="Futura Ultra-Bold"/>
                <a:ea typeface="Futura Ultra-Bold"/>
                <a:cs typeface="Futura Ultra-Bold"/>
                <a:sym typeface="Futura Ultra-Bold"/>
              </a:rPr>
              <a:t>Recommendations</a:t>
            </a:r>
          </a:p>
        </p:txBody>
      </p:sp>
      <p:sp>
        <p:nvSpPr>
          <p:cNvPr id="18" name="TextBox 18"/>
          <p:cNvSpPr txBox="1"/>
          <p:nvPr/>
        </p:nvSpPr>
        <p:spPr>
          <a:xfrm>
            <a:off x="8260235" y="650651"/>
            <a:ext cx="521037" cy="619125"/>
          </a:xfrm>
          <a:prstGeom prst="rect">
            <a:avLst/>
          </a:prstGeom>
        </p:spPr>
        <p:txBody>
          <a:bodyPr lIns="0" tIns="0" rIns="0" bIns="0" rtlCol="0" anchor="t">
            <a:spAutoFit/>
          </a:bodyPr>
          <a:lstStyle/>
          <a:p>
            <a:pPr algn="ctr">
              <a:lnSpc>
                <a:spcPts val="4320"/>
              </a:lnSpc>
            </a:pPr>
            <a:r>
              <a:rPr lang="en-US" sz="3600" b="1">
                <a:solidFill>
                  <a:srgbClr val="C82626"/>
                </a:solidFill>
                <a:latin typeface="Futura Ultra-Bold"/>
                <a:ea typeface="Futura Ultra-Bold"/>
                <a:cs typeface="Futura Ultra-Bold"/>
                <a:sym typeface="Futura Ultra-Bold"/>
              </a:rPr>
              <a:t>8</a:t>
            </a:r>
          </a:p>
        </p:txBody>
      </p:sp>
      <p:sp>
        <p:nvSpPr>
          <p:cNvPr id="19" name="TextBox 19"/>
          <p:cNvSpPr txBox="1"/>
          <p:nvPr/>
        </p:nvSpPr>
        <p:spPr>
          <a:xfrm>
            <a:off x="1762560" y="3374552"/>
            <a:ext cx="3616249" cy="657225"/>
          </a:xfrm>
          <a:prstGeom prst="rect">
            <a:avLst/>
          </a:prstGeom>
        </p:spPr>
        <p:txBody>
          <a:bodyPr lIns="0" tIns="0" rIns="0" bIns="0" rtlCol="0" anchor="t">
            <a:spAutoFit/>
          </a:bodyPr>
          <a:lstStyle/>
          <a:p>
            <a:pPr algn="ctr">
              <a:lnSpc>
                <a:spcPts val="2400"/>
              </a:lnSpc>
            </a:pPr>
            <a:r>
              <a:rPr lang="en-US" sz="2000" b="1">
                <a:solidFill>
                  <a:srgbClr val="FFFFFF"/>
                </a:solidFill>
                <a:latin typeface="Futura Ultra-Bold"/>
                <a:ea typeface="Futura Ultra-Bold"/>
                <a:cs typeface="Futura Ultra-Bold"/>
                <a:sym typeface="Futura Ultra-Bold"/>
              </a:rPr>
              <a:t>Menu Optimization &amp; Pricing Adjustment</a:t>
            </a:r>
          </a:p>
        </p:txBody>
      </p:sp>
      <p:sp>
        <p:nvSpPr>
          <p:cNvPr id="20" name="TextBox 20"/>
          <p:cNvSpPr txBox="1"/>
          <p:nvPr/>
        </p:nvSpPr>
        <p:spPr>
          <a:xfrm>
            <a:off x="1335701" y="4111676"/>
            <a:ext cx="4469968" cy="3805289"/>
          </a:xfrm>
          <a:prstGeom prst="rect">
            <a:avLst/>
          </a:prstGeom>
        </p:spPr>
        <p:txBody>
          <a:bodyPr lIns="0" tIns="0" rIns="0" bIns="0" rtlCol="0" anchor="t">
            <a:spAutoFit/>
          </a:bodyPr>
          <a:lstStyle/>
          <a:p>
            <a:pPr marL="328458" lvl="1" indent="-164229" algn="just">
              <a:lnSpc>
                <a:spcPts val="2738"/>
              </a:lnSpc>
              <a:buFont typeface="Arial"/>
              <a:buChar char="•"/>
            </a:pPr>
            <a:r>
              <a:rPr lang="en-US" sz="1521">
                <a:solidFill>
                  <a:srgbClr val="FFFFFF"/>
                </a:solidFill>
                <a:latin typeface="Futura"/>
                <a:ea typeface="Futura"/>
                <a:cs typeface="Futura"/>
                <a:sym typeface="Futura"/>
              </a:rPr>
              <a:t>Reduce prices of slow-selling yet viable items to attract price-sensitive customers (e.g., Paneer Tikka Sandwich ₹99 → ₹89, Pink Sauce Pasta ₹179 → ₹159).</a:t>
            </a:r>
          </a:p>
          <a:p>
            <a:pPr marL="345439" lvl="1" indent="-172720" algn="just">
              <a:lnSpc>
                <a:spcPts val="2879"/>
              </a:lnSpc>
              <a:buFont typeface="Arial"/>
              <a:buChar char="•"/>
            </a:pPr>
            <a:r>
              <a:rPr lang="en-US" sz="1599">
                <a:solidFill>
                  <a:srgbClr val="FFFFFF"/>
                </a:solidFill>
                <a:latin typeface="Futura"/>
                <a:ea typeface="Futura"/>
                <a:cs typeface="Futura"/>
                <a:sym typeface="Futura"/>
              </a:rPr>
              <a:t>Implement a 10-15% price increase on high-selling combo items like Snack Attack Platter to maximize revenue.</a:t>
            </a:r>
          </a:p>
          <a:p>
            <a:pPr marL="328458" lvl="1" indent="-164229" algn="just">
              <a:lnSpc>
                <a:spcPts val="2738"/>
              </a:lnSpc>
              <a:buFont typeface="Arial"/>
              <a:buChar char="•"/>
            </a:pPr>
            <a:r>
              <a:rPr lang="en-US" sz="1521">
                <a:solidFill>
                  <a:srgbClr val="FFFFFF"/>
                </a:solidFill>
                <a:latin typeface="Futura"/>
                <a:ea typeface="Futura"/>
                <a:cs typeface="Futura"/>
                <a:sym typeface="Futura"/>
              </a:rPr>
              <a:t>Introduce combo bundling to improve financial performance (e.g., Snack &amp; Sip Combo ₹199 instead of ₹218).</a:t>
            </a:r>
          </a:p>
          <a:p>
            <a:pPr algn="just">
              <a:lnSpc>
                <a:spcPts val="2434"/>
              </a:lnSpc>
            </a:pPr>
            <a:endParaRPr lang="en-US" sz="1521">
              <a:solidFill>
                <a:srgbClr val="FFFFFF"/>
              </a:solidFill>
              <a:latin typeface="Futura"/>
              <a:ea typeface="Futura"/>
              <a:cs typeface="Futura"/>
              <a:sym typeface="Futura"/>
            </a:endParaRPr>
          </a:p>
        </p:txBody>
      </p:sp>
      <p:sp>
        <p:nvSpPr>
          <p:cNvPr id="21" name="TextBox 21"/>
          <p:cNvSpPr txBox="1"/>
          <p:nvPr/>
        </p:nvSpPr>
        <p:spPr>
          <a:xfrm>
            <a:off x="12714685" y="3374552"/>
            <a:ext cx="3996909" cy="657225"/>
          </a:xfrm>
          <a:prstGeom prst="rect">
            <a:avLst/>
          </a:prstGeom>
        </p:spPr>
        <p:txBody>
          <a:bodyPr lIns="0" tIns="0" rIns="0" bIns="0" rtlCol="0" anchor="t">
            <a:spAutoFit/>
          </a:bodyPr>
          <a:lstStyle/>
          <a:p>
            <a:pPr algn="ctr">
              <a:lnSpc>
                <a:spcPts val="2400"/>
              </a:lnSpc>
            </a:pPr>
            <a:r>
              <a:rPr lang="en-US" sz="2000" b="1">
                <a:solidFill>
                  <a:srgbClr val="FFFFFF"/>
                </a:solidFill>
                <a:latin typeface="Futura Ultra-Bold"/>
                <a:ea typeface="Futura Ultra-Bold"/>
                <a:cs typeface="Futura Ultra-Bold"/>
                <a:sym typeface="Futura Ultra-Bold"/>
              </a:rPr>
              <a:t> Discount Optimization and Digital Promotions</a:t>
            </a:r>
          </a:p>
        </p:txBody>
      </p:sp>
      <p:sp>
        <p:nvSpPr>
          <p:cNvPr id="22" name="TextBox 22"/>
          <p:cNvSpPr txBox="1"/>
          <p:nvPr/>
        </p:nvSpPr>
        <p:spPr>
          <a:xfrm>
            <a:off x="12601460" y="4111676"/>
            <a:ext cx="4231710" cy="3983355"/>
          </a:xfrm>
          <a:prstGeom prst="rect">
            <a:avLst/>
          </a:prstGeom>
        </p:spPr>
        <p:txBody>
          <a:bodyPr lIns="0" tIns="0" rIns="0" bIns="0" rtlCol="0" anchor="t">
            <a:spAutoFit/>
          </a:bodyPr>
          <a:lstStyle/>
          <a:p>
            <a:pPr marL="345439" lvl="1" indent="-172720" algn="l">
              <a:lnSpc>
                <a:spcPts val="2879"/>
              </a:lnSpc>
              <a:buFont typeface="Arial"/>
              <a:buChar char="•"/>
            </a:pPr>
            <a:r>
              <a:rPr lang="en-US" sz="1599">
                <a:solidFill>
                  <a:srgbClr val="FFFFFF"/>
                </a:solidFill>
                <a:latin typeface="Futura"/>
                <a:ea typeface="Futura"/>
                <a:cs typeface="Futura"/>
                <a:sym typeface="Futura"/>
              </a:rPr>
              <a:t>Reallocate discounts from low-impact categories (e.g., Burgers) to high-margin items.</a:t>
            </a:r>
          </a:p>
          <a:p>
            <a:pPr marL="345439" lvl="1" indent="-172720" algn="l">
              <a:lnSpc>
                <a:spcPts val="2879"/>
              </a:lnSpc>
              <a:buFont typeface="Arial"/>
              <a:buChar char="•"/>
            </a:pPr>
            <a:r>
              <a:rPr lang="en-US" sz="1599">
                <a:solidFill>
                  <a:srgbClr val="FFFFFF"/>
                </a:solidFill>
                <a:latin typeface="Futura"/>
                <a:ea typeface="Futura"/>
                <a:cs typeface="Futura"/>
                <a:sym typeface="Futura"/>
              </a:rPr>
              <a:t>Launch flash sales on Zomato/Swiggy during off-peak hours (3–5 PM) to boost order frequency.</a:t>
            </a:r>
          </a:p>
          <a:p>
            <a:pPr marL="345439" lvl="1" indent="-172720" algn="l">
              <a:lnSpc>
                <a:spcPts val="2879"/>
              </a:lnSpc>
              <a:buFont typeface="Arial"/>
              <a:buChar char="•"/>
            </a:pPr>
            <a:r>
              <a:rPr lang="en-US" sz="1599">
                <a:solidFill>
                  <a:srgbClr val="FFFFFF"/>
                </a:solidFill>
                <a:latin typeface="Futura"/>
                <a:ea typeface="Futura"/>
                <a:cs typeface="Futura"/>
                <a:sym typeface="Futura"/>
              </a:rPr>
              <a:t>Invest in social media marketing (Instagram, YouTube Shorts, food influencers) and offer Zomato/Swiggy-exclusive discounts to increase digital sales.</a:t>
            </a:r>
          </a:p>
          <a:p>
            <a:pPr algn="l">
              <a:lnSpc>
                <a:spcPts val="2879"/>
              </a:lnSpc>
            </a:pPr>
            <a:endParaRPr lang="en-US" sz="1599">
              <a:solidFill>
                <a:srgbClr val="FFFFFF"/>
              </a:solidFill>
              <a:latin typeface="Futura"/>
              <a:ea typeface="Futura"/>
              <a:cs typeface="Futura"/>
              <a:sym typeface="Futura"/>
            </a:endParaRPr>
          </a:p>
        </p:txBody>
      </p:sp>
      <p:sp>
        <p:nvSpPr>
          <p:cNvPr id="23" name="TextBox 23"/>
          <p:cNvSpPr txBox="1"/>
          <p:nvPr/>
        </p:nvSpPr>
        <p:spPr>
          <a:xfrm>
            <a:off x="7145544" y="3374552"/>
            <a:ext cx="3996912" cy="657225"/>
          </a:xfrm>
          <a:prstGeom prst="rect">
            <a:avLst/>
          </a:prstGeom>
        </p:spPr>
        <p:txBody>
          <a:bodyPr lIns="0" tIns="0" rIns="0" bIns="0" rtlCol="0" anchor="t">
            <a:spAutoFit/>
          </a:bodyPr>
          <a:lstStyle/>
          <a:p>
            <a:pPr algn="ctr">
              <a:lnSpc>
                <a:spcPts val="2400"/>
              </a:lnSpc>
            </a:pPr>
            <a:r>
              <a:rPr lang="en-US" sz="2000" b="1">
                <a:solidFill>
                  <a:srgbClr val="FFFFFF"/>
                </a:solidFill>
                <a:latin typeface="Futura Ultra-Bold"/>
                <a:ea typeface="Futura Ultra-Bold"/>
                <a:cs typeface="Futura Ultra-Bold"/>
                <a:sym typeface="Futura Ultra-Bold"/>
              </a:rPr>
              <a:t>Menu Re-Engineering and Sales Optimization</a:t>
            </a:r>
          </a:p>
        </p:txBody>
      </p:sp>
      <p:sp>
        <p:nvSpPr>
          <p:cNvPr id="24" name="TextBox 24"/>
          <p:cNvSpPr txBox="1"/>
          <p:nvPr/>
        </p:nvSpPr>
        <p:spPr>
          <a:xfrm>
            <a:off x="6953396" y="4197401"/>
            <a:ext cx="4381208" cy="3028950"/>
          </a:xfrm>
          <a:prstGeom prst="rect">
            <a:avLst/>
          </a:prstGeom>
        </p:spPr>
        <p:txBody>
          <a:bodyPr lIns="0" tIns="0" rIns="0" bIns="0" rtlCol="0" anchor="t">
            <a:spAutoFit/>
          </a:bodyPr>
          <a:lstStyle/>
          <a:p>
            <a:pPr marL="345362" lvl="1" indent="-172681" algn="l">
              <a:lnSpc>
                <a:spcPts val="1919"/>
              </a:lnSpc>
              <a:buFont typeface="Arial"/>
              <a:buChar char="•"/>
            </a:pPr>
            <a:r>
              <a:rPr lang="en-US" sz="1599">
                <a:solidFill>
                  <a:srgbClr val="FFFFFF"/>
                </a:solidFill>
                <a:latin typeface="Futura"/>
                <a:ea typeface="Futura"/>
                <a:cs typeface="Futura"/>
                <a:sym typeface="Futura"/>
              </a:rPr>
              <a:t>Discontinue or reposition underperforming items (e.g., Kala Khatta Mocktail, Paneer Chapli Kebab) as limited-time specials.</a:t>
            </a:r>
          </a:p>
          <a:p>
            <a:pPr algn="l">
              <a:lnSpc>
                <a:spcPts val="1919"/>
              </a:lnSpc>
            </a:pPr>
            <a:endParaRPr lang="en-US" sz="1599">
              <a:solidFill>
                <a:srgbClr val="FFFFFF"/>
              </a:solidFill>
              <a:latin typeface="Futura"/>
              <a:ea typeface="Futura"/>
              <a:cs typeface="Futura"/>
              <a:sym typeface="Futura"/>
            </a:endParaRPr>
          </a:p>
          <a:p>
            <a:pPr marL="345362" lvl="1" indent="-172681" algn="l">
              <a:lnSpc>
                <a:spcPts val="2879"/>
              </a:lnSpc>
              <a:buFont typeface="Arial"/>
              <a:buChar char="•"/>
            </a:pPr>
            <a:r>
              <a:rPr lang="en-US" sz="1599">
                <a:solidFill>
                  <a:srgbClr val="FFFFFF"/>
                </a:solidFill>
                <a:latin typeface="Futura"/>
                <a:ea typeface="Futura"/>
                <a:cs typeface="Futura"/>
                <a:sym typeface="Futura"/>
              </a:rPr>
              <a:t>Feature high-margin items prominently using visual cues like “Chef’s Recommendation” or “Customer Favorite.”</a:t>
            </a:r>
          </a:p>
          <a:p>
            <a:pPr algn="l">
              <a:lnSpc>
                <a:spcPts val="1919"/>
              </a:lnSpc>
            </a:pPr>
            <a:endParaRPr lang="en-US" sz="1599">
              <a:solidFill>
                <a:srgbClr val="FFFFFF"/>
              </a:solidFill>
              <a:latin typeface="Futura"/>
              <a:ea typeface="Futura"/>
              <a:cs typeface="Futura"/>
              <a:sym typeface="Futura"/>
            </a:endParaRPr>
          </a:p>
          <a:p>
            <a:pPr marL="345362" lvl="1" indent="-172681" algn="l">
              <a:lnSpc>
                <a:spcPts val="1919"/>
              </a:lnSpc>
              <a:buFont typeface="Arial"/>
              <a:buChar char="•"/>
            </a:pPr>
            <a:r>
              <a:rPr lang="en-US" sz="1599">
                <a:solidFill>
                  <a:srgbClr val="FFFFFF"/>
                </a:solidFill>
                <a:latin typeface="Futura"/>
                <a:ea typeface="Futura"/>
                <a:cs typeface="Futura"/>
                <a:sym typeface="Futura"/>
              </a:rPr>
              <a:t>Introduce seasonal offerings (e.g., Monsoon Magic Special: Veg Noodles + Adrak Chai ₹149) to create urgency and boost sales.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TotalTime>
  <Words>1492</Words>
  <Application>Microsoft Office PowerPoint</Application>
  <PresentationFormat>Custom</PresentationFormat>
  <Paragraphs>121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Futura Bold</vt:lpstr>
      <vt:lpstr>Futura</vt:lpstr>
      <vt:lpstr>Calibri</vt:lpstr>
      <vt:lpstr>Futura Ultra-Bold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MANAGEMENT</dc:title>
  <cp:lastModifiedBy>Ayush Gupta</cp:lastModifiedBy>
  <cp:revision>2</cp:revision>
  <dcterms:created xsi:type="dcterms:W3CDTF">2006-08-16T00:00:00Z</dcterms:created>
  <dcterms:modified xsi:type="dcterms:W3CDTF">2025-03-27T17:00:12Z</dcterms:modified>
  <dc:identifier>DAGi3J-psSY</dc:identifier>
</cp:coreProperties>
</file>