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57" r:id="rId3"/>
    <p:sldId id="259" r:id="rId4"/>
    <p:sldId id="261" r:id="rId5"/>
    <p:sldId id="258" r:id="rId6"/>
    <p:sldId id="263" r:id="rId7"/>
    <p:sldId id="260" r:id="rId8"/>
    <p:sldId id="262" r:id="rId9"/>
    <p:sldId id="264" r:id="rId10"/>
    <p:sldId id="266"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396800"/>
    <a:srgbClr val="579E00"/>
    <a:srgbClr val="003635"/>
    <a:srgbClr val="C80064"/>
    <a:srgbClr val="C33A1F"/>
    <a:srgbClr val="0000CC"/>
    <a:srgbClr val="FF2549"/>
    <a:srgbClr val="007033"/>
    <a:srgbClr val="D63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835" y="-2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6696" y="1998408"/>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86696" y="3716591"/>
            <a:ext cx="8229600" cy="678426"/>
          </a:xfrm>
        </p:spPr>
        <p:txBody>
          <a:bodyPr>
            <a:normAutofit/>
          </a:bodyPr>
          <a:lstStyle>
            <a:lvl1pPr marL="0" indent="0" algn="r">
              <a:buNone/>
              <a:defRPr sz="2800" b="0" i="0">
                <a:solidFill>
                  <a:srgbClr val="9EFF2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5" y="253834"/>
            <a:ext cx="8259098" cy="763526"/>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275736"/>
            <a:ext cx="8246070" cy="350274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0536" y="539272"/>
            <a:ext cx="6695352"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976284" y="1268361"/>
            <a:ext cx="6717890" cy="342013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3" y="227402"/>
            <a:ext cx="8093365"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0066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197306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0066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197306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3/19/2023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06139" y="1281630"/>
            <a:ext cx="3685953" cy="830997"/>
          </a:xfrm>
          <a:prstGeom prst="rect">
            <a:avLst/>
          </a:prstGeom>
          <a:noFill/>
        </p:spPr>
        <p:txBody>
          <a:bodyPr wrap="square" rtlCol="0">
            <a:spAutoFit/>
          </a:bodyPr>
          <a:lstStyle/>
          <a:p>
            <a:pPr algn="ctr"/>
            <a:r>
              <a:rPr lang="en-US" sz="1600" b="1" dirty="0">
                <a:solidFill>
                  <a:srgbClr val="396800"/>
                </a:solidFill>
              </a:rPr>
              <a:t>A voice controlled  sensor that </a:t>
            </a:r>
            <a:r>
              <a:rPr lang="en-US" sz="1600" b="1" dirty="0" smtClean="0">
                <a:solidFill>
                  <a:srgbClr val="396800"/>
                </a:solidFill>
              </a:rPr>
              <a:t>allows</a:t>
            </a:r>
          </a:p>
          <a:p>
            <a:r>
              <a:rPr lang="en-US" sz="1600" b="1" dirty="0">
                <a:solidFill>
                  <a:srgbClr val="396800"/>
                </a:solidFill>
              </a:rPr>
              <a:t> </a:t>
            </a:r>
            <a:r>
              <a:rPr lang="en-US" sz="1600" b="1" dirty="0" smtClean="0">
                <a:solidFill>
                  <a:srgbClr val="396800"/>
                </a:solidFill>
              </a:rPr>
              <a:t>       </a:t>
            </a:r>
            <a:r>
              <a:rPr lang="en-US" sz="1600" b="1" dirty="0">
                <a:solidFill>
                  <a:srgbClr val="396800"/>
                </a:solidFill>
              </a:rPr>
              <a:t>us </a:t>
            </a:r>
            <a:r>
              <a:rPr lang="en-US" sz="1600" b="1" dirty="0" smtClean="0">
                <a:solidFill>
                  <a:srgbClr val="396800"/>
                </a:solidFill>
              </a:rPr>
              <a:t>to control household electrical </a:t>
            </a:r>
            <a:endParaRPr lang="en-US" sz="1600" b="1" dirty="0">
              <a:solidFill>
                <a:srgbClr val="396800"/>
              </a:solidFill>
            </a:endParaRPr>
          </a:p>
          <a:p>
            <a:pPr algn="ctr"/>
            <a:r>
              <a:rPr lang="en-US" sz="1600" b="1" dirty="0" smtClean="0">
                <a:solidFill>
                  <a:srgbClr val="396800"/>
                </a:solidFill>
              </a:rPr>
              <a:t>Appliances like light, door ,</a:t>
            </a:r>
            <a:r>
              <a:rPr lang="en-US" sz="1600" b="1" dirty="0">
                <a:solidFill>
                  <a:srgbClr val="396800"/>
                </a:solidFill>
              </a:rPr>
              <a:t>f</a:t>
            </a:r>
            <a:r>
              <a:rPr lang="en-US" sz="1600" b="1" dirty="0" smtClean="0">
                <a:solidFill>
                  <a:srgbClr val="396800"/>
                </a:solidFill>
              </a:rPr>
              <a:t>an, AC etc.</a:t>
            </a:r>
          </a:p>
        </p:txBody>
      </p:sp>
      <p:sp>
        <p:nvSpPr>
          <p:cNvPr id="6" name="TextBox 5"/>
          <p:cNvSpPr txBox="1"/>
          <p:nvPr/>
        </p:nvSpPr>
        <p:spPr>
          <a:xfrm flipH="1">
            <a:off x="198475" y="0"/>
            <a:ext cx="8205150" cy="584775"/>
          </a:xfrm>
          <a:prstGeom prst="rect">
            <a:avLst/>
          </a:prstGeom>
          <a:noFill/>
        </p:spPr>
        <p:txBody>
          <a:bodyPr wrap="square" rtlCol="0">
            <a:spAutoFit/>
          </a:bodyPr>
          <a:lstStyle/>
          <a:p>
            <a:pPr algn="ctr"/>
            <a:r>
              <a:rPr lang="en-US" sz="3200" b="1" dirty="0"/>
              <a:t>Voice Control </a:t>
            </a:r>
            <a:r>
              <a:rPr lang="en-US" sz="3200" b="1" dirty="0" smtClean="0"/>
              <a:t>Home Automation </a:t>
            </a:r>
            <a:r>
              <a:rPr lang="en-US" sz="3200" b="1" dirty="0"/>
              <a:t>System</a:t>
            </a:r>
            <a:endParaRPr lang="en-IN" sz="3200" b="1" dirty="0"/>
          </a:p>
        </p:txBody>
      </p:sp>
      <p:sp>
        <p:nvSpPr>
          <p:cNvPr id="8" name="TextBox 7"/>
          <p:cNvSpPr txBox="1"/>
          <p:nvPr/>
        </p:nvSpPr>
        <p:spPr>
          <a:xfrm>
            <a:off x="5273749" y="2338008"/>
            <a:ext cx="3881243" cy="1138773"/>
          </a:xfrm>
          <a:prstGeom prst="rect">
            <a:avLst/>
          </a:prstGeom>
          <a:noFill/>
        </p:spPr>
        <p:txBody>
          <a:bodyPr wrap="square" rtlCol="0">
            <a:spAutoFit/>
          </a:bodyPr>
          <a:lstStyle/>
          <a:p>
            <a:pPr algn="ctr"/>
            <a:r>
              <a:rPr lang="en-US" b="1" dirty="0"/>
              <a:t> </a:t>
            </a:r>
            <a:r>
              <a:rPr lang="en-US" sz="1600" dirty="0"/>
              <a:t>An Internship Report Submitted </a:t>
            </a:r>
            <a:r>
              <a:rPr lang="en-US" sz="1600" dirty="0" smtClean="0"/>
              <a:t>for Fulfillment</a:t>
            </a:r>
            <a:r>
              <a:rPr lang="en-IN" sz="1600" dirty="0" smtClean="0"/>
              <a:t> </a:t>
            </a:r>
            <a:r>
              <a:rPr lang="en-US" sz="1600" dirty="0" smtClean="0"/>
              <a:t>of </a:t>
            </a:r>
            <a:r>
              <a:rPr lang="en-US" sz="1600" dirty="0"/>
              <a:t>the Samsung Innovation </a:t>
            </a:r>
            <a:r>
              <a:rPr lang="en-US" sz="1600" dirty="0" smtClean="0"/>
              <a:t>              Campaign</a:t>
            </a:r>
            <a:r>
              <a:rPr lang="en-IN" dirty="0"/>
              <a:t/>
            </a:r>
            <a:br>
              <a:rPr lang="en-IN" dirty="0"/>
            </a:br>
            <a:endParaRPr lang="en-IN" dirty="0"/>
          </a:p>
        </p:txBody>
      </p:sp>
      <p:sp>
        <p:nvSpPr>
          <p:cNvPr id="9" name="TextBox 8"/>
          <p:cNvSpPr txBox="1"/>
          <p:nvPr/>
        </p:nvSpPr>
        <p:spPr>
          <a:xfrm>
            <a:off x="6560287" y="3494268"/>
            <a:ext cx="1687033" cy="338554"/>
          </a:xfrm>
          <a:prstGeom prst="rect">
            <a:avLst/>
          </a:prstGeom>
          <a:noFill/>
        </p:spPr>
        <p:txBody>
          <a:bodyPr wrap="square" rtlCol="0">
            <a:spAutoFit/>
          </a:bodyPr>
          <a:lstStyle/>
          <a:p>
            <a:r>
              <a:rPr lang="en-IN" sz="1600" dirty="0" smtClean="0">
                <a:solidFill>
                  <a:srgbClr val="9EFF29"/>
                </a:solidFill>
              </a:rPr>
              <a:t>Submitted By</a:t>
            </a:r>
            <a:endParaRPr lang="en-IN" sz="1600" dirty="0">
              <a:solidFill>
                <a:srgbClr val="9EFF29"/>
              </a:solidFill>
            </a:endParaRPr>
          </a:p>
        </p:txBody>
      </p:sp>
      <p:sp>
        <p:nvSpPr>
          <p:cNvPr id="10" name="TextBox 9"/>
          <p:cNvSpPr txBox="1"/>
          <p:nvPr/>
        </p:nvSpPr>
        <p:spPr>
          <a:xfrm>
            <a:off x="4685415" y="3948223"/>
            <a:ext cx="4586176" cy="861774"/>
          </a:xfrm>
          <a:prstGeom prst="rect">
            <a:avLst/>
          </a:prstGeom>
          <a:noFill/>
        </p:spPr>
        <p:txBody>
          <a:bodyPr wrap="square" rtlCol="0">
            <a:spAutoFit/>
          </a:bodyPr>
          <a:lstStyle/>
          <a:p>
            <a:r>
              <a:rPr lang="en-US" dirty="0">
                <a:solidFill>
                  <a:srgbClr val="9EFF29"/>
                </a:solidFill>
                <a:latin typeface="+mj-lt"/>
              </a:rPr>
              <a:t> </a:t>
            </a:r>
            <a:r>
              <a:rPr lang="en-US" sz="1600" dirty="0" smtClean="0">
                <a:solidFill>
                  <a:srgbClr val="9EFF29"/>
                </a:solidFill>
                <a:latin typeface="+mj-lt"/>
                <a:cs typeface="Times New Roman" panose="02020603050405020304" pitchFamily="18" charset="0"/>
              </a:rPr>
              <a:t>Kritika(MCA) </a:t>
            </a:r>
            <a:r>
              <a:rPr lang="en-US" sz="1600" dirty="0">
                <a:solidFill>
                  <a:srgbClr val="9EFF29"/>
                </a:solidFill>
                <a:latin typeface="+mj-lt"/>
                <a:cs typeface="Times New Roman" panose="02020603050405020304" pitchFamily="18" charset="0"/>
              </a:rPr>
              <a:t>,</a:t>
            </a:r>
            <a:r>
              <a:rPr lang="en-US" sz="1600" dirty="0" err="1">
                <a:solidFill>
                  <a:srgbClr val="9EFF29"/>
                </a:solidFill>
                <a:latin typeface="+mj-lt"/>
                <a:cs typeface="Times New Roman" panose="02020603050405020304" pitchFamily="18" charset="0"/>
              </a:rPr>
              <a:t>Hrithik</a:t>
            </a:r>
            <a:r>
              <a:rPr lang="en-US" sz="1600" dirty="0">
                <a:solidFill>
                  <a:srgbClr val="9EFF29"/>
                </a:solidFill>
                <a:latin typeface="+mj-lt"/>
                <a:cs typeface="Times New Roman" panose="02020603050405020304" pitchFamily="18" charset="0"/>
              </a:rPr>
              <a:t> </a:t>
            </a:r>
            <a:r>
              <a:rPr lang="en-US" sz="1600" dirty="0" smtClean="0">
                <a:solidFill>
                  <a:srgbClr val="9EFF29"/>
                </a:solidFill>
                <a:latin typeface="+mj-lt"/>
                <a:cs typeface="Times New Roman" panose="02020603050405020304" pitchFamily="18" charset="0"/>
              </a:rPr>
              <a:t>Sharma(MCA),  </a:t>
            </a:r>
            <a:r>
              <a:rPr lang="en-US" sz="1600" dirty="0" err="1">
                <a:solidFill>
                  <a:srgbClr val="9EFF29"/>
                </a:solidFill>
                <a:latin typeface="+mj-lt"/>
                <a:cs typeface="Times New Roman" panose="02020603050405020304" pitchFamily="18" charset="0"/>
              </a:rPr>
              <a:t>Palak</a:t>
            </a:r>
            <a:r>
              <a:rPr lang="en-US" sz="1600" dirty="0">
                <a:solidFill>
                  <a:srgbClr val="9EFF29"/>
                </a:solidFill>
                <a:latin typeface="+mj-lt"/>
                <a:cs typeface="Times New Roman" panose="02020603050405020304" pitchFamily="18" charset="0"/>
              </a:rPr>
              <a:t> </a:t>
            </a:r>
            <a:r>
              <a:rPr lang="en-US" sz="1600" dirty="0" smtClean="0">
                <a:solidFill>
                  <a:srgbClr val="9EFF29"/>
                </a:solidFill>
                <a:latin typeface="+mj-lt"/>
                <a:cs typeface="Times New Roman" panose="02020603050405020304" pitchFamily="18" charset="0"/>
              </a:rPr>
              <a:t>Singh(MCA),  </a:t>
            </a:r>
            <a:r>
              <a:rPr lang="en-US" sz="1600" dirty="0">
                <a:solidFill>
                  <a:srgbClr val="9EFF29"/>
                </a:solidFill>
                <a:latin typeface="+mj-lt"/>
                <a:cs typeface="Times New Roman" panose="02020603050405020304" pitchFamily="18" charset="0"/>
              </a:rPr>
              <a:t>Neha </a:t>
            </a:r>
            <a:r>
              <a:rPr lang="en-US" sz="1600" dirty="0" smtClean="0">
                <a:solidFill>
                  <a:srgbClr val="9EFF29"/>
                </a:solidFill>
                <a:latin typeface="+mj-lt"/>
                <a:cs typeface="Times New Roman" panose="02020603050405020304" pitchFamily="18" charset="0"/>
              </a:rPr>
              <a:t>Anthony(MCA), </a:t>
            </a:r>
            <a:r>
              <a:rPr lang="en-US" sz="1600" dirty="0" smtClean="0">
                <a:solidFill>
                  <a:srgbClr val="9EFF29"/>
                </a:solidFill>
                <a:latin typeface="+mj-lt"/>
                <a:cs typeface="Times New Roman" panose="02020603050405020304" pitchFamily="18" charset="0"/>
              </a:rPr>
              <a:t>Abhishek Kumar Rai(</a:t>
            </a:r>
            <a:r>
              <a:rPr lang="en-US" sz="1600" dirty="0" err="1" smtClean="0">
                <a:solidFill>
                  <a:srgbClr val="9EFF29"/>
                </a:solidFill>
                <a:latin typeface="+mj-lt"/>
                <a:cs typeface="Times New Roman" panose="02020603050405020304" pitchFamily="18" charset="0"/>
              </a:rPr>
              <a:t>Btech</a:t>
            </a:r>
            <a:r>
              <a:rPr lang="en-US" sz="1600" smtClean="0">
                <a:solidFill>
                  <a:srgbClr val="9EFF29"/>
                </a:solidFill>
                <a:latin typeface="+mj-lt"/>
                <a:cs typeface="Times New Roman" panose="02020603050405020304" pitchFamily="18" charset="0"/>
              </a:rPr>
              <a:t> EE</a:t>
            </a:r>
            <a:r>
              <a:rPr lang="en-US" sz="1600" dirty="0" smtClean="0">
                <a:solidFill>
                  <a:srgbClr val="9EFF29"/>
                </a:solidFill>
                <a:latin typeface="+mj-lt"/>
                <a:cs typeface="Times New Roman" panose="02020603050405020304" pitchFamily="18" charset="0"/>
              </a:rPr>
              <a:t>)</a:t>
            </a:r>
            <a:endParaRPr lang="en-IN" sz="1600" dirty="0">
              <a:solidFill>
                <a:srgbClr val="9EFF29"/>
              </a:solidFill>
              <a:latin typeface="+mj-lt"/>
              <a:cs typeface="Times New Roman" panose="02020603050405020304" pitchFamily="18" charset="0"/>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60257" y="932873"/>
            <a:ext cx="5759966" cy="2476634"/>
          </a:xfrm>
        </p:spPr>
        <p:txBody>
          <a:bodyPr>
            <a:normAutofit/>
          </a:bodyPr>
          <a:lstStyle/>
          <a:p>
            <a:r>
              <a:rPr lang="en-GB" sz="6000" dirty="0" smtClean="0"/>
              <a:t>THANKYOU</a:t>
            </a:r>
            <a:endParaRPr lang="en-US" sz="6000" dirty="0"/>
          </a:p>
        </p:txBody>
      </p:sp>
    </p:spTree>
    <p:extLst>
      <p:ext uri="{BB962C8B-B14F-4D97-AF65-F5344CB8AC3E}">
        <p14:creationId xmlns:p14="http://schemas.microsoft.com/office/powerpoint/2010/main" val="332578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a:t>Voice Controlled Wireless Home Automation Based on internet/ Bluetooth/ </a:t>
            </a:r>
            <a:r>
              <a:rPr lang="en-US" sz="2000" dirty="0" err="1"/>
              <a:t>wi-fi</a:t>
            </a:r>
            <a:r>
              <a:rPr lang="en-US" sz="2000" dirty="0"/>
              <a:t> is a project that is integrated system with mobile phone (application) to give the facility to the elderly and the disable people, so that they can easily control home utilities fully Based on their phone through voice command. </a:t>
            </a:r>
            <a:endParaRPr lang="en-US" sz="2000" dirty="0" smtClean="0"/>
          </a:p>
          <a:p>
            <a:endParaRPr lang="en-US" sz="2200" dirty="0" smtClean="0"/>
          </a:p>
          <a:p>
            <a:r>
              <a:rPr lang="en-US" sz="2000" dirty="0" smtClean="0"/>
              <a:t>The </a:t>
            </a:r>
            <a:r>
              <a:rPr lang="en-US" sz="2000" dirty="0"/>
              <a:t>device is built in such a way that it will be easy to carry, install, configure, run and maintain for the non-technical person. Home automation involves introducing to connect the certain electrical devices that are used in a home.</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84797" y="245301"/>
            <a:ext cx="4065845" cy="725349"/>
          </a:xfrm>
        </p:spPr>
        <p:txBody>
          <a:bodyPr>
            <a:normAutofit/>
          </a:bodyPr>
          <a:lstStyle/>
          <a:p>
            <a:r>
              <a:rPr lang="en-GB" dirty="0"/>
              <a:t>PROJECT OVERVIEW</a:t>
            </a:r>
            <a:endParaRPr lang="en-US" dirty="0"/>
          </a:p>
        </p:txBody>
      </p:sp>
      <p:sp>
        <p:nvSpPr>
          <p:cNvPr id="5" name="Content Placeholder 4"/>
          <p:cNvSpPr>
            <a:spLocks noGrp="1"/>
          </p:cNvSpPr>
          <p:nvPr>
            <p:ph idx="1"/>
          </p:nvPr>
        </p:nvSpPr>
        <p:spPr>
          <a:xfrm>
            <a:off x="1607689" y="1076976"/>
            <a:ext cx="6717890" cy="3420136"/>
          </a:xfrm>
        </p:spPr>
        <p:txBody>
          <a:bodyPr/>
          <a:lstStyle/>
          <a:p>
            <a:r>
              <a:rPr lang="en-GB" sz="1800" dirty="0" smtClean="0"/>
              <a:t>The Voice Control Home Automation System project uses a combination of hardware and software components to automate the process of Household electricity Appliances</a:t>
            </a:r>
            <a:r>
              <a:rPr lang="en-US" sz="1800" b="1" dirty="0" smtClean="0">
                <a:solidFill>
                  <a:srgbClr val="396800"/>
                </a:solidFill>
              </a:rPr>
              <a:t> </a:t>
            </a:r>
            <a:r>
              <a:rPr lang="en-GB" sz="1800" dirty="0" smtClean="0"/>
              <a:t>. Here's an overview of the key components:</a:t>
            </a:r>
          </a:p>
          <a:p>
            <a:r>
              <a:rPr lang="en-IN" sz="1800" dirty="0" smtClean="0"/>
              <a:t>Raspberry </a:t>
            </a:r>
            <a:r>
              <a:rPr lang="en-IN" sz="1800" dirty="0"/>
              <a:t>Pi 3 with Noobs / </a:t>
            </a:r>
            <a:r>
              <a:rPr lang="en-IN" sz="1800" dirty="0" err="1"/>
              <a:t>Raspbian</a:t>
            </a:r>
            <a:r>
              <a:rPr lang="en-IN" sz="1800" dirty="0"/>
              <a:t> </a:t>
            </a:r>
            <a:r>
              <a:rPr lang="en-IN" sz="1800" dirty="0" err="1"/>
              <a:t>Os</a:t>
            </a:r>
            <a:r>
              <a:rPr lang="en-IN" sz="1800" dirty="0" smtClean="0"/>
              <a:t>. </a:t>
            </a:r>
          </a:p>
          <a:p>
            <a:r>
              <a:rPr lang="en-IN" sz="1800" dirty="0" smtClean="0"/>
              <a:t>A </a:t>
            </a:r>
            <a:r>
              <a:rPr lang="en-IN" sz="1800" dirty="0"/>
              <a:t>USB webcam with microphone / USB </a:t>
            </a:r>
            <a:r>
              <a:rPr lang="en-IN" sz="1800" dirty="0" smtClean="0"/>
              <a:t>microphone</a:t>
            </a:r>
          </a:p>
          <a:p>
            <a:r>
              <a:rPr lang="en-IN" sz="1800" dirty="0"/>
              <a:t>W</a:t>
            </a:r>
            <a:r>
              <a:rPr lang="en-IN" sz="1800" dirty="0" smtClean="0"/>
              <a:t>indows </a:t>
            </a:r>
            <a:r>
              <a:rPr lang="en-IN" sz="1800" dirty="0"/>
              <a:t>/ </a:t>
            </a:r>
            <a:r>
              <a:rPr lang="en-IN" sz="1800" dirty="0" err="1"/>
              <a:t>linux</a:t>
            </a:r>
            <a:r>
              <a:rPr lang="en-IN" sz="1800" dirty="0"/>
              <a:t> pc to access Raspberry pi</a:t>
            </a:r>
            <a:endParaRPr lang="en-GB" sz="1800" dirty="0" smtClean="0"/>
          </a:p>
          <a:p>
            <a:endParaRPr lang="en-US" dirty="0"/>
          </a:p>
        </p:txBody>
      </p:sp>
      <p:pic>
        <p:nvPicPr>
          <p:cNvPr id="1026" name="Picture 2" descr="https://content.instructables.com/F89/UT5M/JMKVC3K5/F89UT5MJMKVC3K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5498" y="3062177"/>
            <a:ext cx="3055090" cy="189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629" y="361507"/>
            <a:ext cx="3919870" cy="584775"/>
          </a:xfrm>
          <a:prstGeom prst="rect">
            <a:avLst/>
          </a:prstGeom>
          <a:noFill/>
        </p:spPr>
        <p:txBody>
          <a:bodyPr wrap="square" rtlCol="0">
            <a:spAutoFit/>
          </a:bodyPr>
          <a:lstStyle/>
          <a:p>
            <a:r>
              <a:rPr lang="en-IN" sz="3200" dirty="0"/>
              <a:t>Aims and Objectives</a:t>
            </a:r>
          </a:p>
        </p:txBody>
      </p:sp>
      <p:sp>
        <p:nvSpPr>
          <p:cNvPr id="3" name="TextBox 2"/>
          <p:cNvSpPr txBox="1"/>
          <p:nvPr/>
        </p:nvSpPr>
        <p:spPr>
          <a:xfrm>
            <a:off x="666308" y="1339702"/>
            <a:ext cx="7690883" cy="2862322"/>
          </a:xfrm>
          <a:prstGeom prst="rect">
            <a:avLst/>
          </a:prstGeom>
          <a:noFill/>
        </p:spPr>
        <p:txBody>
          <a:bodyPr wrap="square" rtlCol="0">
            <a:spAutoFit/>
          </a:bodyPr>
          <a:lstStyle/>
          <a:p>
            <a:r>
              <a:rPr lang="en-US" dirty="0"/>
              <a:t>some of the major aims and objectives of our project. </a:t>
            </a:r>
            <a:endParaRPr lang="en-US" dirty="0" smtClean="0"/>
          </a:p>
          <a:p>
            <a:endParaRPr lang="en-US" dirty="0" smtClean="0"/>
          </a:p>
          <a:p>
            <a:r>
              <a:rPr lang="en-US" dirty="0" smtClean="0"/>
              <a:t>• </a:t>
            </a:r>
            <a:r>
              <a:rPr lang="en-US" dirty="0"/>
              <a:t>This project is designed to use the voice recognition technology to control home utilities i.e. light and </a:t>
            </a:r>
            <a:r>
              <a:rPr lang="en-US" dirty="0" smtClean="0"/>
              <a:t>fan</a:t>
            </a:r>
          </a:p>
          <a:p>
            <a:r>
              <a:rPr lang="en-US" dirty="0" smtClean="0"/>
              <a:t> </a:t>
            </a:r>
            <a:r>
              <a:rPr lang="en-US" dirty="0"/>
              <a:t>• Its implementation especially focuses on the needs of disabled people</a:t>
            </a:r>
            <a:r>
              <a:rPr lang="en-US" dirty="0" smtClean="0"/>
              <a:t>.</a:t>
            </a:r>
          </a:p>
          <a:p>
            <a:r>
              <a:rPr lang="en-US" dirty="0" smtClean="0"/>
              <a:t> </a:t>
            </a:r>
            <a:r>
              <a:rPr lang="en-US" dirty="0"/>
              <a:t>• Google voice recognition facility will be </a:t>
            </a:r>
            <a:r>
              <a:rPr lang="en-US" dirty="0" err="1"/>
              <a:t>utilised</a:t>
            </a:r>
            <a:r>
              <a:rPr lang="en-US" dirty="0"/>
              <a:t> to input voice. </a:t>
            </a:r>
            <a:endParaRPr lang="en-US" dirty="0" smtClean="0"/>
          </a:p>
          <a:p>
            <a:r>
              <a:rPr lang="en-US" dirty="0" smtClean="0"/>
              <a:t>• </a:t>
            </a:r>
            <a:r>
              <a:rPr lang="en-US" dirty="0"/>
              <a:t>Android phone will be used for the application software which will be connected to the google voice command input</a:t>
            </a:r>
            <a:r>
              <a:rPr lang="en-US" dirty="0" smtClean="0"/>
              <a:t>.</a:t>
            </a:r>
          </a:p>
          <a:p>
            <a:r>
              <a:rPr lang="en-US" dirty="0" smtClean="0"/>
              <a:t> </a:t>
            </a:r>
            <a:r>
              <a:rPr lang="en-US" dirty="0"/>
              <a:t>• Application software will be responsible for converting the voice command into the </a:t>
            </a:r>
            <a:r>
              <a:rPr lang="en-US" dirty="0" smtClean="0"/>
              <a:t>text </a:t>
            </a:r>
            <a:r>
              <a:rPr lang="en-US" dirty="0" err="1" smtClean="0"/>
              <a:t>formate</a:t>
            </a:r>
            <a:endParaRPr lang="en-IN" dirty="0"/>
          </a:p>
        </p:txBody>
      </p:sp>
    </p:spTree>
    <p:extLst>
      <p:ext uri="{BB962C8B-B14F-4D97-AF65-F5344CB8AC3E}">
        <p14:creationId xmlns:p14="http://schemas.microsoft.com/office/powerpoint/2010/main" val="1820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How it Works</a:t>
            </a:r>
            <a:endParaRPr lang="en-US" dirty="0"/>
          </a:p>
        </p:txBody>
      </p:sp>
      <p:pic>
        <p:nvPicPr>
          <p:cNvPr id="2050" name="Picture 2" descr="https://content.instructables.com/FL5/VTXY/JMKVC3KN/FL5VTXYJMKVC3KN.png?auto=webp&amp;frame=1&amp;fit=bounds&amp;md=617de8326722db1fa4a4121446bbf25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748" y="1377829"/>
            <a:ext cx="7521132" cy="333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5245396" y="276446"/>
            <a:ext cx="4196316" cy="523220"/>
          </a:xfrm>
          <a:prstGeom prst="rect">
            <a:avLst/>
          </a:prstGeom>
          <a:noFill/>
        </p:spPr>
        <p:txBody>
          <a:bodyPr wrap="square" rtlCol="0">
            <a:spAutoFit/>
          </a:bodyPr>
          <a:lstStyle/>
          <a:p>
            <a:r>
              <a:rPr lang="en-IN" sz="2800" dirty="0" smtClean="0"/>
              <a:t>Setup for Raspberry Pi</a:t>
            </a:r>
            <a:endParaRPr lang="en-IN" sz="2800" dirty="0"/>
          </a:p>
        </p:txBody>
      </p:sp>
      <p:sp>
        <p:nvSpPr>
          <p:cNvPr id="3" name="TextBox 2"/>
          <p:cNvSpPr txBox="1"/>
          <p:nvPr/>
        </p:nvSpPr>
        <p:spPr>
          <a:xfrm>
            <a:off x="524541" y="1240465"/>
            <a:ext cx="8052390" cy="4093428"/>
          </a:xfrm>
          <a:prstGeom prst="rect">
            <a:avLst/>
          </a:prstGeom>
          <a:noFill/>
        </p:spPr>
        <p:txBody>
          <a:bodyPr wrap="square" rtlCol="0">
            <a:spAutoFit/>
          </a:bodyPr>
          <a:lstStyle/>
          <a:p>
            <a:r>
              <a:rPr lang="en-US" sz="1600" b="1" dirty="0" smtClean="0"/>
              <a:t>Step 1: </a:t>
            </a:r>
            <a:r>
              <a:rPr lang="en-US" sz="1600" dirty="0" smtClean="0"/>
              <a:t>First</a:t>
            </a:r>
            <a:r>
              <a:rPr lang="en-US" sz="1600" dirty="0"/>
              <a:t>, we have to check whether your microphone or webcam is detected by the Raspberry Pi and the microphone volumes are high. First step is to check your webcam or microphone is listed using the command “</a:t>
            </a:r>
            <a:r>
              <a:rPr lang="en-US" sz="1600" dirty="0" err="1"/>
              <a:t>lsusb</a:t>
            </a:r>
            <a:r>
              <a:rPr lang="en-US" sz="1600" dirty="0" smtClean="0"/>
              <a:t>“.</a:t>
            </a:r>
          </a:p>
          <a:p>
            <a:endParaRPr lang="en-US" sz="1600" dirty="0" smtClean="0"/>
          </a:p>
          <a:p>
            <a:r>
              <a:rPr lang="en-IN" sz="1600" b="1" dirty="0" smtClean="0"/>
              <a:t>Step2:  </a:t>
            </a:r>
            <a:r>
              <a:rPr lang="en-IN" sz="1600" dirty="0" smtClean="0"/>
              <a:t>Setting </a:t>
            </a:r>
            <a:r>
              <a:rPr lang="en-IN" sz="1600" dirty="0"/>
              <a:t>Microphone Volume </a:t>
            </a:r>
            <a:r>
              <a:rPr lang="en-IN" sz="1600" dirty="0" smtClean="0"/>
              <a:t>High</a:t>
            </a:r>
          </a:p>
          <a:p>
            <a:endParaRPr lang="en-IN" sz="1600" dirty="0" smtClean="0"/>
          </a:p>
          <a:p>
            <a:r>
              <a:rPr lang="en-IN" sz="1600" b="1" dirty="0" smtClean="0"/>
              <a:t>Step 3:  </a:t>
            </a:r>
            <a:r>
              <a:rPr lang="en-IN" sz="1600" dirty="0" smtClean="0"/>
              <a:t>Setting </a:t>
            </a:r>
            <a:r>
              <a:rPr lang="en-IN" sz="1600" dirty="0"/>
              <a:t>Up </a:t>
            </a:r>
            <a:r>
              <a:rPr lang="en-IN" sz="1600" dirty="0" err="1"/>
              <a:t>Gpio</a:t>
            </a:r>
            <a:r>
              <a:rPr lang="en-IN" sz="1600" dirty="0"/>
              <a:t> </a:t>
            </a:r>
            <a:r>
              <a:rPr lang="en-IN" sz="1600" dirty="0" smtClean="0"/>
              <a:t>Pins: </a:t>
            </a:r>
          </a:p>
          <a:p>
            <a:r>
              <a:rPr lang="en-IN" sz="1600" dirty="0" smtClean="0"/>
              <a:t>To </a:t>
            </a:r>
            <a:r>
              <a:rPr lang="en-IN" sz="1600" dirty="0"/>
              <a:t>access GPIO Pins you must need to install Wiring Pi on your Raspberry </a:t>
            </a:r>
            <a:r>
              <a:rPr lang="en-IN" sz="1600" dirty="0" smtClean="0"/>
              <a:t>Pi</a:t>
            </a:r>
          </a:p>
          <a:p>
            <a:endParaRPr lang="en-IN" sz="1600" dirty="0"/>
          </a:p>
          <a:p>
            <a:r>
              <a:rPr lang="en-IN" sz="1600" b="1" dirty="0" smtClean="0"/>
              <a:t>Step 4: </a:t>
            </a:r>
            <a:r>
              <a:rPr lang="en-IN" sz="1600" dirty="0" smtClean="0"/>
              <a:t>Writing Script</a:t>
            </a:r>
          </a:p>
          <a:p>
            <a:endParaRPr lang="en-IN" sz="1600" dirty="0"/>
          </a:p>
          <a:p>
            <a:r>
              <a:rPr lang="en-US" sz="1600" b="1" dirty="0"/>
              <a:t>S</a:t>
            </a:r>
            <a:r>
              <a:rPr lang="en-US" sz="1600" b="1" dirty="0" smtClean="0"/>
              <a:t>tep 5: </a:t>
            </a:r>
            <a:r>
              <a:rPr lang="en-US" sz="1600" dirty="0" smtClean="0"/>
              <a:t>Installing </a:t>
            </a:r>
            <a:r>
              <a:rPr lang="en-US" sz="1600" dirty="0"/>
              <a:t>the Voice Recognition Software for Raspberry </a:t>
            </a:r>
            <a:r>
              <a:rPr lang="en-US" sz="1600" dirty="0" smtClean="0"/>
              <a:t>Pi</a:t>
            </a:r>
            <a:endParaRPr lang="en-US" sz="1600" dirty="0"/>
          </a:p>
          <a:p>
            <a:endParaRPr lang="en-IN" sz="1600" dirty="0" smtClean="0"/>
          </a:p>
          <a:p>
            <a:endParaRPr lang="en-IN" sz="1600" dirty="0"/>
          </a:p>
          <a:p>
            <a:endParaRPr lang="en-IN" b="1" dirty="0"/>
          </a:p>
          <a:p>
            <a:endParaRPr lang="en-US" dirty="0"/>
          </a:p>
        </p:txBody>
      </p:sp>
    </p:spTree>
    <p:extLst>
      <p:ext uri="{BB962C8B-B14F-4D97-AF65-F5344CB8AC3E}">
        <p14:creationId xmlns:p14="http://schemas.microsoft.com/office/powerpoint/2010/main" val="264537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5365895" y="311888"/>
            <a:ext cx="3969490" cy="523220"/>
          </a:xfrm>
          <a:prstGeom prst="rect">
            <a:avLst/>
          </a:prstGeom>
          <a:noFill/>
        </p:spPr>
        <p:txBody>
          <a:bodyPr wrap="square" rtlCol="0">
            <a:spAutoFit/>
          </a:bodyPr>
          <a:lstStyle/>
          <a:p>
            <a:r>
              <a:rPr lang="en-IN" sz="2800" dirty="0" smtClean="0"/>
              <a:t>Screenshots for Setups</a:t>
            </a:r>
            <a:endParaRPr lang="en-IN" sz="2800" dirty="0"/>
          </a:p>
        </p:txBody>
      </p:sp>
      <p:pic>
        <p:nvPicPr>
          <p:cNvPr id="3074" name="Picture 2" descr="https://content.instructables.com/FQF/62HS/JMKVC2RP/FQF62HSJMKVC2RP.png?auto=webp&amp;frame=1&amp;fit=bounds&amp;md=639464bbc695d6d1a3fded419a5589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863" y="1157327"/>
            <a:ext cx="2984571" cy="18547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content.instructables.com/FBU/0NXU/JMKVC2RQ/FBU0NXUJMKVC2RQ.png?auto=webp&amp;frame=1&amp;fit=bounds&amp;md=e4c8d82b95432d5781ffb0e346181f1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895" y="1101009"/>
            <a:ext cx="3069636" cy="191111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content.instructables.com/FE8/BWK9/JMKVC2UY/FE8BWK9JMKVC2UY.png?auto=webp&amp;frame=1&amp;fit=bounds&amp;md=be160c90422e7e9ef972495929ff7a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863" y="3166423"/>
            <a:ext cx="2991662" cy="186757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content.instructables.com/F9A/AF12/JMKVC2UZ/F9AAF12JMKVC2UZ.png?auto=webp&amp;frame=1&amp;fit=bounds&amp;md=ac1201ed7fd907fafcf54c4f0b2bf5b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5895" y="3105940"/>
            <a:ext cx="3094075" cy="19280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266183" y="3664689"/>
            <a:ext cx="2410046" cy="646331"/>
          </a:xfrm>
          <a:prstGeom prst="rect">
            <a:avLst/>
          </a:prstGeom>
          <a:noFill/>
        </p:spPr>
        <p:txBody>
          <a:bodyPr wrap="square" rtlCol="0">
            <a:spAutoFit/>
          </a:bodyPr>
          <a:lstStyle/>
          <a:p>
            <a:pPr algn="ctr"/>
            <a:r>
              <a:rPr lang="en-IN" b="1" dirty="0"/>
              <a:t> Setting Up </a:t>
            </a:r>
            <a:endParaRPr lang="en-IN" b="1" dirty="0" smtClean="0"/>
          </a:p>
          <a:p>
            <a:pPr algn="ctr"/>
            <a:r>
              <a:rPr lang="en-IN" b="1" dirty="0" err="1" smtClean="0"/>
              <a:t>Gpio</a:t>
            </a:r>
            <a:r>
              <a:rPr lang="en-IN" b="1" dirty="0" smtClean="0"/>
              <a:t> </a:t>
            </a:r>
            <a:r>
              <a:rPr lang="en-IN" b="1" dirty="0"/>
              <a:t>Pins</a:t>
            </a:r>
          </a:p>
        </p:txBody>
      </p:sp>
      <p:sp>
        <p:nvSpPr>
          <p:cNvPr id="5" name="TextBox 4"/>
          <p:cNvSpPr txBox="1"/>
          <p:nvPr/>
        </p:nvSpPr>
        <p:spPr>
          <a:xfrm>
            <a:off x="205562" y="1761557"/>
            <a:ext cx="2736112" cy="646331"/>
          </a:xfrm>
          <a:prstGeom prst="rect">
            <a:avLst/>
          </a:prstGeom>
          <a:noFill/>
        </p:spPr>
        <p:txBody>
          <a:bodyPr wrap="square" rtlCol="0">
            <a:spAutoFit/>
          </a:bodyPr>
          <a:lstStyle/>
          <a:p>
            <a:r>
              <a:rPr lang="en-US" b="1" dirty="0"/>
              <a:t>Setting Up Mic </a:t>
            </a:r>
            <a:endParaRPr lang="en-US" b="1" dirty="0" smtClean="0"/>
          </a:p>
          <a:p>
            <a:r>
              <a:rPr lang="en-US" b="1" dirty="0" smtClean="0"/>
              <a:t>to </a:t>
            </a:r>
            <a:r>
              <a:rPr lang="en-US" b="1" dirty="0"/>
              <a:t>Detect Voice</a:t>
            </a:r>
          </a:p>
        </p:txBody>
      </p:sp>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1098" y="141767"/>
            <a:ext cx="3841897" cy="954107"/>
          </a:xfrm>
          <a:prstGeom prst="rect">
            <a:avLst/>
          </a:prstGeom>
          <a:noFill/>
        </p:spPr>
        <p:txBody>
          <a:bodyPr wrap="square" rtlCol="0">
            <a:spAutoFit/>
          </a:bodyPr>
          <a:lstStyle/>
          <a:p>
            <a:pPr algn="ctr"/>
            <a:r>
              <a:rPr lang="en-US" sz="2800" dirty="0"/>
              <a:t>Challenges in the </a:t>
            </a:r>
            <a:r>
              <a:rPr lang="en-US" sz="2800" dirty="0" smtClean="0"/>
              <a:t>home</a:t>
            </a:r>
          </a:p>
          <a:p>
            <a:pPr algn="ctr"/>
            <a:r>
              <a:rPr lang="en-US" sz="2800" dirty="0" smtClean="0"/>
              <a:t> </a:t>
            </a:r>
            <a:r>
              <a:rPr lang="en-US" sz="2800" dirty="0"/>
              <a:t>automation</a:t>
            </a:r>
            <a:endParaRPr lang="en-IN" sz="2800" dirty="0"/>
          </a:p>
        </p:txBody>
      </p:sp>
      <p:sp>
        <p:nvSpPr>
          <p:cNvPr id="3" name="TextBox 2"/>
          <p:cNvSpPr txBox="1"/>
          <p:nvPr/>
        </p:nvSpPr>
        <p:spPr>
          <a:xfrm flipH="1">
            <a:off x="860882" y="1467293"/>
            <a:ext cx="744669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One of the major challenges that have been faced by the home automation is its cost. Although home automation gives the best ultimate user experience, sometimes affordability factor come up in the middle.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Second </a:t>
            </a:r>
            <a:r>
              <a:rPr lang="en-US" dirty="0"/>
              <a:t>major is the cost that is involved in the development process of the </a:t>
            </a:r>
            <a:r>
              <a:rPr lang="en-US" dirty="0" smtClean="0"/>
              <a:t>system</a:t>
            </a:r>
          </a:p>
          <a:p>
            <a:endParaRPr lang="en-US" dirty="0" smtClean="0"/>
          </a:p>
          <a:p>
            <a:pPr marL="285750" indent="-285750">
              <a:buFont typeface="Arial" panose="020B0604020202020204" pitchFamily="34" charset="0"/>
              <a:buChar char="•"/>
            </a:pPr>
            <a:r>
              <a:rPr lang="en-US" dirty="0" smtClean="0"/>
              <a:t>Lack </a:t>
            </a:r>
            <a:r>
              <a:rPr lang="en-US" dirty="0"/>
              <a:t>of required standards is also being one of the challenges that come on the way. </a:t>
            </a:r>
            <a:endParaRPr lang="en-IN" dirty="0"/>
          </a:p>
        </p:txBody>
      </p:sp>
    </p:spTree>
    <p:extLst>
      <p:ext uri="{BB962C8B-B14F-4D97-AF65-F5344CB8AC3E}">
        <p14:creationId xmlns:p14="http://schemas.microsoft.com/office/powerpoint/2010/main" val="358811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2363" y="184298"/>
            <a:ext cx="4153786" cy="830997"/>
          </a:xfrm>
          <a:prstGeom prst="rect">
            <a:avLst/>
          </a:prstGeom>
          <a:noFill/>
        </p:spPr>
        <p:txBody>
          <a:bodyPr wrap="square" rtlCol="0">
            <a:spAutoFit/>
          </a:bodyPr>
          <a:lstStyle/>
          <a:p>
            <a:r>
              <a:rPr lang="en-GB" sz="2400" dirty="0"/>
              <a:t>Steps to clone or download the project repository</a:t>
            </a:r>
            <a:endParaRPr lang="en-IN" sz="2400" dirty="0"/>
          </a:p>
        </p:txBody>
      </p:sp>
      <p:sp>
        <p:nvSpPr>
          <p:cNvPr id="3" name="TextBox 2"/>
          <p:cNvSpPr txBox="1"/>
          <p:nvPr/>
        </p:nvSpPr>
        <p:spPr>
          <a:xfrm>
            <a:off x="907312" y="1339702"/>
            <a:ext cx="7648353" cy="2862322"/>
          </a:xfrm>
          <a:prstGeom prst="rect">
            <a:avLst/>
          </a:prstGeom>
          <a:noFill/>
        </p:spPr>
        <p:txBody>
          <a:bodyPr wrap="square" rtlCol="0">
            <a:spAutoFit/>
          </a:bodyPr>
          <a:lstStyle/>
          <a:p>
            <a:r>
              <a:rPr lang="en-GB" dirty="0"/>
              <a:t>To clone or download the project repository, these steps were followed</a:t>
            </a:r>
            <a:r>
              <a:rPr lang="en-GB" dirty="0" smtClean="0"/>
              <a:t>:</a:t>
            </a:r>
          </a:p>
          <a:p>
            <a:endParaRPr lang="en-GB" dirty="0"/>
          </a:p>
          <a:p>
            <a:pPr marL="285750" indent="-285750">
              <a:buFont typeface="Arial" panose="020B0604020202020204" pitchFamily="34" charset="0"/>
              <a:buChar char="•"/>
            </a:pPr>
            <a:r>
              <a:rPr lang="en-GB" dirty="0"/>
              <a:t>Open the project's GitHub repository in your web browser.</a:t>
            </a:r>
          </a:p>
          <a:p>
            <a:pPr marL="285750" indent="-285750">
              <a:buFont typeface="Arial" panose="020B0604020202020204" pitchFamily="34" charset="0"/>
              <a:buChar char="•"/>
            </a:pPr>
            <a:r>
              <a:rPr lang="en-GB" dirty="0"/>
              <a:t>Click on the green "Code" button.</a:t>
            </a:r>
          </a:p>
          <a:p>
            <a:pPr marL="285750" indent="-285750">
              <a:buFont typeface="Arial" panose="020B0604020202020204" pitchFamily="34" charset="0"/>
              <a:buChar char="•"/>
            </a:pPr>
            <a:r>
              <a:rPr lang="en-GB" dirty="0"/>
              <a:t>If Git is already installed on computer, click on "Open with GitHub Desktop" or "Download ZIP". If not, click on "Download ZIP".</a:t>
            </a:r>
          </a:p>
          <a:p>
            <a:pPr marL="285750" indent="-285750">
              <a:buFont typeface="Arial" panose="020B0604020202020204" pitchFamily="34" charset="0"/>
              <a:buChar char="•"/>
            </a:pPr>
            <a:r>
              <a:rPr lang="en-GB" dirty="0"/>
              <a:t>If you clicked on "Open with GitHub Desktop", choose a directory to clone the repository to and click "Clone".</a:t>
            </a:r>
          </a:p>
          <a:p>
            <a:pPr marL="285750" indent="-285750">
              <a:buFont typeface="Arial" panose="020B0604020202020204" pitchFamily="34" charset="0"/>
              <a:buChar char="•"/>
            </a:pPr>
            <a:r>
              <a:rPr lang="en-GB" dirty="0"/>
              <a:t>If you clicked on "Download ZIP", extract the contents of the ZIP file to a directory of your choice.</a:t>
            </a:r>
          </a:p>
        </p:txBody>
      </p:sp>
    </p:spTree>
    <p:extLst>
      <p:ext uri="{BB962C8B-B14F-4D97-AF65-F5344CB8AC3E}">
        <p14:creationId xmlns:p14="http://schemas.microsoft.com/office/powerpoint/2010/main" val="2686421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612</Words>
  <Application>Microsoft Office PowerPoint</Application>
  <PresentationFormat>On-screen Show (16:9)</PresentationFormat>
  <Paragraphs>60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PowerPoint Presentation</vt:lpstr>
      <vt:lpstr>INTRODUCTION</vt:lpstr>
      <vt:lpstr>PROJECT OVERVIEW</vt:lpstr>
      <vt:lpstr>PowerPoint Presentation</vt:lpstr>
      <vt:lpstr>How it Works</vt:lpstr>
      <vt:lpstr>PowerPoint Presentation</vt:lpstr>
      <vt:lpstr>PowerPoint Presentation</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2023-03-19T05:59:24Z</dcterms:modified>
</cp:coreProperties>
</file>