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Advent Pro SemiBold"/>
      <p:regular r:id="rId16"/>
      <p:bold r:id="rId17"/>
    </p:embeddedFont>
    <p:embeddedFont>
      <p:font typeface="Roboto"/>
      <p:regular r:id="rId18"/>
      <p:bold r:id="rId19"/>
      <p:italic r:id="rId20"/>
      <p:boldItalic r:id="rId21"/>
    </p:embeddedFont>
    <p:embeddedFont>
      <p:font typeface="Arimo"/>
      <p:regular r:id="rId22"/>
      <p:bold r:id="rId23"/>
      <p:italic r:id="rId24"/>
      <p:boldItalic r:id="rId25"/>
    </p:embeddedFont>
    <p:embeddedFont>
      <p:font typeface="Fira Sans Extra Condensed Medium"/>
      <p:regular r:id="rId26"/>
      <p:bold r:id="rId27"/>
      <p:italic r:id="rId28"/>
      <p:boldItalic r:id="rId29"/>
    </p:embeddedFont>
    <p:embeddedFont>
      <p:font typeface="Fira Sans Condensed Medium"/>
      <p:regular r:id="rId30"/>
      <p:bold r:id="rId31"/>
      <p:italic r:id="rId32"/>
      <p:boldItalic r:id="rId33"/>
    </p:embeddedFont>
    <p:embeddedFont>
      <p:font typeface="Maven Pro"/>
      <p:regular r:id="rId34"/>
      <p:bold r:id="rId35"/>
    </p:embeddedFont>
    <p:embeddedFont>
      <p:font typeface="Share Tech"/>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Arimo-regular.fntdata"/><Relationship Id="rId21" Type="http://schemas.openxmlformats.org/officeDocument/2006/relationships/font" Target="fonts/Roboto-boldItalic.fntdata"/><Relationship Id="rId24" Type="http://schemas.openxmlformats.org/officeDocument/2006/relationships/font" Target="fonts/Arimo-italic.fntdata"/><Relationship Id="rId23" Type="http://schemas.openxmlformats.org/officeDocument/2006/relationships/font" Target="fonts/Arim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Medium-regular.fntdata"/><Relationship Id="rId25" Type="http://schemas.openxmlformats.org/officeDocument/2006/relationships/font" Target="fonts/Arimo-boldItalic.fntdata"/><Relationship Id="rId28" Type="http://schemas.openxmlformats.org/officeDocument/2006/relationships/font" Target="fonts/FiraSansExtraCondensedMedium-italic.fntdata"/><Relationship Id="rId27" Type="http://schemas.openxmlformats.org/officeDocument/2006/relationships/font" Target="fonts/FiraSansExtraCondensed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Medium-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CondensedMedium-bold.fntdata"/><Relationship Id="rId30" Type="http://schemas.openxmlformats.org/officeDocument/2006/relationships/font" Target="fonts/FiraSansCondensedMedium-regular.fntdata"/><Relationship Id="rId11" Type="http://schemas.openxmlformats.org/officeDocument/2006/relationships/slide" Target="slides/slide7.xml"/><Relationship Id="rId33" Type="http://schemas.openxmlformats.org/officeDocument/2006/relationships/font" Target="fonts/FiraSansCondensedMedium-boldItalic.fntdata"/><Relationship Id="rId10" Type="http://schemas.openxmlformats.org/officeDocument/2006/relationships/slide" Target="slides/slide6.xml"/><Relationship Id="rId32" Type="http://schemas.openxmlformats.org/officeDocument/2006/relationships/font" Target="fonts/FiraSansCondensedMedium-italic.fntdata"/><Relationship Id="rId13" Type="http://schemas.openxmlformats.org/officeDocument/2006/relationships/slide" Target="slides/slide9.xml"/><Relationship Id="rId35" Type="http://schemas.openxmlformats.org/officeDocument/2006/relationships/font" Target="fonts/MavenPro-bold.fntdata"/><Relationship Id="rId12" Type="http://schemas.openxmlformats.org/officeDocument/2006/relationships/slide" Target="slides/slide8.xml"/><Relationship Id="rId34" Type="http://schemas.openxmlformats.org/officeDocument/2006/relationships/font" Target="fonts/MavenPro-regular.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ShareTech-regular.fntdata"/><Relationship Id="rId17" Type="http://schemas.openxmlformats.org/officeDocument/2006/relationships/font" Target="fonts/AdventProSemiBold-bold.fntdata"/><Relationship Id="rId16" Type="http://schemas.openxmlformats.org/officeDocument/2006/relationships/font" Target="fonts/AdventProSemiBold-regular.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3a6cb280ed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3a6cb280ed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6c52a2e8d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6c52a2e8d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6c60e245bf_1_31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6c60e245bf_1_31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3bed41ff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3bed41ff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3bed41ff6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3bed41ff6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3a6cb280ed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3a6cb280ed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6c60e245bf_1_3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6c60e245bf_1_3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3a6cb280ed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3a6cb280ed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3a6cb280ed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3a6cb280ed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grpSp>
        <p:nvGrpSpPr>
          <p:cNvPr id="430" name="Google Shape;430;p23"/>
          <p:cNvGrpSpPr/>
          <p:nvPr/>
        </p:nvGrpSpPr>
        <p:grpSpPr>
          <a:xfrm>
            <a:off x="4472500" y="3928605"/>
            <a:ext cx="199001" cy="867198"/>
            <a:chOff x="4475150" y="4052605"/>
            <a:chExt cx="199001" cy="867198"/>
          </a:xfrm>
        </p:grpSpPr>
        <p:sp>
          <p:nvSpPr>
            <p:cNvPr id="431" name="Google Shape;431;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23"/>
          <p:cNvSpPr txBox="1"/>
          <p:nvPr>
            <p:ph idx="1" type="subTitle"/>
          </p:nvPr>
        </p:nvSpPr>
        <p:spPr>
          <a:xfrm>
            <a:off x="2924250" y="2652088"/>
            <a:ext cx="3295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ctr">
              <a:spcBef>
                <a:spcPts val="0"/>
              </a:spcBef>
              <a:spcAft>
                <a:spcPts val="0"/>
              </a:spcAft>
              <a:buNone/>
            </a:pPr>
            <a:r>
              <a:rPr lang="en"/>
              <a:t>Ayush Saxena</a:t>
            </a:r>
            <a:endParaRPr/>
          </a:p>
          <a:p>
            <a:pPr indent="0" lvl="0" marL="0" rtl="0" algn="ctr">
              <a:spcBef>
                <a:spcPts val="0"/>
              </a:spcBef>
              <a:spcAft>
                <a:spcPts val="0"/>
              </a:spcAft>
              <a:buNone/>
            </a:pPr>
            <a:r>
              <a:rPr lang="en"/>
              <a:t>Kartik Hans</a:t>
            </a:r>
            <a:endParaRPr/>
          </a:p>
          <a:p>
            <a:pPr indent="0" lvl="0" marL="0" rtl="0" algn="ctr">
              <a:spcBef>
                <a:spcPts val="0"/>
              </a:spcBef>
              <a:spcAft>
                <a:spcPts val="0"/>
              </a:spcAft>
              <a:buNone/>
            </a:pPr>
            <a:r>
              <a:rPr lang="en"/>
              <a:t>Shravan Balasubramanian</a:t>
            </a:r>
            <a:endParaRPr/>
          </a:p>
        </p:txBody>
      </p:sp>
      <p:sp>
        <p:nvSpPr>
          <p:cNvPr id="435" name="Google Shape;435;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Emerging </a:t>
            </a:r>
            <a:r>
              <a:rPr lang="en">
                <a:solidFill>
                  <a:schemeClr val="accent2"/>
                </a:solidFill>
              </a:rPr>
              <a:t>Business</a:t>
            </a:r>
            <a:r>
              <a:rPr lang="en"/>
              <a:t> Opportunities</a:t>
            </a:r>
            <a:endParaRPr/>
          </a:p>
        </p:txBody>
      </p:sp>
      <p:sp>
        <p:nvSpPr>
          <p:cNvPr id="436" name="Google Shape;436;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23"/>
          <p:cNvGrpSpPr/>
          <p:nvPr/>
        </p:nvGrpSpPr>
        <p:grpSpPr>
          <a:xfrm>
            <a:off x="6232314" y="3696331"/>
            <a:ext cx="121434" cy="1073147"/>
            <a:chOff x="6232314" y="3696331"/>
            <a:chExt cx="121434" cy="1073147"/>
          </a:xfrm>
        </p:grpSpPr>
        <p:sp>
          <p:nvSpPr>
            <p:cNvPr id="443" name="Google Shape;443;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3"/>
          <p:cNvGrpSpPr/>
          <p:nvPr/>
        </p:nvGrpSpPr>
        <p:grpSpPr>
          <a:xfrm>
            <a:off x="6780548" y="337714"/>
            <a:ext cx="133252" cy="1952377"/>
            <a:chOff x="6780548" y="337714"/>
            <a:chExt cx="133252" cy="1952377"/>
          </a:xfrm>
        </p:grpSpPr>
        <p:sp>
          <p:nvSpPr>
            <p:cNvPr id="446" name="Google Shape;446;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23"/>
          <p:cNvGrpSpPr/>
          <p:nvPr/>
        </p:nvGrpSpPr>
        <p:grpSpPr>
          <a:xfrm>
            <a:off x="1608717" y="1280046"/>
            <a:ext cx="199237" cy="2828935"/>
            <a:chOff x="1608717" y="1280046"/>
            <a:chExt cx="199237" cy="2828935"/>
          </a:xfrm>
        </p:grpSpPr>
        <p:sp>
          <p:nvSpPr>
            <p:cNvPr id="449" name="Google Shape;449;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4" name="Google Shape;454;p23"/>
          <p:cNvGrpSpPr/>
          <p:nvPr/>
        </p:nvGrpSpPr>
        <p:grpSpPr>
          <a:xfrm>
            <a:off x="8008096" y="2108910"/>
            <a:ext cx="199001" cy="2139769"/>
            <a:chOff x="8008096" y="2108910"/>
            <a:chExt cx="199001" cy="2139769"/>
          </a:xfrm>
        </p:grpSpPr>
        <p:sp>
          <p:nvSpPr>
            <p:cNvPr id="455" name="Google Shape;455;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2"/>
          <p:cNvSpPr txBox="1"/>
          <p:nvPr>
            <p:ph idx="1" type="body"/>
          </p:nvPr>
        </p:nvSpPr>
        <p:spPr>
          <a:xfrm>
            <a:off x="271275" y="327550"/>
            <a:ext cx="6037200" cy="7383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chemeClr val="lt1"/>
              </a:buClr>
              <a:buSzPts val="3000"/>
              <a:buFont typeface="Share Tech"/>
              <a:buChar char="❖"/>
            </a:pPr>
            <a:r>
              <a:rPr lang="en" sz="3000">
                <a:latin typeface="Share Tech"/>
                <a:ea typeface="Share Tech"/>
                <a:cs typeface="Share Tech"/>
                <a:sym typeface="Share Tech"/>
              </a:rPr>
              <a:t>5% increase in sales overall</a:t>
            </a:r>
            <a:endParaRPr sz="3000">
              <a:latin typeface="Share Tech"/>
              <a:ea typeface="Share Tech"/>
              <a:cs typeface="Share Tech"/>
              <a:sym typeface="Share Tech"/>
            </a:endParaRPr>
          </a:p>
        </p:txBody>
      </p:sp>
      <p:sp>
        <p:nvSpPr>
          <p:cNvPr id="586" name="Google Shape;586;p32"/>
          <p:cNvSpPr txBox="1"/>
          <p:nvPr/>
        </p:nvSpPr>
        <p:spPr>
          <a:xfrm>
            <a:off x="892375" y="1622225"/>
            <a:ext cx="6928200" cy="2339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lt1"/>
              </a:buClr>
              <a:buSzPts val="1400"/>
              <a:buFont typeface="Arimo"/>
              <a:buChar char="❖"/>
            </a:pPr>
            <a:r>
              <a:rPr lang="en">
                <a:solidFill>
                  <a:schemeClr val="lt1"/>
                </a:solidFill>
                <a:latin typeface="Arimo"/>
                <a:ea typeface="Arimo"/>
                <a:cs typeface="Arimo"/>
                <a:sym typeface="Arimo"/>
              </a:rPr>
              <a:t>The only way we can increase the sales is either increasing the price, increasing the products in various themes or increasing the production.</a:t>
            </a:r>
            <a:br>
              <a:rPr lang="en">
                <a:solidFill>
                  <a:schemeClr val="lt1"/>
                </a:solidFill>
                <a:latin typeface="Arimo"/>
                <a:ea typeface="Arimo"/>
                <a:cs typeface="Arimo"/>
                <a:sym typeface="Arimo"/>
              </a:rPr>
            </a:br>
            <a:br>
              <a:rPr lang="en">
                <a:solidFill>
                  <a:schemeClr val="lt1"/>
                </a:solidFill>
                <a:latin typeface="Arimo"/>
                <a:ea typeface="Arimo"/>
                <a:cs typeface="Arimo"/>
                <a:sym typeface="Arimo"/>
              </a:rPr>
            </a:br>
            <a:endParaRPr>
              <a:solidFill>
                <a:schemeClr val="lt1"/>
              </a:solidFill>
              <a:latin typeface="Arimo"/>
              <a:ea typeface="Arimo"/>
              <a:cs typeface="Arimo"/>
              <a:sym typeface="Arimo"/>
            </a:endParaRPr>
          </a:p>
          <a:p>
            <a:pPr indent="-317500" lvl="0" marL="457200" rtl="0" algn="just">
              <a:spcBef>
                <a:spcPts val="0"/>
              </a:spcBef>
              <a:spcAft>
                <a:spcPts val="0"/>
              </a:spcAft>
              <a:buClr>
                <a:schemeClr val="lt1"/>
              </a:buClr>
              <a:buSzPts val="1400"/>
              <a:buFont typeface="Arimo"/>
              <a:buChar char="❖"/>
            </a:pPr>
            <a:r>
              <a:rPr lang="en">
                <a:solidFill>
                  <a:schemeClr val="lt1"/>
                </a:solidFill>
                <a:latin typeface="Arimo"/>
                <a:ea typeface="Arimo"/>
                <a:cs typeface="Arimo"/>
                <a:sym typeface="Arimo"/>
              </a:rPr>
              <a:t>By, analysing the trend we can see that themes which is following more total post —&gt; less sales dollar value can be targeted with </a:t>
            </a:r>
            <a:r>
              <a:rPr lang="en">
                <a:solidFill>
                  <a:schemeClr val="lt1"/>
                </a:solidFill>
                <a:latin typeface="Arimo"/>
                <a:ea typeface="Arimo"/>
                <a:cs typeface="Arimo"/>
                <a:sym typeface="Arimo"/>
              </a:rPr>
              <a:t>strategic</a:t>
            </a:r>
            <a:r>
              <a:rPr lang="en">
                <a:solidFill>
                  <a:schemeClr val="lt1"/>
                </a:solidFill>
                <a:latin typeface="Arimo"/>
                <a:ea typeface="Arimo"/>
                <a:cs typeface="Arimo"/>
                <a:sym typeface="Arimo"/>
              </a:rPr>
              <a:t> marketing</a:t>
            </a:r>
            <a:endParaRPr>
              <a:solidFill>
                <a:schemeClr val="lt1"/>
              </a:solidFill>
              <a:latin typeface="Arimo"/>
              <a:ea typeface="Arimo"/>
              <a:cs typeface="Arimo"/>
              <a:sym typeface="Arimo"/>
            </a:endParaRPr>
          </a:p>
          <a:p>
            <a:pPr indent="0" lvl="0" marL="457200" rtl="0" algn="just">
              <a:spcBef>
                <a:spcPts val="0"/>
              </a:spcBef>
              <a:spcAft>
                <a:spcPts val="0"/>
              </a:spcAft>
              <a:buNone/>
            </a:pPr>
            <a:r>
              <a:t/>
            </a:r>
            <a:endParaRPr>
              <a:solidFill>
                <a:schemeClr val="lt1"/>
              </a:solidFill>
              <a:latin typeface="Arimo"/>
              <a:ea typeface="Arimo"/>
              <a:cs typeface="Arimo"/>
              <a:sym typeface="Arimo"/>
            </a:endParaRPr>
          </a:p>
          <a:p>
            <a:pPr indent="0" lvl="0" marL="457200" rtl="0" algn="just">
              <a:spcBef>
                <a:spcPts val="0"/>
              </a:spcBef>
              <a:spcAft>
                <a:spcPts val="0"/>
              </a:spcAft>
              <a:buNone/>
            </a:pPr>
            <a:r>
              <a:t/>
            </a:r>
            <a:endParaRPr>
              <a:solidFill>
                <a:schemeClr val="lt1"/>
              </a:solidFill>
              <a:latin typeface="Arimo"/>
              <a:ea typeface="Arimo"/>
              <a:cs typeface="Arimo"/>
              <a:sym typeface="Arimo"/>
            </a:endParaRPr>
          </a:p>
          <a:p>
            <a:pPr indent="-317500" lvl="0" marL="457200" rtl="0" algn="just">
              <a:spcBef>
                <a:spcPts val="0"/>
              </a:spcBef>
              <a:spcAft>
                <a:spcPts val="0"/>
              </a:spcAft>
              <a:buClr>
                <a:schemeClr val="lt1"/>
              </a:buClr>
              <a:buSzPts val="1400"/>
              <a:buFont typeface="Arimo"/>
              <a:buChar char="❖"/>
            </a:pPr>
            <a:r>
              <a:rPr lang="en">
                <a:solidFill>
                  <a:schemeClr val="lt1"/>
                </a:solidFill>
                <a:latin typeface="Arimo"/>
                <a:ea typeface="Arimo"/>
                <a:cs typeface="Arimo"/>
                <a:sym typeface="Arimo"/>
              </a:rPr>
              <a:t>From, the above slides we can say that where Client A is having the medium competition. Client can Target that particular Theme Products.</a:t>
            </a:r>
            <a:endParaRPr>
              <a:solidFill>
                <a:schemeClr val="lt1"/>
              </a:solidFill>
              <a:latin typeface="Arimo"/>
              <a:ea typeface="Arimo"/>
              <a:cs typeface="Arimo"/>
              <a:sym typeface="Arim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3"/>
          <p:cNvSpPr txBox="1"/>
          <p:nvPr>
            <p:ph type="title"/>
          </p:nvPr>
        </p:nvSpPr>
        <p:spPr>
          <a:xfrm>
            <a:off x="2471150" y="2287275"/>
            <a:ext cx="3823200" cy="112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592" name="Google Shape;592;p33"/>
          <p:cNvSpPr txBox="1"/>
          <p:nvPr/>
        </p:nvSpPr>
        <p:spPr>
          <a:xfrm>
            <a:off x="3213811" y="4333329"/>
            <a:ext cx="2337900" cy="30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Maven Pro"/>
                <a:ea typeface="Maven Pro"/>
                <a:cs typeface="Maven Pro"/>
                <a:sym typeface="Maven Pro"/>
              </a:rPr>
              <a:t>Please keep this slide for attribution</a:t>
            </a:r>
            <a:endParaRPr sz="1000">
              <a:solidFill>
                <a:schemeClr val="lt1"/>
              </a:solidFill>
              <a:latin typeface="Maven Pro"/>
              <a:ea typeface="Maven Pro"/>
              <a:cs typeface="Maven Pro"/>
              <a:sym typeface="Maven Pro"/>
            </a:endParaRPr>
          </a:p>
        </p:txBody>
      </p:sp>
      <p:sp>
        <p:nvSpPr>
          <p:cNvPr id="593" name="Google Shape;593;p33"/>
          <p:cNvSpPr/>
          <p:nvPr/>
        </p:nvSpPr>
        <p:spPr>
          <a:xfrm>
            <a:off x="-65247" y="971445"/>
            <a:ext cx="62397" cy="62143"/>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4" name="Google Shape;594;p33"/>
          <p:cNvGrpSpPr/>
          <p:nvPr/>
        </p:nvGrpSpPr>
        <p:grpSpPr>
          <a:xfrm>
            <a:off x="7981434" y="-1177061"/>
            <a:ext cx="203789" cy="1274754"/>
            <a:chOff x="2877432" y="975334"/>
            <a:chExt cx="188886" cy="1181531"/>
          </a:xfrm>
        </p:grpSpPr>
        <p:sp>
          <p:nvSpPr>
            <p:cNvPr id="595" name="Google Shape;595;p3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8" name="Google Shape;598;p33"/>
          <p:cNvSpPr/>
          <p:nvPr/>
        </p:nvSpPr>
        <p:spPr>
          <a:xfrm>
            <a:off x="9277943" y="-708433"/>
            <a:ext cx="9132" cy="2718429"/>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3"/>
          <p:cNvSpPr/>
          <p:nvPr/>
        </p:nvSpPr>
        <p:spPr>
          <a:xfrm>
            <a:off x="335228" y="-685306"/>
            <a:ext cx="9132" cy="1822332"/>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0" name="Google Shape;600;p33"/>
          <p:cNvPicPr preferRelativeResize="0"/>
          <p:nvPr/>
        </p:nvPicPr>
        <p:blipFill>
          <a:blip r:embed="rId3">
            <a:alphaModFix/>
          </a:blip>
          <a:stretch>
            <a:fillRect/>
          </a:stretch>
        </p:blipFill>
        <p:spPr>
          <a:xfrm>
            <a:off x="2362200" y="3713475"/>
            <a:ext cx="3932150" cy="857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idx="1" type="body"/>
          </p:nvPr>
        </p:nvSpPr>
        <p:spPr>
          <a:xfrm>
            <a:off x="556850" y="1025550"/>
            <a:ext cx="3534300" cy="341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0" lvl="0" marL="0" marR="0" rtl="0" algn="just">
              <a:lnSpc>
                <a:spcPct val="100000"/>
              </a:lnSpc>
              <a:spcBef>
                <a:spcPts val="0"/>
              </a:spcBef>
              <a:spcAft>
                <a:spcPts val="0"/>
              </a:spcAft>
              <a:buNone/>
            </a:pPr>
            <a:r>
              <a:rPr lang="en"/>
              <a:t>Our client (Manufacturer A) is a leading Food &amp; Beverage manufacturer. Client wants to understand the growth patterns of consumer preferences (themes) and evaluate positioning of their brand across different themes. Client also wants to know the sales drivers of their products.</a:t>
            </a:r>
            <a:endParaRPr/>
          </a:p>
        </p:txBody>
      </p:sp>
      <p:sp>
        <p:nvSpPr>
          <p:cNvPr id="462" name="Google Shape;462;p2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a:t>
            </a:r>
            <a:endParaRPr/>
          </a:p>
        </p:txBody>
      </p:sp>
      <p:grpSp>
        <p:nvGrpSpPr>
          <p:cNvPr id="463" name="Google Shape;463;p24"/>
          <p:cNvGrpSpPr/>
          <p:nvPr/>
        </p:nvGrpSpPr>
        <p:grpSpPr>
          <a:xfrm>
            <a:off x="4834661" y="989482"/>
            <a:ext cx="2851442" cy="3213988"/>
            <a:chOff x="2501950" y="1507050"/>
            <a:chExt cx="2392350" cy="2696525"/>
          </a:xfrm>
        </p:grpSpPr>
        <p:sp>
          <p:nvSpPr>
            <p:cNvPr id="464" name="Google Shape;464;p24"/>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24"/>
          <p:cNvGrpSpPr/>
          <p:nvPr/>
        </p:nvGrpSpPr>
        <p:grpSpPr>
          <a:xfrm>
            <a:off x="7686104" y="-476250"/>
            <a:ext cx="2291257" cy="2922300"/>
            <a:chOff x="4882900" y="-64350"/>
            <a:chExt cx="2493750" cy="2922300"/>
          </a:xfrm>
        </p:grpSpPr>
        <p:sp>
          <p:nvSpPr>
            <p:cNvPr id="484" name="Google Shape;484;p24"/>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24"/>
          <p:cNvGrpSpPr/>
          <p:nvPr/>
        </p:nvGrpSpPr>
        <p:grpSpPr>
          <a:xfrm>
            <a:off x="5599242" y="1368971"/>
            <a:ext cx="1541751" cy="2455003"/>
            <a:chOff x="2160750" y="237575"/>
            <a:chExt cx="3253325" cy="5180425"/>
          </a:xfrm>
        </p:grpSpPr>
        <p:sp>
          <p:nvSpPr>
            <p:cNvPr id="490" name="Google Shape;490;p24"/>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4"/>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4"/>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4"/>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4"/>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4"/>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4"/>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4"/>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4"/>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4"/>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4"/>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4"/>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5"/>
          <p:cNvSpPr txBox="1"/>
          <p:nvPr>
            <p:ph idx="1" type="body"/>
          </p:nvPr>
        </p:nvSpPr>
        <p:spPr>
          <a:xfrm>
            <a:off x="542625" y="2725925"/>
            <a:ext cx="2467200" cy="1743000"/>
          </a:xfrm>
          <a:prstGeom prst="rect">
            <a:avLst/>
          </a:prstGeom>
        </p:spPr>
        <p:txBody>
          <a:bodyPr anchorCtr="0" anchor="t" bIns="91425" lIns="91425" spcFirstLastPara="1" rIns="91425" wrap="square" tIns="91425">
            <a:noAutofit/>
          </a:bodyPr>
          <a:lstStyle/>
          <a:p>
            <a:pPr indent="-127000" lvl="0" marL="241300" rtl="0" algn="l">
              <a:spcBef>
                <a:spcPts val="300"/>
              </a:spcBef>
              <a:spcAft>
                <a:spcPts val="0"/>
              </a:spcAft>
              <a:buSzPts val="1400"/>
              <a:buNone/>
            </a:pPr>
            <a:r>
              <a:rPr lang="en" sz="1400"/>
              <a:t>Under the Sales_data Sales Dollar value are 0. But, their are associated unit</a:t>
            </a:r>
            <a:r>
              <a:rPr lang="en" sz="1400"/>
              <a:t> </a:t>
            </a:r>
            <a:r>
              <a:rPr lang="en" sz="1400"/>
              <a:t>value. So, that we have considered as a Outlier.</a:t>
            </a:r>
            <a:endParaRPr sz="1400"/>
          </a:p>
          <a:p>
            <a:pPr indent="-127000" lvl="0" marL="241300" rtl="0" algn="l">
              <a:spcBef>
                <a:spcPts val="300"/>
              </a:spcBef>
              <a:spcAft>
                <a:spcPts val="0"/>
              </a:spcAft>
              <a:buSzPts val="1400"/>
              <a:buNone/>
            </a:pPr>
            <a:r>
              <a:t/>
            </a:r>
            <a:endParaRPr sz="1400"/>
          </a:p>
          <a:p>
            <a:pPr indent="-127000" lvl="0" marL="241300" rtl="0" algn="l">
              <a:spcBef>
                <a:spcPts val="300"/>
              </a:spcBef>
              <a:spcAft>
                <a:spcPts val="0"/>
              </a:spcAft>
              <a:buSzPts val="1400"/>
              <a:buNone/>
            </a:pPr>
            <a:r>
              <a:rPr lang="en" sz="1400"/>
              <a:t> </a:t>
            </a:r>
            <a:endParaRPr sz="1400"/>
          </a:p>
        </p:txBody>
      </p:sp>
      <p:sp>
        <p:nvSpPr>
          <p:cNvPr id="527" name="Google Shape;527;p25"/>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endParaRPr/>
          </a:p>
        </p:txBody>
      </p:sp>
      <p:sp>
        <p:nvSpPr>
          <p:cNvPr id="528" name="Google Shape;528;p25"/>
          <p:cNvSpPr txBox="1"/>
          <p:nvPr>
            <p:ph idx="2" type="body"/>
          </p:nvPr>
        </p:nvSpPr>
        <p:spPr>
          <a:xfrm>
            <a:off x="4690125" y="2069712"/>
            <a:ext cx="3908700" cy="19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Share Tech"/>
                <a:ea typeface="Share Tech"/>
                <a:cs typeface="Share Tech"/>
                <a:sym typeface="Share Tech"/>
              </a:rPr>
              <a:t>P</a:t>
            </a:r>
            <a:endParaRPr sz="1400"/>
          </a:p>
        </p:txBody>
      </p:sp>
      <p:pic>
        <p:nvPicPr>
          <p:cNvPr id="529" name="Google Shape;529;p25"/>
          <p:cNvPicPr preferRelativeResize="0"/>
          <p:nvPr/>
        </p:nvPicPr>
        <p:blipFill>
          <a:blip r:embed="rId3">
            <a:alphaModFix/>
          </a:blip>
          <a:stretch>
            <a:fillRect/>
          </a:stretch>
        </p:blipFill>
        <p:spPr>
          <a:xfrm>
            <a:off x="152400" y="989475"/>
            <a:ext cx="8839200" cy="1485900"/>
          </a:xfrm>
          <a:prstGeom prst="rect">
            <a:avLst/>
          </a:prstGeom>
          <a:noFill/>
          <a:ln>
            <a:noFill/>
          </a:ln>
        </p:spPr>
      </p:pic>
      <p:pic>
        <p:nvPicPr>
          <p:cNvPr id="530" name="Google Shape;530;p25"/>
          <p:cNvPicPr preferRelativeResize="0"/>
          <p:nvPr/>
        </p:nvPicPr>
        <p:blipFill>
          <a:blip r:embed="rId4">
            <a:alphaModFix/>
          </a:blip>
          <a:stretch>
            <a:fillRect/>
          </a:stretch>
        </p:blipFill>
        <p:spPr>
          <a:xfrm>
            <a:off x="3305163" y="2679313"/>
            <a:ext cx="5686425" cy="1743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26"/>
          <p:cNvSpPr txBox="1"/>
          <p:nvPr>
            <p:ph idx="1" type="body"/>
          </p:nvPr>
        </p:nvSpPr>
        <p:spPr>
          <a:xfrm>
            <a:off x="597375" y="1063525"/>
            <a:ext cx="80016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Overall market share of A = 33.47 %</a:t>
            </a:r>
            <a:endParaRPr sz="3000"/>
          </a:p>
          <a:p>
            <a:pPr indent="0" lvl="0" marL="0" rtl="0" algn="l">
              <a:spcBef>
                <a:spcPts val="1600"/>
              </a:spcBef>
              <a:spcAft>
                <a:spcPts val="1600"/>
              </a:spcAft>
              <a:buNone/>
            </a:pPr>
            <a:r>
              <a:t/>
            </a:r>
            <a:endParaRPr sz="3000"/>
          </a:p>
        </p:txBody>
      </p:sp>
      <p:sp>
        <p:nvSpPr>
          <p:cNvPr id="536" name="Google Shape;536;p2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Overall market share of client </a:t>
            </a:r>
            <a:endParaRPr/>
          </a:p>
        </p:txBody>
      </p:sp>
      <p:sp>
        <p:nvSpPr>
          <p:cNvPr id="537" name="Google Shape;537;p26"/>
          <p:cNvSpPr txBox="1"/>
          <p:nvPr>
            <p:ph idx="2" type="body"/>
          </p:nvPr>
        </p:nvSpPr>
        <p:spPr>
          <a:xfrm>
            <a:off x="4833650" y="1747550"/>
            <a:ext cx="3765300" cy="310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38" name="Google Shape;538;p26"/>
          <p:cNvPicPr preferRelativeResize="0"/>
          <p:nvPr/>
        </p:nvPicPr>
        <p:blipFill>
          <a:blip r:embed="rId3">
            <a:alphaModFix/>
          </a:blip>
          <a:stretch>
            <a:fillRect/>
          </a:stretch>
        </p:blipFill>
        <p:spPr>
          <a:xfrm>
            <a:off x="269700" y="1809525"/>
            <a:ext cx="4248900" cy="2616275"/>
          </a:xfrm>
          <a:prstGeom prst="rect">
            <a:avLst/>
          </a:prstGeom>
          <a:noFill/>
          <a:ln>
            <a:noFill/>
          </a:ln>
        </p:spPr>
      </p:pic>
      <p:pic>
        <p:nvPicPr>
          <p:cNvPr id="539" name="Google Shape;539;p26"/>
          <p:cNvPicPr preferRelativeResize="0"/>
          <p:nvPr/>
        </p:nvPicPr>
        <p:blipFill>
          <a:blip r:embed="rId4">
            <a:alphaModFix/>
          </a:blip>
          <a:stretch>
            <a:fillRect/>
          </a:stretch>
        </p:blipFill>
        <p:spPr>
          <a:xfrm>
            <a:off x="5477010" y="1809524"/>
            <a:ext cx="3194316" cy="2727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7"/>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700"/>
          </a:p>
        </p:txBody>
      </p:sp>
      <p:sp>
        <p:nvSpPr>
          <p:cNvPr id="545" name="Google Shape;545;p27"/>
          <p:cNvSpPr txBox="1"/>
          <p:nvPr>
            <p:ph type="ctrTitle"/>
          </p:nvPr>
        </p:nvSpPr>
        <p:spPr>
          <a:xfrm>
            <a:off x="316200" y="35420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50">
                <a:solidFill>
                  <a:srgbClr val="202124"/>
                </a:solidFill>
                <a:highlight>
                  <a:srgbClr val="FFFFFF"/>
                </a:highlight>
                <a:latin typeface="Roboto"/>
                <a:ea typeface="Roboto"/>
                <a:cs typeface="Roboto"/>
                <a:sym typeface="Roboto"/>
              </a:rPr>
              <a:t>Competition for client in each theme</a:t>
            </a:r>
            <a:endParaRPr sz="2150">
              <a:highlight>
                <a:srgbClr val="FFFFFF"/>
              </a:highlight>
            </a:endParaRPr>
          </a:p>
        </p:txBody>
      </p:sp>
      <p:sp>
        <p:nvSpPr>
          <p:cNvPr id="546" name="Google Shape;546;p27"/>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700"/>
          </a:p>
        </p:txBody>
      </p:sp>
      <p:pic>
        <p:nvPicPr>
          <p:cNvPr id="547" name="Google Shape;547;p27"/>
          <p:cNvPicPr preferRelativeResize="0"/>
          <p:nvPr/>
        </p:nvPicPr>
        <p:blipFill>
          <a:blip r:embed="rId3">
            <a:alphaModFix/>
          </a:blip>
          <a:stretch>
            <a:fillRect/>
          </a:stretch>
        </p:blipFill>
        <p:spPr>
          <a:xfrm>
            <a:off x="234350" y="932000"/>
            <a:ext cx="8675300" cy="1846408"/>
          </a:xfrm>
          <a:prstGeom prst="rect">
            <a:avLst/>
          </a:prstGeom>
          <a:noFill/>
          <a:ln>
            <a:noFill/>
          </a:ln>
        </p:spPr>
      </p:pic>
      <p:sp>
        <p:nvSpPr>
          <p:cNvPr id="548" name="Google Shape;548;p27"/>
          <p:cNvSpPr txBox="1"/>
          <p:nvPr/>
        </p:nvSpPr>
        <p:spPr>
          <a:xfrm>
            <a:off x="145275" y="2838700"/>
            <a:ext cx="4898700" cy="2193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000">
                <a:solidFill>
                  <a:srgbClr val="F2F2F2"/>
                </a:solidFill>
                <a:latin typeface="Maven Pro"/>
                <a:ea typeface="Maven Pro"/>
                <a:cs typeface="Maven Pro"/>
                <a:sym typeface="Maven Pro"/>
              </a:rPr>
              <a:t>From the above  competitor list and their respective total sales we are able to evaluate how well our client is placed among other brands,</a:t>
            </a:r>
            <a:endParaRPr sz="1000">
              <a:solidFill>
                <a:srgbClr val="F2F2F2"/>
              </a:solidFill>
              <a:latin typeface="Maven Pro"/>
              <a:ea typeface="Maven Pro"/>
              <a:cs typeface="Maven Pro"/>
              <a:sym typeface="Maven Pro"/>
            </a:endParaRPr>
          </a:p>
          <a:p>
            <a:pPr indent="0" lvl="0" marL="0" rtl="0" algn="just">
              <a:lnSpc>
                <a:spcPct val="115000"/>
              </a:lnSpc>
              <a:spcBef>
                <a:spcPts val="1200"/>
              </a:spcBef>
              <a:spcAft>
                <a:spcPts val="0"/>
              </a:spcAft>
              <a:buNone/>
            </a:pPr>
            <a:r>
              <a:rPr b="1" lang="en" sz="1000">
                <a:solidFill>
                  <a:srgbClr val="F2F2F2"/>
                </a:solidFill>
                <a:latin typeface="Maven Pro"/>
                <a:ea typeface="Maven Pro"/>
                <a:cs typeface="Maven Pro"/>
                <a:sym typeface="Maven Pro"/>
              </a:rPr>
              <a:t>THEME : </a:t>
            </a:r>
            <a:r>
              <a:rPr lang="en" sz="1000">
                <a:solidFill>
                  <a:srgbClr val="F2F2F2"/>
                </a:solidFill>
                <a:latin typeface="Maven Pro"/>
                <a:ea typeface="Maven Pro"/>
                <a:cs typeface="Maven Pro"/>
                <a:sym typeface="Maven Pro"/>
              </a:rPr>
              <a:t>Name of the Theme </a:t>
            </a:r>
            <a:endParaRPr sz="1000">
              <a:solidFill>
                <a:srgbClr val="F2F2F2"/>
              </a:solidFill>
              <a:latin typeface="Maven Pro"/>
              <a:ea typeface="Maven Pro"/>
              <a:cs typeface="Maven Pro"/>
              <a:sym typeface="Maven Pro"/>
            </a:endParaRPr>
          </a:p>
          <a:p>
            <a:pPr indent="0" lvl="0" marL="0" rtl="0" algn="just">
              <a:lnSpc>
                <a:spcPct val="115000"/>
              </a:lnSpc>
              <a:spcBef>
                <a:spcPts val="1200"/>
              </a:spcBef>
              <a:spcAft>
                <a:spcPts val="0"/>
              </a:spcAft>
              <a:buNone/>
            </a:pPr>
            <a:r>
              <a:rPr b="1" lang="en" sz="1000">
                <a:solidFill>
                  <a:srgbClr val="F2F2F2"/>
                </a:solidFill>
                <a:latin typeface="Maven Pro"/>
                <a:ea typeface="Maven Pro"/>
                <a:cs typeface="Maven Pro"/>
                <a:sym typeface="Maven Pro"/>
              </a:rPr>
              <a:t>COMPETITOR: </a:t>
            </a:r>
            <a:r>
              <a:rPr lang="en" sz="1000">
                <a:solidFill>
                  <a:srgbClr val="F2F2F2"/>
                </a:solidFill>
                <a:latin typeface="Maven Pro"/>
                <a:ea typeface="Maven Pro"/>
                <a:cs typeface="Maven Pro"/>
                <a:sym typeface="Maven Pro"/>
              </a:rPr>
              <a:t>A list of competitors and their level of competence relative to our Client A.</a:t>
            </a:r>
            <a:endParaRPr sz="1000">
              <a:solidFill>
                <a:srgbClr val="F2F2F2"/>
              </a:solidFill>
              <a:latin typeface="Maven Pro"/>
              <a:ea typeface="Maven Pro"/>
              <a:cs typeface="Maven Pro"/>
              <a:sym typeface="Maven Pro"/>
            </a:endParaRPr>
          </a:p>
          <a:p>
            <a:pPr indent="0" lvl="0" marL="0" rtl="0" algn="just">
              <a:lnSpc>
                <a:spcPct val="115000"/>
              </a:lnSpc>
              <a:spcBef>
                <a:spcPts val="1200"/>
              </a:spcBef>
              <a:spcAft>
                <a:spcPts val="0"/>
              </a:spcAft>
              <a:buNone/>
            </a:pPr>
            <a:r>
              <a:rPr b="1" lang="en" sz="1000">
                <a:solidFill>
                  <a:srgbClr val="F2F2F2"/>
                </a:solidFill>
                <a:latin typeface="Maven Pro"/>
                <a:ea typeface="Maven Pro"/>
                <a:cs typeface="Maven Pro"/>
                <a:sym typeface="Maven Pro"/>
              </a:rPr>
              <a:t>SCORE : </a:t>
            </a:r>
            <a:r>
              <a:rPr lang="en" sz="1000">
                <a:solidFill>
                  <a:srgbClr val="F2F2F2"/>
                </a:solidFill>
                <a:latin typeface="Maven Pro"/>
                <a:ea typeface="Maven Pro"/>
                <a:cs typeface="Maven Pro"/>
                <a:sym typeface="Maven Pro"/>
              </a:rPr>
              <a:t>A  score generated according to the magnitude of competence of the THEME </a:t>
            </a:r>
            <a:endParaRPr sz="1000">
              <a:solidFill>
                <a:srgbClr val="F2F2F2"/>
              </a:solidFill>
              <a:latin typeface="Maven Pro"/>
              <a:ea typeface="Maven Pro"/>
              <a:cs typeface="Maven Pro"/>
              <a:sym typeface="Maven Pro"/>
            </a:endParaRPr>
          </a:p>
          <a:p>
            <a:pPr indent="0" lvl="0" marL="0" rtl="0" algn="just">
              <a:lnSpc>
                <a:spcPct val="115000"/>
              </a:lnSpc>
              <a:spcBef>
                <a:spcPts val="1200"/>
              </a:spcBef>
              <a:spcAft>
                <a:spcPts val="1200"/>
              </a:spcAft>
              <a:buNone/>
            </a:pPr>
            <a:r>
              <a:rPr b="1" lang="en" sz="1000">
                <a:solidFill>
                  <a:srgbClr val="F2F2F2"/>
                </a:solidFill>
                <a:latin typeface="Maven Pro"/>
                <a:ea typeface="Maven Pro"/>
                <a:cs typeface="Maven Pro"/>
                <a:sym typeface="Maven Pro"/>
              </a:rPr>
              <a:t>SCORE_TYPE: </a:t>
            </a:r>
            <a:r>
              <a:rPr lang="en" sz="1000">
                <a:solidFill>
                  <a:srgbClr val="F2F2F2"/>
                </a:solidFill>
                <a:latin typeface="Maven Pro"/>
                <a:ea typeface="Maven Pro"/>
                <a:cs typeface="Maven Pro"/>
                <a:sym typeface="Maven Pro"/>
              </a:rPr>
              <a:t>Classification of competition Type w.r.t our Client A </a:t>
            </a:r>
            <a:endParaRPr sz="1000">
              <a:solidFill>
                <a:srgbClr val="F2F2F2"/>
              </a:solidFill>
              <a:latin typeface="Maven Pro"/>
              <a:ea typeface="Maven Pro"/>
              <a:cs typeface="Maven Pro"/>
              <a:sym typeface="Maven Pro"/>
            </a:endParaRPr>
          </a:p>
        </p:txBody>
      </p:sp>
      <p:pic>
        <p:nvPicPr>
          <p:cNvPr id="549" name="Google Shape;549;p27"/>
          <p:cNvPicPr preferRelativeResize="0"/>
          <p:nvPr/>
        </p:nvPicPr>
        <p:blipFill>
          <a:blip r:embed="rId4">
            <a:alphaModFix/>
          </a:blip>
          <a:stretch>
            <a:fillRect/>
          </a:stretch>
        </p:blipFill>
        <p:spPr>
          <a:xfrm>
            <a:off x="5043900" y="2881877"/>
            <a:ext cx="3959725" cy="21069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8"/>
          <p:cNvSpPr txBox="1"/>
          <p:nvPr>
            <p:ph idx="1" type="body"/>
          </p:nvPr>
        </p:nvSpPr>
        <p:spPr>
          <a:xfrm>
            <a:off x="470100" y="3668625"/>
            <a:ext cx="8128500" cy="118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55" name="Google Shape;555;p28"/>
          <p:cNvSpPr txBox="1"/>
          <p:nvPr>
            <p:ph type="ctrTitle"/>
          </p:nvPr>
        </p:nvSpPr>
        <p:spPr>
          <a:xfrm>
            <a:off x="470100" y="151400"/>
            <a:ext cx="6408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TREND B/W SOCIAL-SEARCH-SALES</a:t>
            </a:r>
            <a:endParaRPr/>
          </a:p>
        </p:txBody>
      </p:sp>
      <p:sp>
        <p:nvSpPr>
          <p:cNvPr id="556" name="Google Shape;556;p28"/>
          <p:cNvSpPr txBox="1"/>
          <p:nvPr>
            <p:ph idx="2" type="body"/>
          </p:nvPr>
        </p:nvSpPr>
        <p:spPr>
          <a:xfrm>
            <a:off x="4628150" y="594413"/>
            <a:ext cx="4394700" cy="4390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000">
                <a:highlight>
                  <a:srgbClr val="FF0000"/>
                </a:highlight>
                <a:latin typeface="Share Tech"/>
                <a:ea typeface="Share Tech"/>
                <a:cs typeface="Share Tech"/>
                <a:sym typeface="Share Tech"/>
              </a:rPr>
              <a:t>RED TREND :</a:t>
            </a:r>
            <a:r>
              <a:rPr lang="en" sz="1000">
                <a:latin typeface="Share Tech"/>
                <a:ea typeface="Share Tech"/>
                <a:cs typeface="Share Tech"/>
                <a:sym typeface="Share Tech"/>
              </a:rPr>
              <a:t> </a:t>
            </a:r>
            <a:endParaRPr sz="1000">
              <a:latin typeface="Share Tech"/>
              <a:ea typeface="Share Tech"/>
              <a:cs typeface="Share Tech"/>
              <a:sym typeface="Share Tech"/>
            </a:endParaRPr>
          </a:p>
          <a:p>
            <a:pPr indent="0" lvl="0" marL="0" rtl="0" algn="just">
              <a:spcBef>
                <a:spcPts val="1600"/>
              </a:spcBef>
              <a:spcAft>
                <a:spcPts val="0"/>
              </a:spcAft>
              <a:buNone/>
            </a:pPr>
            <a:r>
              <a:rPr lang="en" sz="1000">
                <a:latin typeface="Share Tech"/>
                <a:ea typeface="Share Tech"/>
                <a:cs typeface="Share Tech"/>
                <a:sym typeface="Share Tech"/>
              </a:rPr>
              <a:t>Less </a:t>
            </a:r>
            <a:r>
              <a:rPr lang="en" sz="1000">
                <a:latin typeface="Share Tech"/>
                <a:ea typeface="Share Tech"/>
                <a:cs typeface="Share Tech"/>
                <a:sym typeface="Share Tech"/>
              </a:rPr>
              <a:t>total</a:t>
            </a:r>
            <a:r>
              <a:rPr lang="en" sz="1000">
                <a:latin typeface="Share Tech"/>
                <a:ea typeface="Share Tech"/>
                <a:cs typeface="Share Tech"/>
                <a:sym typeface="Share Tech"/>
              </a:rPr>
              <a:t> post/More total post—-&gt; Less Search Volume—-&gt;Less Sales Dollar Value</a:t>
            </a:r>
            <a:endParaRPr sz="1000">
              <a:latin typeface="Share Tech"/>
              <a:ea typeface="Share Tech"/>
              <a:cs typeface="Share Tech"/>
              <a:sym typeface="Share Tech"/>
            </a:endParaRPr>
          </a:p>
          <a:p>
            <a:pPr indent="0" lvl="0" marL="0" rtl="0" algn="just">
              <a:spcBef>
                <a:spcPts val="1600"/>
              </a:spcBef>
              <a:spcAft>
                <a:spcPts val="0"/>
              </a:spcAft>
              <a:buNone/>
            </a:pPr>
            <a:r>
              <a:rPr lang="en" sz="1000">
                <a:highlight>
                  <a:srgbClr val="FFFF00"/>
                </a:highlight>
                <a:latin typeface="Share Tech"/>
                <a:ea typeface="Share Tech"/>
                <a:cs typeface="Share Tech"/>
                <a:sym typeface="Share Tech"/>
              </a:rPr>
              <a:t>YELLOW TREND:</a:t>
            </a:r>
            <a:endParaRPr sz="1000">
              <a:highlight>
                <a:srgbClr val="FFFF00"/>
              </a:highlight>
              <a:latin typeface="Share Tech"/>
              <a:ea typeface="Share Tech"/>
              <a:cs typeface="Share Tech"/>
              <a:sym typeface="Share Tech"/>
            </a:endParaRPr>
          </a:p>
          <a:p>
            <a:pPr indent="0" lvl="0" marL="0" rtl="0" algn="just">
              <a:spcBef>
                <a:spcPts val="1600"/>
              </a:spcBef>
              <a:spcAft>
                <a:spcPts val="0"/>
              </a:spcAft>
              <a:buNone/>
            </a:pPr>
            <a:r>
              <a:rPr lang="en" sz="1000">
                <a:latin typeface="Share Tech"/>
                <a:ea typeface="Share Tech"/>
                <a:cs typeface="Share Tech"/>
                <a:sym typeface="Share Tech"/>
              </a:rPr>
              <a:t>Less total post —-&gt; Less Search Volume —-&gt; More Sales Dollar Value</a:t>
            </a:r>
            <a:endParaRPr sz="1000">
              <a:latin typeface="Share Tech"/>
              <a:ea typeface="Share Tech"/>
              <a:cs typeface="Share Tech"/>
              <a:sym typeface="Share Tech"/>
            </a:endParaRPr>
          </a:p>
          <a:p>
            <a:pPr indent="0" lvl="0" marL="0" rtl="0" algn="just">
              <a:spcBef>
                <a:spcPts val="1600"/>
              </a:spcBef>
              <a:spcAft>
                <a:spcPts val="0"/>
              </a:spcAft>
              <a:buNone/>
            </a:pPr>
            <a:r>
              <a:rPr lang="en" sz="1000">
                <a:latin typeface="Share Tech"/>
                <a:ea typeface="Share Tech"/>
                <a:cs typeface="Share Tech"/>
                <a:sym typeface="Share Tech"/>
              </a:rPr>
              <a:t>More total post —-&gt;Less Search Volume—-&gt; More Sales Dollar Value</a:t>
            </a:r>
            <a:endParaRPr sz="1000">
              <a:latin typeface="Share Tech"/>
              <a:ea typeface="Share Tech"/>
              <a:cs typeface="Share Tech"/>
              <a:sym typeface="Share Tech"/>
            </a:endParaRPr>
          </a:p>
          <a:p>
            <a:pPr indent="0" lvl="0" marL="0" rtl="0" algn="just">
              <a:spcBef>
                <a:spcPts val="1600"/>
              </a:spcBef>
              <a:spcAft>
                <a:spcPts val="0"/>
              </a:spcAft>
              <a:buNone/>
            </a:pPr>
            <a:r>
              <a:rPr lang="en" sz="1000">
                <a:latin typeface="Share Tech"/>
                <a:ea typeface="Share Tech"/>
                <a:cs typeface="Share Tech"/>
                <a:sym typeface="Share Tech"/>
              </a:rPr>
              <a:t>Less total post —-&gt; More search Volume—-&gt; Less Sales Dollar Value</a:t>
            </a:r>
            <a:endParaRPr sz="1000">
              <a:latin typeface="Share Tech"/>
              <a:ea typeface="Share Tech"/>
              <a:cs typeface="Share Tech"/>
              <a:sym typeface="Share Tech"/>
            </a:endParaRPr>
          </a:p>
          <a:p>
            <a:pPr indent="0" lvl="0" marL="0" rtl="0" algn="just">
              <a:spcBef>
                <a:spcPts val="1600"/>
              </a:spcBef>
              <a:spcAft>
                <a:spcPts val="0"/>
              </a:spcAft>
              <a:buNone/>
            </a:pPr>
            <a:r>
              <a:rPr lang="en" sz="1000">
                <a:highlight>
                  <a:srgbClr val="00FF00"/>
                </a:highlight>
                <a:latin typeface="Share Tech"/>
                <a:ea typeface="Share Tech"/>
                <a:cs typeface="Share Tech"/>
                <a:sym typeface="Share Tech"/>
              </a:rPr>
              <a:t>GREEN TREND :</a:t>
            </a:r>
            <a:endParaRPr sz="1000">
              <a:highlight>
                <a:srgbClr val="00FF00"/>
              </a:highlight>
              <a:latin typeface="Share Tech"/>
              <a:ea typeface="Share Tech"/>
              <a:cs typeface="Share Tech"/>
              <a:sym typeface="Share Tech"/>
            </a:endParaRPr>
          </a:p>
          <a:p>
            <a:pPr indent="0" lvl="0" marL="0" rtl="0" algn="just">
              <a:spcBef>
                <a:spcPts val="1600"/>
              </a:spcBef>
              <a:spcAft>
                <a:spcPts val="0"/>
              </a:spcAft>
              <a:buNone/>
            </a:pPr>
            <a:r>
              <a:rPr lang="en" sz="1000">
                <a:latin typeface="Share Tech"/>
                <a:ea typeface="Share Tech"/>
                <a:cs typeface="Share Tech"/>
                <a:sym typeface="Share Tech"/>
              </a:rPr>
              <a:t>Less total post/More total post —-&gt; More Search Volume—-&gt;More Sales Dollar Value</a:t>
            </a:r>
            <a:endParaRPr sz="1000">
              <a:latin typeface="Share Tech"/>
              <a:ea typeface="Share Tech"/>
              <a:cs typeface="Share Tech"/>
              <a:sym typeface="Share Tech"/>
            </a:endParaRPr>
          </a:p>
          <a:p>
            <a:pPr indent="0" lvl="0" marL="0" rtl="0" algn="just">
              <a:spcBef>
                <a:spcPts val="1600"/>
              </a:spcBef>
              <a:spcAft>
                <a:spcPts val="0"/>
              </a:spcAft>
              <a:buNone/>
            </a:pPr>
            <a:r>
              <a:rPr lang="en" sz="1000">
                <a:latin typeface="Share Tech"/>
                <a:ea typeface="Share Tech"/>
                <a:cs typeface="Share Tech"/>
                <a:sym typeface="Share Tech"/>
              </a:rPr>
              <a:t>Search Volume having much more impact on the Sales Dollar Value</a:t>
            </a:r>
            <a:endParaRPr sz="1000">
              <a:latin typeface="Share Tech"/>
              <a:ea typeface="Share Tech"/>
              <a:cs typeface="Share Tech"/>
              <a:sym typeface="Share Tech"/>
            </a:endParaRPr>
          </a:p>
          <a:p>
            <a:pPr indent="-279400" lvl="0" marL="457200" rtl="0" algn="just">
              <a:spcBef>
                <a:spcPts val="1600"/>
              </a:spcBef>
              <a:spcAft>
                <a:spcPts val="0"/>
              </a:spcAft>
              <a:buSzPts val="800"/>
              <a:buFont typeface="Share Tech"/>
              <a:buChar char="●"/>
            </a:pPr>
            <a:r>
              <a:rPr lang="en" sz="1000">
                <a:latin typeface="Share Tech"/>
                <a:ea typeface="Share Tech"/>
                <a:cs typeface="Share Tech"/>
                <a:sym typeface="Share Tech"/>
              </a:rPr>
              <a:t>H0: rho=0 || H1: rho !=0 </a:t>
            </a:r>
            <a:r>
              <a:rPr b="1" lang="en" sz="1000">
                <a:latin typeface="Share Tech"/>
                <a:ea typeface="Share Tech"/>
                <a:cs typeface="Share Tech"/>
                <a:sym typeface="Share Tech"/>
              </a:rPr>
              <a:t>PEARSON CORRELATION TEST</a:t>
            </a:r>
            <a:endParaRPr b="1" sz="1000">
              <a:latin typeface="Share Tech"/>
              <a:ea typeface="Share Tech"/>
              <a:cs typeface="Share Tech"/>
              <a:sym typeface="Share Tech"/>
            </a:endParaRPr>
          </a:p>
          <a:p>
            <a:pPr indent="-292100" lvl="0" marL="457200" rtl="0" algn="just">
              <a:spcBef>
                <a:spcPts val="0"/>
              </a:spcBef>
              <a:spcAft>
                <a:spcPts val="0"/>
              </a:spcAft>
              <a:buSzPts val="1000"/>
              <a:buFont typeface="Share Tech"/>
              <a:buChar char="●"/>
            </a:pPr>
            <a:r>
              <a:rPr lang="en" sz="1000">
                <a:latin typeface="Share Tech"/>
                <a:ea typeface="Share Tech"/>
                <a:cs typeface="Share Tech"/>
                <a:sym typeface="Share Tech"/>
              </a:rPr>
              <a:t>Search Volume Vs Sales Dollar Value || rho= 0.24 || rho !=0 || Reject H0</a:t>
            </a:r>
            <a:endParaRPr sz="1000">
              <a:latin typeface="Share Tech"/>
              <a:ea typeface="Share Tech"/>
              <a:cs typeface="Share Tech"/>
              <a:sym typeface="Share Tech"/>
            </a:endParaRPr>
          </a:p>
          <a:p>
            <a:pPr indent="-292100" lvl="0" marL="457200" rtl="0" algn="just">
              <a:spcBef>
                <a:spcPts val="0"/>
              </a:spcBef>
              <a:spcAft>
                <a:spcPts val="0"/>
              </a:spcAft>
              <a:buSzPts val="1000"/>
              <a:buFont typeface="Share Tech"/>
              <a:buChar char="●"/>
            </a:pPr>
            <a:r>
              <a:rPr lang="en" sz="1000">
                <a:latin typeface="Share Tech"/>
                <a:ea typeface="Share Tech"/>
                <a:cs typeface="Share Tech"/>
                <a:sym typeface="Share Tech"/>
              </a:rPr>
              <a:t>Total Post</a:t>
            </a:r>
            <a:r>
              <a:rPr lang="en" sz="1000">
                <a:latin typeface="Share Tech"/>
                <a:ea typeface="Share Tech"/>
                <a:cs typeface="Share Tech"/>
                <a:sym typeface="Share Tech"/>
              </a:rPr>
              <a:t> Vs Sales Dollar Value || rho= 0.16 || rho !=0 || Reject H0</a:t>
            </a:r>
            <a:endParaRPr sz="1000">
              <a:latin typeface="Share Tech"/>
              <a:ea typeface="Share Tech"/>
              <a:cs typeface="Share Tech"/>
              <a:sym typeface="Share Tech"/>
            </a:endParaRPr>
          </a:p>
          <a:p>
            <a:pPr indent="-292100" lvl="0" marL="457200" rtl="0" algn="just">
              <a:spcBef>
                <a:spcPts val="0"/>
              </a:spcBef>
              <a:spcAft>
                <a:spcPts val="0"/>
              </a:spcAft>
              <a:buSzPts val="1000"/>
              <a:buFont typeface="Share Tech"/>
              <a:buChar char="●"/>
            </a:pPr>
            <a:r>
              <a:rPr lang="en" sz="1000">
                <a:latin typeface="Share Tech"/>
                <a:ea typeface="Share Tech"/>
                <a:cs typeface="Share Tech"/>
                <a:sym typeface="Share Tech"/>
              </a:rPr>
              <a:t>As, rho value for Search Volume w.r.t Sales dollar value is more as compare Total Post w.r.t Sales Dollar Value</a:t>
            </a:r>
            <a:endParaRPr sz="1000">
              <a:latin typeface="Share Tech"/>
              <a:ea typeface="Share Tech"/>
              <a:cs typeface="Share Tech"/>
              <a:sym typeface="Share Tech"/>
            </a:endParaRPr>
          </a:p>
          <a:p>
            <a:pPr indent="0" lvl="0" marL="457200" rtl="0" algn="just">
              <a:spcBef>
                <a:spcPts val="1600"/>
              </a:spcBef>
              <a:spcAft>
                <a:spcPts val="1600"/>
              </a:spcAft>
              <a:buNone/>
            </a:pPr>
            <a:r>
              <a:t/>
            </a:r>
            <a:endParaRPr>
              <a:latin typeface="Share Tech"/>
              <a:ea typeface="Share Tech"/>
              <a:cs typeface="Share Tech"/>
              <a:sym typeface="Share Tech"/>
            </a:endParaRPr>
          </a:p>
        </p:txBody>
      </p:sp>
      <p:pic>
        <p:nvPicPr>
          <p:cNvPr id="557" name="Google Shape;557;p28"/>
          <p:cNvPicPr preferRelativeResize="0"/>
          <p:nvPr/>
        </p:nvPicPr>
        <p:blipFill>
          <a:blip r:embed="rId3">
            <a:alphaModFix/>
          </a:blip>
          <a:stretch>
            <a:fillRect/>
          </a:stretch>
        </p:blipFill>
        <p:spPr>
          <a:xfrm>
            <a:off x="68550" y="729213"/>
            <a:ext cx="4448050" cy="4121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29"/>
          <p:cNvSpPr txBox="1"/>
          <p:nvPr>
            <p:ph type="ctrTitle"/>
          </p:nvPr>
        </p:nvSpPr>
        <p:spPr>
          <a:xfrm>
            <a:off x="371825" y="17495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MODELLING </a:t>
            </a:r>
            <a:endParaRPr/>
          </a:p>
        </p:txBody>
      </p:sp>
      <p:pic>
        <p:nvPicPr>
          <p:cNvPr id="563" name="Google Shape;563;p29"/>
          <p:cNvPicPr preferRelativeResize="0"/>
          <p:nvPr/>
        </p:nvPicPr>
        <p:blipFill>
          <a:blip r:embed="rId3">
            <a:alphaModFix/>
          </a:blip>
          <a:stretch>
            <a:fillRect/>
          </a:stretch>
        </p:blipFill>
        <p:spPr>
          <a:xfrm>
            <a:off x="4657475" y="752750"/>
            <a:ext cx="4384725" cy="2615125"/>
          </a:xfrm>
          <a:prstGeom prst="rect">
            <a:avLst/>
          </a:prstGeom>
          <a:noFill/>
          <a:ln>
            <a:noFill/>
          </a:ln>
        </p:spPr>
      </p:pic>
      <p:sp>
        <p:nvSpPr>
          <p:cNvPr id="564" name="Google Shape;564;p29"/>
          <p:cNvSpPr txBox="1"/>
          <p:nvPr/>
        </p:nvSpPr>
        <p:spPr>
          <a:xfrm>
            <a:off x="272675" y="616400"/>
            <a:ext cx="4384800" cy="4063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Aggregated Dependent Variable Sales Dollar Value on the basis of Theme and Vendor</a:t>
            </a:r>
            <a:endParaRPr>
              <a:solidFill>
                <a:schemeClr val="lt1"/>
              </a:solidFill>
              <a:latin typeface="Maven Pro"/>
              <a:ea typeface="Maven Pro"/>
              <a:cs typeface="Maven Pro"/>
              <a:sym typeface="Maven Pro"/>
            </a:endParaRPr>
          </a:p>
          <a:p>
            <a:pPr indent="-317500" lvl="0" marL="457200" rtl="0" algn="just">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Used One Hot Encoder for Label Encoding and Scaled the Data using the MinMaxScaler.</a:t>
            </a:r>
            <a:endParaRPr>
              <a:solidFill>
                <a:schemeClr val="lt1"/>
              </a:solidFill>
              <a:latin typeface="Maven Pro"/>
              <a:ea typeface="Maven Pro"/>
              <a:cs typeface="Maven Pro"/>
              <a:sym typeface="Maven Pro"/>
            </a:endParaRPr>
          </a:p>
          <a:p>
            <a:pPr indent="-317500" lvl="0" marL="457200" rtl="0" algn="just">
              <a:spcBef>
                <a:spcPts val="0"/>
              </a:spcBef>
              <a:spcAft>
                <a:spcPts val="0"/>
              </a:spcAft>
              <a:buClr>
                <a:schemeClr val="lt1"/>
              </a:buClr>
              <a:buSzPts val="1400"/>
              <a:buFont typeface="Maven Pro"/>
              <a:buChar char="●"/>
            </a:pPr>
            <a:r>
              <a:rPr b="1" lang="en">
                <a:solidFill>
                  <a:schemeClr val="lt1"/>
                </a:solidFill>
                <a:latin typeface="Maven Pro"/>
                <a:ea typeface="Maven Pro"/>
                <a:cs typeface="Maven Pro"/>
                <a:sym typeface="Maven Pro"/>
              </a:rPr>
              <a:t>MODEL 1:</a:t>
            </a:r>
            <a:r>
              <a:rPr lang="en">
                <a:solidFill>
                  <a:schemeClr val="lt1"/>
                </a:solidFill>
                <a:latin typeface="Maven Pro"/>
                <a:ea typeface="Maven Pro"/>
                <a:cs typeface="Maven Pro"/>
                <a:sym typeface="Maven Pro"/>
              </a:rPr>
              <a:t>  </a:t>
            </a:r>
            <a:r>
              <a:rPr b="1" lang="en">
                <a:solidFill>
                  <a:schemeClr val="lt1"/>
                </a:solidFill>
                <a:latin typeface="Maven Pro"/>
                <a:ea typeface="Maven Pro"/>
                <a:cs typeface="Maven Pro"/>
                <a:sym typeface="Maven Pro"/>
              </a:rPr>
              <a:t>Base Linear Regression Model</a:t>
            </a:r>
            <a:r>
              <a:rPr lang="en">
                <a:solidFill>
                  <a:schemeClr val="lt1"/>
                </a:solidFill>
                <a:latin typeface="Maven Pro"/>
                <a:ea typeface="Maven Pro"/>
                <a:cs typeface="Maven Pro"/>
                <a:sym typeface="Maven Pro"/>
              </a:rPr>
              <a:t> is </a:t>
            </a:r>
            <a:r>
              <a:rPr lang="en">
                <a:solidFill>
                  <a:schemeClr val="lt1"/>
                </a:solidFill>
                <a:latin typeface="Maven Pro"/>
                <a:ea typeface="Maven Pro"/>
                <a:cs typeface="Maven Pro"/>
                <a:sym typeface="Maven Pro"/>
              </a:rPr>
              <a:t>overfitted</a:t>
            </a:r>
            <a:r>
              <a:rPr lang="en">
                <a:solidFill>
                  <a:schemeClr val="lt1"/>
                </a:solidFill>
                <a:latin typeface="Maven Pro"/>
                <a:ea typeface="Maven Pro"/>
                <a:cs typeface="Maven Pro"/>
                <a:sym typeface="Maven Pro"/>
              </a:rPr>
              <a:t> with </a:t>
            </a:r>
            <a:r>
              <a:rPr b="1" lang="en">
                <a:solidFill>
                  <a:schemeClr val="lt1"/>
                </a:solidFill>
                <a:latin typeface="Maven Pro"/>
                <a:ea typeface="Maven Pro"/>
                <a:cs typeface="Maven Pro"/>
                <a:sym typeface="Maven Pro"/>
              </a:rPr>
              <a:t>21%</a:t>
            </a:r>
            <a:r>
              <a:rPr lang="en">
                <a:solidFill>
                  <a:schemeClr val="lt1"/>
                </a:solidFill>
                <a:latin typeface="Maven Pro"/>
                <a:ea typeface="Maven Pro"/>
                <a:cs typeface="Maven Pro"/>
                <a:sym typeface="Maven Pro"/>
              </a:rPr>
              <a:t> </a:t>
            </a:r>
            <a:endParaRPr>
              <a:solidFill>
                <a:schemeClr val="lt1"/>
              </a:solidFill>
              <a:latin typeface="Maven Pro"/>
              <a:ea typeface="Maven Pro"/>
              <a:cs typeface="Maven Pro"/>
              <a:sym typeface="Maven Pro"/>
            </a:endParaRPr>
          </a:p>
          <a:p>
            <a:pPr indent="-317500" lvl="0" marL="457200" rtl="0" algn="just">
              <a:spcBef>
                <a:spcPts val="0"/>
              </a:spcBef>
              <a:spcAft>
                <a:spcPts val="0"/>
              </a:spcAft>
              <a:buClr>
                <a:schemeClr val="lt1"/>
              </a:buClr>
              <a:buSzPts val="1400"/>
              <a:buFont typeface="Maven Pro"/>
              <a:buChar char="●"/>
            </a:pPr>
            <a:r>
              <a:rPr b="1" lang="en">
                <a:solidFill>
                  <a:schemeClr val="lt1"/>
                </a:solidFill>
                <a:latin typeface="Maven Pro"/>
                <a:ea typeface="Maven Pro"/>
                <a:cs typeface="Maven Pro"/>
                <a:sym typeface="Maven Pro"/>
              </a:rPr>
              <a:t>MODEL 2:</a:t>
            </a:r>
            <a:r>
              <a:rPr lang="en">
                <a:solidFill>
                  <a:schemeClr val="lt1"/>
                </a:solidFill>
                <a:latin typeface="Maven Pro"/>
                <a:ea typeface="Maven Pro"/>
                <a:cs typeface="Maven Pro"/>
                <a:sym typeface="Maven Pro"/>
              </a:rPr>
              <a:t> </a:t>
            </a:r>
            <a:r>
              <a:rPr b="1" lang="en">
                <a:solidFill>
                  <a:schemeClr val="lt1"/>
                </a:solidFill>
                <a:latin typeface="Maven Pro"/>
                <a:ea typeface="Maven Pro"/>
                <a:cs typeface="Maven Pro"/>
                <a:sym typeface="Maven Pro"/>
              </a:rPr>
              <a:t>Linear Regression Model with significant Features and without multicollinearity</a:t>
            </a:r>
            <a:r>
              <a:rPr lang="en">
                <a:solidFill>
                  <a:schemeClr val="lt1"/>
                </a:solidFill>
                <a:latin typeface="Maven Pro"/>
                <a:ea typeface="Maven Pro"/>
                <a:cs typeface="Maven Pro"/>
                <a:sym typeface="Maven Pro"/>
              </a:rPr>
              <a:t> we are able to reduce the overfitting by </a:t>
            </a:r>
            <a:r>
              <a:rPr b="1" lang="en">
                <a:solidFill>
                  <a:schemeClr val="lt1"/>
                </a:solidFill>
                <a:latin typeface="Maven Pro"/>
                <a:ea typeface="Maven Pro"/>
                <a:cs typeface="Maven Pro"/>
                <a:sym typeface="Maven Pro"/>
              </a:rPr>
              <a:t>10%</a:t>
            </a:r>
            <a:endParaRPr b="1">
              <a:solidFill>
                <a:schemeClr val="lt1"/>
              </a:solidFill>
              <a:latin typeface="Maven Pro"/>
              <a:ea typeface="Maven Pro"/>
              <a:cs typeface="Maven Pro"/>
              <a:sym typeface="Maven Pro"/>
            </a:endParaRPr>
          </a:p>
          <a:p>
            <a:pPr indent="-317500" lvl="0" marL="457200" rtl="0" algn="just">
              <a:spcBef>
                <a:spcPts val="0"/>
              </a:spcBef>
              <a:spcAft>
                <a:spcPts val="0"/>
              </a:spcAft>
              <a:buClr>
                <a:schemeClr val="lt1"/>
              </a:buClr>
              <a:buSzPts val="1400"/>
              <a:buFont typeface="Maven Pro"/>
              <a:buChar char="●"/>
            </a:pPr>
            <a:r>
              <a:rPr b="1" lang="en">
                <a:solidFill>
                  <a:schemeClr val="lt1"/>
                </a:solidFill>
                <a:latin typeface="Maven Pro"/>
                <a:ea typeface="Maven Pro"/>
                <a:cs typeface="Maven Pro"/>
                <a:sym typeface="Maven Pro"/>
              </a:rPr>
              <a:t>MODEL 3: </a:t>
            </a:r>
            <a:r>
              <a:rPr b="1" lang="en">
                <a:solidFill>
                  <a:schemeClr val="lt1"/>
                </a:solidFill>
                <a:latin typeface="Maven Pro"/>
                <a:ea typeface="Maven Pro"/>
                <a:cs typeface="Maven Pro"/>
                <a:sym typeface="Maven Pro"/>
              </a:rPr>
              <a:t>Decision</a:t>
            </a:r>
            <a:r>
              <a:rPr b="1" lang="en">
                <a:solidFill>
                  <a:schemeClr val="lt1"/>
                </a:solidFill>
                <a:latin typeface="Maven Pro"/>
                <a:ea typeface="Maven Pro"/>
                <a:cs typeface="Maven Pro"/>
                <a:sym typeface="Maven Pro"/>
              </a:rPr>
              <a:t> Tree Regression Model</a:t>
            </a:r>
            <a:r>
              <a:rPr lang="en">
                <a:solidFill>
                  <a:schemeClr val="lt1"/>
                </a:solidFill>
                <a:latin typeface="Maven Pro"/>
                <a:ea typeface="Maven Pro"/>
                <a:cs typeface="Maven Pro"/>
                <a:sym typeface="Maven Pro"/>
              </a:rPr>
              <a:t> with </a:t>
            </a:r>
            <a:r>
              <a:rPr b="1" lang="en">
                <a:solidFill>
                  <a:schemeClr val="lt1"/>
                </a:solidFill>
                <a:latin typeface="Maven Pro"/>
                <a:ea typeface="Maven Pro"/>
                <a:cs typeface="Maven Pro"/>
                <a:sym typeface="Maven Pro"/>
              </a:rPr>
              <a:t>Hypertuned Parameter</a:t>
            </a:r>
            <a:r>
              <a:rPr lang="en">
                <a:solidFill>
                  <a:schemeClr val="lt1"/>
                </a:solidFill>
                <a:latin typeface="Maven Pro"/>
                <a:ea typeface="Maven Pro"/>
                <a:cs typeface="Maven Pro"/>
                <a:sym typeface="Maven Pro"/>
              </a:rPr>
              <a:t> using the</a:t>
            </a:r>
            <a:r>
              <a:rPr b="1" lang="en">
                <a:solidFill>
                  <a:schemeClr val="lt1"/>
                </a:solidFill>
                <a:latin typeface="Maven Pro"/>
                <a:ea typeface="Maven Pro"/>
                <a:cs typeface="Maven Pro"/>
                <a:sym typeface="Maven Pro"/>
              </a:rPr>
              <a:t> GRID </a:t>
            </a:r>
            <a:r>
              <a:rPr b="1" lang="en">
                <a:solidFill>
                  <a:schemeClr val="lt1"/>
                </a:solidFill>
                <a:latin typeface="Maven Pro"/>
                <a:ea typeface="Maven Pro"/>
                <a:cs typeface="Maven Pro"/>
                <a:sym typeface="Maven Pro"/>
              </a:rPr>
              <a:t>Search</a:t>
            </a:r>
            <a:r>
              <a:rPr b="1" lang="en">
                <a:solidFill>
                  <a:schemeClr val="lt1"/>
                </a:solidFill>
                <a:latin typeface="Maven Pro"/>
                <a:ea typeface="Maven Pro"/>
                <a:cs typeface="Maven Pro"/>
                <a:sym typeface="Maven Pro"/>
              </a:rPr>
              <a:t> CV</a:t>
            </a:r>
            <a:r>
              <a:rPr lang="en">
                <a:solidFill>
                  <a:schemeClr val="lt1"/>
                </a:solidFill>
                <a:latin typeface="Maven Pro"/>
                <a:ea typeface="Maven Pro"/>
                <a:cs typeface="Maven Pro"/>
                <a:sym typeface="Maven Pro"/>
              </a:rPr>
              <a:t>. Through this overfitting model reduced to </a:t>
            </a:r>
            <a:r>
              <a:rPr b="1" lang="en">
                <a:solidFill>
                  <a:schemeClr val="lt1"/>
                </a:solidFill>
                <a:latin typeface="Maven Pro"/>
                <a:ea typeface="Maven Pro"/>
                <a:cs typeface="Maven Pro"/>
                <a:sym typeface="Maven Pro"/>
              </a:rPr>
              <a:t>6%</a:t>
            </a:r>
            <a:endParaRPr b="1">
              <a:solidFill>
                <a:schemeClr val="lt1"/>
              </a:solidFill>
              <a:latin typeface="Maven Pro"/>
              <a:ea typeface="Maven Pro"/>
              <a:cs typeface="Maven Pro"/>
              <a:sym typeface="Maven Pro"/>
            </a:endParaRPr>
          </a:p>
          <a:p>
            <a:pPr indent="-317500" lvl="0" marL="457200" rtl="0" algn="just">
              <a:spcBef>
                <a:spcPts val="0"/>
              </a:spcBef>
              <a:spcAft>
                <a:spcPts val="0"/>
              </a:spcAft>
              <a:buClr>
                <a:schemeClr val="lt1"/>
              </a:buClr>
              <a:buSzPts val="1400"/>
              <a:buFont typeface="Maven Pro"/>
              <a:buChar char="●"/>
            </a:pPr>
            <a:r>
              <a:rPr b="1" lang="en">
                <a:solidFill>
                  <a:schemeClr val="lt1"/>
                </a:solidFill>
                <a:latin typeface="Maven Pro"/>
                <a:ea typeface="Maven Pro"/>
                <a:cs typeface="Maven Pro"/>
                <a:sym typeface="Maven Pro"/>
              </a:rPr>
              <a:t>MODEL 4:</a:t>
            </a:r>
            <a:r>
              <a:rPr lang="en">
                <a:solidFill>
                  <a:schemeClr val="lt1"/>
                </a:solidFill>
                <a:latin typeface="Maven Pro"/>
                <a:ea typeface="Maven Pro"/>
                <a:cs typeface="Maven Pro"/>
                <a:sym typeface="Maven Pro"/>
              </a:rPr>
              <a:t> </a:t>
            </a:r>
            <a:r>
              <a:rPr b="1" lang="en">
                <a:solidFill>
                  <a:schemeClr val="lt1"/>
                </a:solidFill>
                <a:latin typeface="Maven Pro"/>
                <a:ea typeface="Maven Pro"/>
                <a:cs typeface="Maven Pro"/>
                <a:sym typeface="Maven Pro"/>
              </a:rPr>
              <a:t>Random Forest </a:t>
            </a:r>
            <a:r>
              <a:rPr b="1" lang="en">
                <a:solidFill>
                  <a:schemeClr val="lt1"/>
                </a:solidFill>
                <a:latin typeface="Maven Pro"/>
                <a:ea typeface="Maven Pro"/>
                <a:cs typeface="Maven Pro"/>
                <a:sym typeface="Maven Pro"/>
              </a:rPr>
              <a:t>Regression Model</a:t>
            </a:r>
            <a:r>
              <a:rPr lang="en">
                <a:solidFill>
                  <a:schemeClr val="lt1"/>
                </a:solidFill>
                <a:latin typeface="Maven Pro"/>
                <a:ea typeface="Maven Pro"/>
                <a:cs typeface="Maven Pro"/>
                <a:sym typeface="Maven Pro"/>
              </a:rPr>
              <a:t> with </a:t>
            </a:r>
            <a:r>
              <a:rPr b="1" lang="en">
                <a:solidFill>
                  <a:schemeClr val="lt1"/>
                </a:solidFill>
                <a:latin typeface="Maven Pro"/>
                <a:ea typeface="Maven Pro"/>
                <a:cs typeface="Maven Pro"/>
                <a:sym typeface="Maven Pro"/>
              </a:rPr>
              <a:t>Hypertuned Parameter</a:t>
            </a:r>
            <a:r>
              <a:rPr lang="en">
                <a:solidFill>
                  <a:schemeClr val="lt1"/>
                </a:solidFill>
                <a:latin typeface="Maven Pro"/>
                <a:ea typeface="Maven Pro"/>
                <a:cs typeface="Maven Pro"/>
                <a:sym typeface="Maven Pro"/>
              </a:rPr>
              <a:t> using the </a:t>
            </a:r>
            <a:r>
              <a:rPr b="1" lang="en">
                <a:solidFill>
                  <a:schemeClr val="lt1"/>
                </a:solidFill>
                <a:latin typeface="Maven Pro"/>
                <a:ea typeface="Maven Pro"/>
                <a:cs typeface="Maven Pro"/>
                <a:sym typeface="Maven Pro"/>
              </a:rPr>
              <a:t>GRID Search CV</a:t>
            </a:r>
            <a:r>
              <a:rPr lang="en">
                <a:solidFill>
                  <a:schemeClr val="lt1"/>
                </a:solidFill>
                <a:latin typeface="Maven Pro"/>
                <a:ea typeface="Maven Pro"/>
                <a:cs typeface="Maven Pro"/>
                <a:sym typeface="Maven Pro"/>
              </a:rPr>
              <a:t>. Through this overfitting model reduced to </a:t>
            </a:r>
            <a:r>
              <a:rPr b="1" lang="en">
                <a:solidFill>
                  <a:schemeClr val="lt1"/>
                </a:solidFill>
                <a:latin typeface="Maven Pro"/>
                <a:ea typeface="Maven Pro"/>
                <a:cs typeface="Maven Pro"/>
                <a:sym typeface="Maven Pro"/>
              </a:rPr>
              <a:t>2%</a:t>
            </a:r>
            <a:endParaRPr b="1">
              <a:solidFill>
                <a:schemeClr val="lt1"/>
              </a:solidFill>
              <a:latin typeface="Maven Pro"/>
              <a:ea typeface="Maven Pro"/>
              <a:cs typeface="Maven Pro"/>
              <a:sym typeface="Maven Pro"/>
            </a:endParaRPr>
          </a:p>
        </p:txBody>
      </p:sp>
      <p:sp>
        <p:nvSpPr>
          <p:cNvPr id="565" name="Google Shape;565;p29"/>
          <p:cNvSpPr txBox="1"/>
          <p:nvPr/>
        </p:nvSpPr>
        <p:spPr>
          <a:xfrm>
            <a:off x="4759275" y="3656225"/>
            <a:ext cx="3904200" cy="1262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lt1"/>
              </a:buClr>
              <a:buSzPts val="1400"/>
              <a:buFont typeface="Maven Pro"/>
              <a:buChar char="❖"/>
            </a:pPr>
            <a:r>
              <a:rPr b="1" lang="en">
                <a:solidFill>
                  <a:schemeClr val="lt1"/>
                </a:solidFill>
                <a:latin typeface="Maven Pro"/>
                <a:ea typeface="Maven Pro"/>
                <a:cs typeface="Maven Pro"/>
                <a:sym typeface="Maven Pro"/>
              </a:rPr>
              <a:t>MODEL 2 </a:t>
            </a:r>
            <a:r>
              <a:rPr lang="en">
                <a:solidFill>
                  <a:schemeClr val="lt1"/>
                </a:solidFill>
                <a:latin typeface="Maven Pro"/>
                <a:ea typeface="Maven Pro"/>
                <a:cs typeface="Maven Pro"/>
                <a:sym typeface="Maven Pro"/>
              </a:rPr>
              <a:t>is slightly </a:t>
            </a:r>
            <a:r>
              <a:rPr lang="en">
                <a:solidFill>
                  <a:schemeClr val="lt1"/>
                </a:solidFill>
                <a:latin typeface="Maven Pro"/>
                <a:ea typeface="Maven Pro"/>
                <a:cs typeface="Maven Pro"/>
                <a:sym typeface="Maven Pro"/>
              </a:rPr>
              <a:t>overfitted</a:t>
            </a:r>
            <a:r>
              <a:rPr lang="en">
                <a:solidFill>
                  <a:schemeClr val="lt1"/>
                </a:solidFill>
                <a:latin typeface="Maven Pro"/>
                <a:ea typeface="Maven Pro"/>
                <a:cs typeface="Maven Pro"/>
                <a:sym typeface="Maven Pro"/>
              </a:rPr>
              <a:t> model. But, it can explain feature impact on Target.</a:t>
            </a:r>
            <a:endParaRPr>
              <a:solidFill>
                <a:schemeClr val="lt1"/>
              </a:solidFill>
              <a:latin typeface="Maven Pro"/>
              <a:ea typeface="Maven Pro"/>
              <a:cs typeface="Maven Pro"/>
              <a:sym typeface="Maven Pro"/>
            </a:endParaRPr>
          </a:p>
          <a:p>
            <a:pPr indent="-317500" lvl="0" marL="457200" rtl="0" algn="just">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Whereas, </a:t>
            </a:r>
            <a:r>
              <a:rPr b="1" lang="en">
                <a:solidFill>
                  <a:schemeClr val="lt1"/>
                </a:solidFill>
                <a:latin typeface="Maven Pro"/>
                <a:ea typeface="Maven Pro"/>
                <a:cs typeface="Maven Pro"/>
                <a:sym typeface="Maven Pro"/>
              </a:rPr>
              <a:t>MODEL 4 </a:t>
            </a:r>
            <a:r>
              <a:rPr lang="en">
                <a:solidFill>
                  <a:schemeClr val="lt1"/>
                </a:solidFill>
                <a:latin typeface="Maven Pro"/>
                <a:ea typeface="Maven Pro"/>
                <a:cs typeface="Maven Pro"/>
                <a:sym typeface="Maven Pro"/>
              </a:rPr>
              <a:t>can be use for prediction as it is having good score</a:t>
            </a:r>
            <a:endParaRPr>
              <a:solidFill>
                <a:schemeClr val="lt1"/>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30"/>
          <p:cNvSpPr txBox="1"/>
          <p:nvPr>
            <p:ph idx="1" type="body"/>
          </p:nvPr>
        </p:nvSpPr>
        <p:spPr>
          <a:xfrm>
            <a:off x="444800" y="989475"/>
            <a:ext cx="6991500" cy="39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Share Tech"/>
              <a:buChar char="❖"/>
            </a:pPr>
            <a:r>
              <a:rPr lang="en" sz="2200">
                <a:latin typeface="Share Tech"/>
                <a:ea typeface="Share Tech"/>
                <a:cs typeface="Share Tech"/>
                <a:sym typeface="Share Tech"/>
              </a:rPr>
              <a:t>Themes with high business opportunity</a:t>
            </a:r>
            <a:endParaRPr sz="800"/>
          </a:p>
        </p:txBody>
      </p:sp>
      <p:sp>
        <p:nvSpPr>
          <p:cNvPr id="571" name="Google Shape;571;p3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572" name="Google Shape;572;p30"/>
          <p:cNvSpPr txBox="1"/>
          <p:nvPr/>
        </p:nvSpPr>
        <p:spPr>
          <a:xfrm>
            <a:off x="5428550" y="1598825"/>
            <a:ext cx="3433200" cy="2770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Non additives/preservatives, </a:t>
            </a:r>
            <a:r>
              <a:rPr lang="en">
                <a:solidFill>
                  <a:schemeClr val="lt1"/>
                </a:solidFill>
                <a:latin typeface="Maven Pro"/>
                <a:ea typeface="Maven Pro"/>
                <a:cs typeface="Maven Pro"/>
                <a:sym typeface="Maven Pro"/>
              </a:rPr>
              <a:t>Stroganoff</a:t>
            </a:r>
            <a:r>
              <a:rPr lang="en">
                <a:solidFill>
                  <a:schemeClr val="lt1"/>
                </a:solidFill>
                <a:latin typeface="Maven Pro"/>
                <a:ea typeface="Maven Pro"/>
                <a:cs typeface="Maven Pro"/>
                <a:sym typeface="Maven Pro"/>
              </a:rPr>
              <a:t> and Low Carb themes having significant high business </a:t>
            </a:r>
            <a:r>
              <a:rPr lang="en">
                <a:solidFill>
                  <a:schemeClr val="lt1"/>
                </a:solidFill>
                <a:latin typeface="Maven Pro"/>
                <a:ea typeface="Maven Pro"/>
                <a:cs typeface="Maven Pro"/>
                <a:sym typeface="Maven Pro"/>
              </a:rPr>
              <a:t>opportunity</a:t>
            </a:r>
            <a:endParaRPr>
              <a:solidFill>
                <a:schemeClr val="lt1"/>
              </a:solidFill>
              <a:latin typeface="Maven Pro"/>
              <a:ea typeface="Maven Pro"/>
              <a:cs typeface="Maven Pro"/>
              <a:sym typeface="Maven Pro"/>
            </a:endParaRPr>
          </a:p>
          <a:p>
            <a:pPr indent="0" lvl="0" marL="457200" rtl="0" algn="just">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just">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Apple cinnamon, Pollock and gmo free having slightly low business opportunity</a:t>
            </a:r>
            <a:endParaRPr>
              <a:solidFill>
                <a:schemeClr val="lt1"/>
              </a:solidFill>
              <a:latin typeface="Maven Pro"/>
              <a:ea typeface="Maven Pro"/>
              <a:cs typeface="Maven Pro"/>
              <a:sym typeface="Maven Pro"/>
            </a:endParaRPr>
          </a:p>
          <a:p>
            <a:pPr indent="0" lvl="0" marL="457200" rtl="0" algn="just">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just">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Peach and </a:t>
            </a:r>
            <a:r>
              <a:rPr lang="en">
                <a:solidFill>
                  <a:schemeClr val="lt1"/>
                </a:solidFill>
                <a:latin typeface="Maven Pro"/>
                <a:ea typeface="Maven Pro"/>
                <a:cs typeface="Maven Pro"/>
                <a:sym typeface="Maven Pro"/>
              </a:rPr>
              <a:t>Mackerel</a:t>
            </a:r>
            <a:r>
              <a:rPr lang="en">
                <a:solidFill>
                  <a:schemeClr val="lt1"/>
                </a:solidFill>
                <a:latin typeface="Maven Pro"/>
                <a:ea typeface="Maven Pro"/>
                <a:cs typeface="Maven Pro"/>
                <a:sym typeface="Maven Pro"/>
              </a:rPr>
              <a:t> Theme having negative business opportunity</a:t>
            </a:r>
            <a:endParaRPr>
              <a:solidFill>
                <a:schemeClr val="lt1"/>
              </a:solidFill>
              <a:latin typeface="Maven Pro"/>
              <a:ea typeface="Maven Pro"/>
              <a:cs typeface="Maven Pro"/>
              <a:sym typeface="Maven Pro"/>
            </a:endParaRPr>
          </a:p>
        </p:txBody>
      </p:sp>
      <p:pic>
        <p:nvPicPr>
          <p:cNvPr id="573" name="Google Shape;573;p30"/>
          <p:cNvPicPr preferRelativeResize="0"/>
          <p:nvPr/>
        </p:nvPicPr>
        <p:blipFill>
          <a:blip r:embed="rId3">
            <a:alphaModFix/>
          </a:blip>
          <a:stretch>
            <a:fillRect/>
          </a:stretch>
        </p:blipFill>
        <p:spPr>
          <a:xfrm>
            <a:off x="152400" y="1533075"/>
            <a:ext cx="4739550" cy="29121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1"/>
          <p:cNvSpPr txBox="1"/>
          <p:nvPr>
            <p:ph idx="1" type="body"/>
          </p:nvPr>
        </p:nvSpPr>
        <p:spPr>
          <a:xfrm>
            <a:off x="655450" y="1350925"/>
            <a:ext cx="8169000" cy="2132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Themes where client A  has strong competition ( themes given in image below) should be given more attention. Product quality and product price needs to be looked into in these themes</a:t>
            </a:r>
            <a:endParaRPr sz="1500"/>
          </a:p>
          <a:p>
            <a:pPr indent="0" lvl="0" marL="0" rtl="0" algn="just">
              <a:spcBef>
                <a:spcPts val="1600"/>
              </a:spcBef>
              <a:spcAft>
                <a:spcPts val="0"/>
              </a:spcAft>
              <a:buNone/>
            </a:pPr>
            <a:r>
              <a:rPr lang="en" sz="1500"/>
              <a:t>In the other themes , the existing business plan should be executed with more accuracy as there is evidence that it works in the form of good sales w.r.t other brands.</a:t>
            </a:r>
            <a:endParaRPr sz="1500"/>
          </a:p>
          <a:p>
            <a:pPr indent="0" lvl="0" marL="457200" rtl="0" algn="just">
              <a:spcBef>
                <a:spcPts val="1600"/>
              </a:spcBef>
              <a:spcAft>
                <a:spcPts val="0"/>
              </a:spcAft>
              <a:buNone/>
            </a:pPr>
            <a:r>
              <a:t/>
            </a:r>
            <a:endParaRPr sz="2000"/>
          </a:p>
          <a:p>
            <a:pPr indent="0" lvl="0" marL="457200" rtl="0" algn="just">
              <a:spcBef>
                <a:spcPts val="1600"/>
              </a:spcBef>
              <a:spcAft>
                <a:spcPts val="1600"/>
              </a:spcAft>
              <a:buNone/>
            </a:pPr>
            <a:r>
              <a:t/>
            </a:r>
            <a:endParaRPr sz="2000"/>
          </a:p>
        </p:txBody>
      </p:sp>
      <p:sp>
        <p:nvSpPr>
          <p:cNvPr id="579" name="Google Shape;579;p31"/>
          <p:cNvSpPr txBox="1"/>
          <p:nvPr>
            <p:ph type="ctrTitle"/>
          </p:nvPr>
        </p:nvSpPr>
        <p:spPr>
          <a:xfrm>
            <a:off x="260275" y="272675"/>
            <a:ext cx="8073300" cy="929700"/>
          </a:xfrm>
          <a:prstGeom prst="rect">
            <a:avLst/>
          </a:prstGeom>
        </p:spPr>
        <p:txBody>
          <a:bodyPr anchorCtr="0" anchor="b" bIns="91425" lIns="91425" spcFirstLastPara="1" rIns="91425" wrap="square" tIns="91425">
            <a:noAutofit/>
          </a:bodyPr>
          <a:lstStyle/>
          <a:p>
            <a:pPr indent="-419100" lvl="0" marL="457200" rtl="0" algn="l">
              <a:spcBef>
                <a:spcPts val="0"/>
              </a:spcBef>
              <a:spcAft>
                <a:spcPts val="0"/>
              </a:spcAft>
              <a:buClr>
                <a:schemeClr val="lt1"/>
              </a:buClr>
              <a:buSzPts val="3000"/>
              <a:buChar char="❖"/>
            </a:pPr>
            <a:r>
              <a:rPr lang="en"/>
              <a:t>F</a:t>
            </a:r>
            <a:r>
              <a:rPr lang="en"/>
              <a:t>actors to increase sales across themes</a:t>
            </a:r>
            <a:endParaRPr/>
          </a:p>
        </p:txBody>
      </p:sp>
      <p:pic>
        <p:nvPicPr>
          <p:cNvPr id="580" name="Google Shape;580;p31"/>
          <p:cNvPicPr preferRelativeResize="0"/>
          <p:nvPr/>
        </p:nvPicPr>
        <p:blipFill>
          <a:blip r:embed="rId3">
            <a:alphaModFix/>
          </a:blip>
          <a:stretch>
            <a:fillRect/>
          </a:stretch>
        </p:blipFill>
        <p:spPr>
          <a:xfrm>
            <a:off x="2576500" y="3483025"/>
            <a:ext cx="2554600" cy="121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