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0a0a948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0a0a94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4e59d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4e59d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4e59d3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4e59d3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4e59d3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4e59d3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06d7a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06d7a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30a0a948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30a0a94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30a0a948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30a0a948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30a0a948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30a0a948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30a0a948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30a0a948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4e59d3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4e59d3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30a0a948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30a0a948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d0ff50e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d0ff50e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d0ff50e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d0ff50e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328aa9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328aa9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328aa9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328aa9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30a0a948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30a0a948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30a0a948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30a0a948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30a0a948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30a0a948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30a0a948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30a0a948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328aa9c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328aa9c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328aa9c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328aa9c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0a0a948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0a0a948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0a0a948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0a0a948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0a0a94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0a0a94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0a0a948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0a0a948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0a0a948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0a0a948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0a0a948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0a0a948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30a0a948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30a0a948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Training_set" TargetMode="External"/><Relationship Id="rId4" Type="http://schemas.openxmlformats.org/officeDocument/2006/relationships/hyperlink" Target="https://en.wikipedia.org/wiki/Image_processing" TargetMode="External"/><Relationship Id="rId10" Type="http://schemas.openxmlformats.org/officeDocument/2006/relationships/hyperlink" Target="https://en.wikipedia.org/wiki/Spatial_anti-aliasing" TargetMode="External"/><Relationship Id="rId9" Type="http://schemas.openxmlformats.org/officeDocument/2006/relationships/hyperlink" Target="https://en.wikipedia.org/wiki/Normalization_(image_processing)" TargetMode="External"/><Relationship Id="rId5" Type="http://schemas.openxmlformats.org/officeDocument/2006/relationships/hyperlink" Target="https://en.wikipedia.org/wiki/Machine_learning" TargetMode="External"/><Relationship Id="rId6" Type="http://schemas.openxmlformats.org/officeDocument/2006/relationships/hyperlink" Target="https://en.wikipedia.org/wiki/United_States_Census_Bureau" TargetMode="External"/><Relationship Id="rId7" Type="http://schemas.openxmlformats.org/officeDocument/2006/relationships/hyperlink" Target="https://en.wikipedia.org/wiki/Americans" TargetMode="External"/><Relationship Id="rId8" Type="http://schemas.openxmlformats.org/officeDocument/2006/relationships/hyperlink" Target="https://en.wikipedia.org/wiki/High_schoo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 Id="rId4" Type="http://schemas.openxmlformats.org/officeDocument/2006/relationships/image" Target="../media/image18.jpg"/><Relationship Id="rId5"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jp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xiv.org/pdf/1703.01513.pdf" TargetMode="External"/><Relationship Id="rId4" Type="http://schemas.openxmlformats.org/officeDocument/2006/relationships/hyperlink" Target="https://www.youtube.com/watch?v=GZMcy_vl5wA&amp;t=578s" TargetMode="External"/><Relationship Id="rId5" Type="http://schemas.openxmlformats.org/officeDocument/2006/relationships/hyperlink" Target="https://en.wikipedia.org/wiki/Genetic_algorithm" TargetMode="External"/><Relationship Id="rId6" Type="http://schemas.openxmlformats.org/officeDocument/2006/relationships/hyperlink" Target="http://lingxixie.com/Home.html" TargetMode="External"/><Relationship Id="rId7" Type="http://schemas.openxmlformats.org/officeDocument/2006/relationships/hyperlink" Target="http://www.cs.jhu.edu/~ayuille/" TargetMode="External"/><Relationship Id="rId8" Type="http://schemas.openxmlformats.org/officeDocument/2006/relationships/hyperlink" Target="https://www.kaggle.com/oddrationale/mnist-in-cs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GENETIC-CNN</a:t>
            </a:r>
            <a:endParaRPr/>
          </a:p>
        </p:txBody>
      </p:sp>
      <p:sp>
        <p:nvSpPr>
          <p:cNvPr id="135" name="Google Shape;135;p13"/>
          <p:cNvSpPr txBox="1"/>
          <p:nvPr>
            <p:ph idx="1" type="subTitle"/>
          </p:nvPr>
        </p:nvSpPr>
        <p:spPr>
          <a:xfrm>
            <a:off x="4651875" y="2805550"/>
            <a:ext cx="5905200" cy="12705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Ayush Agrawal-2018A8PS0469P(Leader)</a:t>
            </a:r>
            <a:endParaRPr/>
          </a:p>
          <a:p>
            <a:pPr indent="-311150" lvl="0" marL="457200" marR="0" rtl="0" algn="l">
              <a:lnSpc>
                <a:spcPct val="115000"/>
              </a:lnSpc>
              <a:spcBef>
                <a:spcPts val="0"/>
              </a:spcBef>
              <a:spcAft>
                <a:spcPts val="0"/>
              </a:spcAft>
              <a:buSzPts val="1300"/>
              <a:buChar char="-"/>
            </a:pPr>
            <a:r>
              <a:rPr lang="en"/>
              <a:t>Aryan Gupta     -2018A8PS0017P</a:t>
            </a:r>
            <a:endParaRPr/>
          </a:p>
          <a:p>
            <a:pPr indent="-311150" lvl="0" marL="457200" marR="0" rtl="0" algn="l">
              <a:lnSpc>
                <a:spcPct val="115000"/>
              </a:lnSpc>
              <a:spcBef>
                <a:spcPts val="0"/>
              </a:spcBef>
              <a:spcAft>
                <a:spcPts val="0"/>
              </a:spcAft>
              <a:buSzPts val="1300"/>
              <a:buChar char="-"/>
            </a:pPr>
            <a:r>
              <a:rPr lang="en"/>
              <a:t>Saurav Biyani   -2018A3PS0461P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Binary Coding Of structures</a:t>
            </a:r>
            <a:endParaRPr u="sng"/>
          </a:p>
        </p:txBody>
      </p:sp>
      <p:sp>
        <p:nvSpPr>
          <p:cNvPr id="207" name="Google Shape;207;p22"/>
          <p:cNvSpPr txBox="1"/>
          <p:nvPr>
            <p:ph idx="1" type="body"/>
          </p:nvPr>
        </p:nvSpPr>
        <p:spPr>
          <a:xfrm>
            <a:off x="670900" y="1510950"/>
            <a:ext cx="7038900" cy="34647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A network is composed of ‘S’ stages and the sth stage consists of Ks nodes. s={1,2,3,4….S}</a:t>
            </a:r>
            <a:endParaRPr/>
          </a:p>
          <a:p>
            <a:pPr indent="-311150" lvl="0" marL="457200" rtl="0" algn="l">
              <a:lnSpc>
                <a:spcPct val="150000"/>
              </a:lnSpc>
              <a:spcBef>
                <a:spcPts val="0"/>
              </a:spcBef>
              <a:spcAft>
                <a:spcPts val="0"/>
              </a:spcAft>
              <a:buSzPts val="1300"/>
              <a:buChar char="●"/>
            </a:pPr>
            <a:r>
              <a:rPr lang="en"/>
              <a:t>The nodes at each stage are numbered, only possible connections are from lower ordered nodes to higher ordered</a:t>
            </a:r>
            <a:endParaRPr/>
          </a:p>
          <a:p>
            <a:pPr indent="-311150" lvl="0" marL="457200" rtl="0" algn="l">
              <a:lnSpc>
                <a:spcPct val="150000"/>
              </a:lnSpc>
              <a:spcBef>
                <a:spcPts val="0"/>
              </a:spcBef>
              <a:spcAft>
                <a:spcPts val="0"/>
              </a:spcAft>
              <a:buSzPts val="1300"/>
              <a:buChar char="●"/>
            </a:pPr>
            <a:r>
              <a:rPr lang="en"/>
              <a:t>Meaning of each node?</a:t>
            </a:r>
            <a:endParaRPr/>
          </a:p>
          <a:p>
            <a:pPr indent="-298450" lvl="1" marL="914400" rtl="0" algn="l">
              <a:lnSpc>
                <a:spcPct val="150000"/>
              </a:lnSpc>
              <a:spcBef>
                <a:spcPts val="0"/>
              </a:spcBef>
              <a:spcAft>
                <a:spcPts val="0"/>
              </a:spcAft>
              <a:buSzPts val="1100"/>
              <a:buChar char="○"/>
            </a:pPr>
            <a:r>
              <a:rPr lang="en"/>
              <a:t> Corresponds to a convolutional operation which is done after taking sum of all the inputs to that node</a:t>
            </a:r>
            <a:endParaRPr/>
          </a:p>
          <a:p>
            <a:pPr indent="-298450" lvl="1" marL="914400" rtl="0" algn="l">
              <a:lnSpc>
                <a:spcPct val="200000"/>
              </a:lnSpc>
              <a:spcBef>
                <a:spcPts val="0"/>
              </a:spcBef>
              <a:spcAft>
                <a:spcPts val="0"/>
              </a:spcAft>
              <a:buSzPts val="1100"/>
              <a:buChar char="○"/>
            </a:pPr>
            <a:r>
              <a:rPr lang="en"/>
              <a:t>This is followed by batch normalization and ReLU.</a:t>
            </a:r>
            <a:endParaRPr/>
          </a:p>
          <a:p>
            <a:pPr indent="-311150" lvl="0" marL="457200" rtl="0" algn="l">
              <a:lnSpc>
                <a:spcPct val="200000"/>
              </a:lnSpc>
              <a:spcBef>
                <a:spcPts val="0"/>
              </a:spcBef>
              <a:spcAft>
                <a:spcPts val="0"/>
              </a:spcAft>
              <a:buSzPts val="1300"/>
              <a:buChar char="●"/>
            </a:pPr>
            <a:r>
              <a:rPr lang="en"/>
              <a:t>At each stage we use  1+2+3+4+5…….. + K</a:t>
            </a:r>
            <a:r>
              <a:rPr lang="en" sz="1000"/>
              <a:t>s </a:t>
            </a:r>
            <a:r>
              <a:rPr lang="en"/>
              <a:t>- 1 number of bits to encode the inter node connections</a:t>
            </a:r>
            <a:endParaRPr/>
          </a:p>
          <a:p>
            <a:pPr indent="0" lvl="0" marL="0" rtl="0" algn="l">
              <a:lnSpc>
                <a:spcPct val="20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8" name="Google Shape;208;p22"/>
          <p:cNvPicPr preferRelativeResize="0"/>
          <p:nvPr/>
        </p:nvPicPr>
        <p:blipFill>
          <a:blip r:embed="rId3">
            <a:alphaModFix/>
          </a:blip>
          <a:stretch>
            <a:fillRect/>
          </a:stretch>
        </p:blipFill>
        <p:spPr>
          <a:xfrm>
            <a:off x="3339300" y="4107775"/>
            <a:ext cx="2293675" cy="58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056675" y="454950"/>
            <a:ext cx="6809700" cy="7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Binary Coding Of structures</a:t>
            </a:r>
            <a:endParaRPr/>
          </a:p>
        </p:txBody>
      </p:sp>
      <p:sp>
        <p:nvSpPr>
          <p:cNvPr id="214" name="Google Shape;214;p23"/>
          <p:cNvSpPr txBox="1"/>
          <p:nvPr>
            <p:ph idx="1" type="body"/>
          </p:nvPr>
        </p:nvSpPr>
        <p:spPr>
          <a:xfrm>
            <a:off x="320475" y="1696600"/>
            <a:ext cx="7038900" cy="2911200"/>
          </a:xfrm>
          <a:prstGeom prst="rect">
            <a:avLst/>
          </a:prstGeom>
          <a:solidFill>
            <a:schemeClr val="dk1"/>
          </a:solidFill>
        </p:spPr>
        <p:txBody>
          <a:bodyPr anchorCtr="0" anchor="t" bIns="91425" lIns="91425" spcFirstLastPara="1" rIns="91425" wrap="square" tIns="91425">
            <a:noAutofit/>
          </a:bodyPr>
          <a:lstStyle/>
          <a:p>
            <a:pPr indent="-311150" lvl="0" marL="457200" rtl="0" algn="l">
              <a:lnSpc>
                <a:spcPct val="200000"/>
              </a:lnSpc>
              <a:spcBef>
                <a:spcPts val="1200"/>
              </a:spcBef>
              <a:spcAft>
                <a:spcPts val="0"/>
              </a:spcAft>
              <a:buClr>
                <a:srgbClr val="FFFFFF"/>
              </a:buClr>
              <a:buSzPts val="1300"/>
              <a:buChar char="●"/>
            </a:pPr>
            <a:r>
              <a:rPr lang="en">
                <a:solidFill>
                  <a:srgbClr val="FFFFFF"/>
                </a:solidFill>
              </a:rPr>
              <a:t>The first bit represents the connection between (v</a:t>
            </a:r>
            <a:r>
              <a:rPr baseline="-25000" lang="en">
                <a:solidFill>
                  <a:srgbClr val="FFFFFF"/>
                </a:solidFill>
              </a:rPr>
              <a:t>s,1</a:t>
            </a:r>
            <a:r>
              <a:rPr lang="en">
                <a:solidFill>
                  <a:srgbClr val="FFFFFF"/>
                </a:solidFill>
              </a:rPr>
              <a:t> , v</a:t>
            </a:r>
            <a:r>
              <a:rPr baseline="-25000" lang="en">
                <a:solidFill>
                  <a:srgbClr val="FFFFFF"/>
                </a:solidFill>
              </a:rPr>
              <a:t>s,2</a:t>
            </a:r>
            <a:r>
              <a:rPr lang="en">
                <a:solidFill>
                  <a:srgbClr val="FFFFFF"/>
                </a:solidFill>
              </a:rPr>
              <a:t>), then the following two bits represent the connection between (v</a:t>
            </a:r>
            <a:r>
              <a:rPr baseline="-25000" lang="en">
                <a:solidFill>
                  <a:srgbClr val="FFFFFF"/>
                </a:solidFill>
              </a:rPr>
              <a:t>s,1</a:t>
            </a:r>
            <a:r>
              <a:rPr lang="en">
                <a:solidFill>
                  <a:srgbClr val="FFFFFF"/>
                </a:solidFill>
              </a:rPr>
              <a:t> , v</a:t>
            </a:r>
            <a:r>
              <a:rPr baseline="-25000" lang="en">
                <a:solidFill>
                  <a:srgbClr val="FFFFFF"/>
                </a:solidFill>
              </a:rPr>
              <a:t>s,3</a:t>
            </a:r>
            <a:r>
              <a:rPr lang="en">
                <a:solidFill>
                  <a:srgbClr val="FFFFFF"/>
                </a:solidFill>
              </a:rPr>
              <a:t>) and (v</a:t>
            </a:r>
            <a:r>
              <a:rPr baseline="-25000" lang="en">
                <a:solidFill>
                  <a:srgbClr val="FFFFFF"/>
                </a:solidFill>
              </a:rPr>
              <a:t>s,2 </a:t>
            </a:r>
            <a:r>
              <a:rPr lang="en">
                <a:solidFill>
                  <a:srgbClr val="FFFFFF"/>
                </a:solidFill>
              </a:rPr>
              <a:t>,v</a:t>
            </a:r>
            <a:r>
              <a:rPr baseline="-25000" lang="en">
                <a:solidFill>
                  <a:srgbClr val="FFFFFF"/>
                </a:solidFill>
              </a:rPr>
              <a:t>s,3</a:t>
            </a:r>
            <a:r>
              <a:rPr lang="en">
                <a:solidFill>
                  <a:srgbClr val="FFFFFF"/>
                </a:solidFill>
              </a:rPr>
              <a:t>), etc. </a:t>
            </a:r>
            <a:endParaRPr>
              <a:solidFill>
                <a:srgbClr val="FFFFFF"/>
              </a:solidFill>
            </a:endParaRPr>
          </a:p>
          <a:p>
            <a:pPr indent="-311150" lvl="0" marL="457200" rtl="0" algn="l">
              <a:lnSpc>
                <a:spcPct val="200000"/>
              </a:lnSpc>
              <a:spcBef>
                <a:spcPts val="0"/>
              </a:spcBef>
              <a:spcAft>
                <a:spcPts val="0"/>
              </a:spcAft>
              <a:buClr>
                <a:srgbClr val="FFFFFF"/>
              </a:buClr>
              <a:buSzPts val="1300"/>
              <a:buChar char="●"/>
            </a:pPr>
            <a:r>
              <a:rPr lang="en">
                <a:solidFill>
                  <a:srgbClr val="FFFFFF"/>
                </a:solidFill>
              </a:rPr>
              <a:t>This process continues until the last K</a:t>
            </a:r>
            <a:r>
              <a:rPr lang="en" sz="1000">
                <a:solidFill>
                  <a:srgbClr val="FFFFFF"/>
                </a:solidFill>
              </a:rPr>
              <a:t>s</a:t>
            </a:r>
            <a:r>
              <a:rPr lang="en">
                <a:solidFill>
                  <a:srgbClr val="FFFFFF"/>
                </a:solidFill>
              </a:rPr>
              <a:t> - 1 bits are used to represent the connection between v</a:t>
            </a:r>
            <a:r>
              <a:rPr baseline="-25000" lang="en">
                <a:solidFill>
                  <a:srgbClr val="FFFFFF"/>
                </a:solidFill>
              </a:rPr>
              <a:t>s,1</a:t>
            </a:r>
            <a:r>
              <a:rPr lang="en">
                <a:solidFill>
                  <a:srgbClr val="FFFFFF"/>
                </a:solidFill>
              </a:rPr>
              <a:t> , v</a:t>
            </a:r>
            <a:r>
              <a:rPr baseline="-25000" lang="en">
                <a:solidFill>
                  <a:srgbClr val="FFFFFF"/>
                </a:solidFill>
              </a:rPr>
              <a:t>s,2</a:t>
            </a:r>
            <a:r>
              <a:rPr lang="en">
                <a:solidFill>
                  <a:srgbClr val="FFFFFF"/>
                </a:solidFill>
              </a:rPr>
              <a:t> , ..… v</a:t>
            </a:r>
            <a:r>
              <a:rPr baseline="-25000" lang="en">
                <a:solidFill>
                  <a:srgbClr val="FFFFFF"/>
                </a:solidFill>
              </a:rPr>
              <a:t>s,Ks-1</a:t>
            </a:r>
            <a:r>
              <a:rPr lang="en">
                <a:solidFill>
                  <a:srgbClr val="FFFFFF"/>
                </a:solidFill>
              </a:rPr>
              <a:t> and v</a:t>
            </a:r>
            <a:r>
              <a:rPr baseline="-25000" lang="en">
                <a:solidFill>
                  <a:srgbClr val="FFFFFF"/>
                </a:solidFill>
              </a:rPr>
              <a:t>s,Ks</a:t>
            </a:r>
            <a:r>
              <a:rPr baseline="-25000" lang="en" sz="1700">
                <a:solidFill>
                  <a:srgbClr val="FFFFFF"/>
                </a:solidFill>
                <a:latin typeface="Arial"/>
                <a:ea typeface="Arial"/>
                <a:cs typeface="Arial"/>
                <a:sym typeface="Arial"/>
              </a:rPr>
              <a:t> </a:t>
            </a:r>
            <a:endParaRPr baseline="-25000" sz="1700">
              <a:solidFill>
                <a:srgbClr val="FFFFFF"/>
              </a:solidFill>
              <a:latin typeface="Arial"/>
              <a:ea typeface="Arial"/>
              <a:cs typeface="Arial"/>
              <a:sym typeface="Arial"/>
            </a:endParaRPr>
          </a:p>
          <a:p>
            <a:pPr indent="-311150" lvl="0" marL="457200" rtl="0" algn="l">
              <a:lnSpc>
                <a:spcPct val="200000"/>
              </a:lnSpc>
              <a:spcBef>
                <a:spcPts val="0"/>
              </a:spcBef>
              <a:spcAft>
                <a:spcPts val="0"/>
              </a:spcAft>
              <a:buClr>
                <a:srgbClr val="FFFFFF"/>
              </a:buClr>
              <a:buSzPts val="1300"/>
              <a:buChar char="●"/>
            </a:pPr>
            <a:r>
              <a:rPr lang="en">
                <a:solidFill>
                  <a:srgbClr val="FFFFFF"/>
                </a:solidFill>
              </a:rPr>
              <a:t>For 1 &lt;= i &lt; j &lt;=  Ks, if the code corresponding to (v</a:t>
            </a:r>
            <a:r>
              <a:rPr baseline="-25000" lang="en">
                <a:solidFill>
                  <a:srgbClr val="FFFFFF"/>
                </a:solidFill>
              </a:rPr>
              <a:t>s,i</a:t>
            </a:r>
            <a:r>
              <a:rPr lang="en">
                <a:solidFill>
                  <a:srgbClr val="FFFFFF"/>
                </a:solidFill>
              </a:rPr>
              <a:t> , v</a:t>
            </a:r>
            <a:r>
              <a:rPr baseline="-25000" lang="en">
                <a:solidFill>
                  <a:srgbClr val="FFFFFF"/>
                </a:solidFill>
              </a:rPr>
              <a:t>s,j</a:t>
            </a:r>
            <a:r>
              <a:rPr lang="en">
                <a:solidFill>
                  <a:srgbClr val="FFFFFF"/>
                </a:solidFill>
              </a:rPr>
              <a:t>) is 1, there is an edge connecting v</a:t>
            </a:r>
            <a:r>
              <a:rPr baseline="-25000" lang="en">
                <a:solidFill>
                  <a:srgbClr val="FFFFFF"/>
                </a:solidFill>
              </a:rPr>
              <a:t>s,i</a:t>
            </a:r>
            <a:r>
              <a:rPr lang="en">
                <a:solidFill>
                  <a:srgbClr val="FFFFFF"/>
                </a:solidFill>
              </a:rPr>
              <a:t> and v</a:t>
            </a:r>
            <a:r>
              <a:rPr baseline="-25000" lang="en">
                <a:solidFill>
                  <a:srgbClr val="FFFFFF"/>
                </a:solidFill>
              </a:rPr>
              <a:t>s,j</a:t>
            </a:r>
            <a:r>
              <a:rPr lang="en">
                <a:solidFill>
                  <a:srgbClr val="FFFFFF"/>
                </a:solidFill>
              </a:rPr>
              <a:t> , i.e., v</a:t>
            </a:r>
            <a:r>
              <a:rPr baseline="-25000" lang="en">
                <a:solidFill>
                  <a:srgbClr val="FFFFFF"/>
                </a:solidFill>
              </a:rPr>
              <a:t>s,j</a:t>
            </a:r>
            <a:r>
              <a:rPr lang="en">
                <a:solidFill>
                  <a:srgbClr val="FFFFFF"/>
                </a:solidFill>
              </a:rPr>
              <a:t> takes the output of v</a:t>
            </a:r>
            <a:r>
              <a:rPr baseline="-25000" lang="en">
                <a:solidFill>
                  <a:srgbClr val="FFFFFF"/>
                </a:solidFill>
              </a:rPr>
              <a:t>s,i</a:t>
            </a:r>
            <a:r>
              <a:rPr lang="en">
                <a:solidFill>
                  <a:srgbClr val="FFFFFF"/>
                </a:solidFill>
              </a:rPr>
              <a:t> as a part of the element-wise summation, and vice versa</a:t>
            </a:r>
            <a:endParaRPr>
              <a:solidFill>
                <a:srgbClr val="FFFFFF"/>
              </a:solidFill>
            </a:endParaRPr>
          </a:p>
          <a:p>
            <a:pPr indent="0" lvl="0" marL="0" rtl="0" algn="l">
              <a:spcBef>
                <a:spcPts val="1200"/>
              </a:spcBef>
              <a:spcAft>
                <a:spcPts val="0"/>
              </a:spcAft>
              <a:buNone/>
            </a:pPr>
            <a:r>
              <a:t/>
            </a:r>
            <a:endParaRPr>
              <a:solidFill>
                <a:srgbClr val="FFFFFF"/>
              </a:solidFill>
            </a:endParaRPr>
          </a:p>
        </p:txBody>
      </p:sp>
      <p:pic>
        <p:nvPicPr>
          <p:cNvPr id="215" name="Google Shape;215;p23"/>
          <p:cNvPicPr preferRelativeResize="0"/>
          <p:nvPr/>
        </p:nvPicPr>
        <p:blipFill rotWithShape="1">
          <a:blip r:embed="rId3">
            <a:alphaModFix/>
          </a:blip>
          <a:srcRect b="2761" l="26469" r="1427" t="0"/>
          <a:stretch/>
        </p:blipFill>
        <p:spPr>
          <a:xfrm>
            <a:off x="5718600" y="372000"/>
            <a:ext cx="3259500" cy="117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1684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Binary Coding Of structures</a:t>
            </a:r>
            <a:endParaRPr u="sng"/>
          </a:p>
        </p:txBody>
      </p:sp>
      <p:sp>
        <p:nvSpPr>
          <p:cNvPr id="221" name="Google Shape;221;p24"/>
          <p:cNvSpPr txBox="1"/>
          <p:nvPr>
            <p:ph idx="1" type="body"/>
          </p:nvPr>
        </p:nvSpPr>
        <p:spPr>
          <a:xfrm>
            <a:off x="0" y="15307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‘S’ stage network with </a:t>
            </a:r>
            <a:r>
              <a:rPr lang="en" sz="1100">
                <a:solidFill>
                  <a:srgbClr val="FFFFFF"/>
                </a:solidFill>
                <a:latin typeface="Arial"/>
                <a:ea typeface="Arial"/>
                <a:cs typeface="Arial"/>
                <a:sym typeface="Arial"/>
              </a:rPr>
              <a:t> nodes at the is encoded in a binary string with length = (L) =  </a:t>
            </a:r>
            <a:r>
              <a:rPr baseline="-25000" lang="en" sz="1100">
                <a:solidFill>
                  <a:srgbClr val="FFFFFF"/>
                </a:solidFill>
                <a:latin typeface="Arial"/>
                <a:ea typeface="Arial"/>
                <a:cs typeface="Arial"/>
                <a:sym typeface="Arial"/>
              </a:rPr>
              <a:t> </a:t>
            </a:r>
            <a:endParaRPr baseline="-25000" sz="1100">
              <a:solidFill>
                <a:srgbClr val="FFFFFF"/>
              </a:solidFill>
              <a:latin typeface="Arial"/>
              <a:ea typeface="Arial"/>
              <a:cs typeface="Arial"/>
              <a:sym typeface="Arial"/>
            </a:endParaRPr>
          </a:p>
          <a:p>
            <a:pPr indent="0" lvl="0" marL="457200" rtl="0" algn="l">
              <a:spcBef>
                <a:spcPts val="1600"/>
              </a:spcBef>
              <a:spcAft>
                <a:spcPts val="0"/>
              </a:spcAft>
              <a:buNone/>
            </a:pPr>
            <a:r>
              <a:t/>
            </a:r>
            <a:endParaRPr baseline="-25000" sz="1100">
              <a:solidFill>
                <a:srgbClr val="FFFFFF"/>
              </a:solidFill>
              <a:latin typeface="Arial"/>
              <a:ea typeface="Arial"/>
              <a:cs typeface="Arial"/>
              <a:sym typeface="Arial"/>
            </a:endParaRPr>
          </a:p>
          <a:p>
            <a:pPr indent="-311150" lvl="0" marL="457200" rtl="0" algn="l">
              <a:spcBef>
                <a:spcPts val="1600"/>
              </a:spcBef>
              <a:spcAft>
                <a:spcPts val="0"/>
              </a:spcAft>
              <a:buSzPts val="1300"/>
              <a:buChar char="●"/>
            </a:pPr>
            <a:r>
              <a:rPr lang="en"/>
              <a:t>Thus there are  possible structures: 	</a:t>
            </a:r>
            <a:r>
              <a:rPr b="1" lang="en" sz="1400">
                <a:solidFill>
                  <a:srgbClr val="FFFFFF"/>
                </a:solidFill>
                <a:latin typeface="Arial"/>
                <a:ea typeface="Arial"/>
                <a:cs typeface="Arial"/>
                <a:sym typeface="Arial"/>
              </a:rPr>
              <a:t>2</a:t>
            </a:r>
            <a:r>
              <a:rPr b="1" baseline="30000" lang="en" sz="1400">
                <a:solidFill>
                  <a:srgbClr val="FFFFFF"/>
                </a:solidFill>
                <a:latin typeface="Arial"/>
                <a:ea typeface="Arial"/>
                <a:cs typeface="Arial"/>
                <a:sym typeface="Arial"/>
              </a:rPr>
              <a:t>L</a:t>
            </a:r>
            <a:endParaRPr b="1" baseline="30000">
              <a:solidFill>
                <a:srgbClr val="FFFFFF"/>
              </a:solidFill>
              <a:latin typeface="Arial"/>
              <a:ea typeface="Arial"/>
              <a:cs typeface="Arial"/>
              <a:sym typeface="Arial"/>
            </a:endParaRPr>
          </a:p>
          <a:p>
            <a:pPr indent="0" lvl="0" marL="0" rtl="0" algn="l">
              <a:spcBef>
                <a:spcPts val="1600"/>
              </a:spcBef>
              <a:spcAft>
                <a:spcPts val="0"/>
              </a:spcAft>
              <a:buNone/>
            </a:pPr>
            <a:r>
              <a:rPr lang="en"/>
              <a:t>		</a:t>
            </a:r>
            <a:br>
              <a:rPr lang="en"/>
            </a:br>
            <a:r>
              <a:rPr lang="en"/>
              <a:t>			Example of how the encoding is done</a:t>
            </a:r>
            <a:endParaRPr/>
          </a:p>
          <a:p>
            <a:pPr indent="-311150" lvl="0" marL="457200" rtl="0" algn="l">
              <a:spcBef>
                <a:spcPts val="1600"/>
              </a:spcBef>
              <a:spcAft>
                <a:spcPts val="0"/>
              </a:spcAft>
              <a:buSzPts val="1300"/>
              <a:buChar char="●"/>
            </a:pPr>
            <a:r>
              <a:rPr lang="en"/>
              <a:t>The different stages are separated by spatial pooling layers</a:t>
            </a:r>
            <a:endParaRPr/>
          </a:p>
          <a:p>
            <a:pPr indent="-311150" lvl="0" marL="457200" rtl="0" algn="l">
              <a:spcBef>
                <a:spcPts val="0"/>
              </a:spcBef>
              <a:spcAft>
                <a:spcPts val="0"/>
              </a:spcAft>
              <a:buSzPts val="1300"/>
              <a:buChar char="●"/>
            </a:pPr>
            <a:r>
              <a:rPr lang="en"/>
              <a:t>All the convolutional operations within  a stage have same number of channels,</a:t>
            </a:r>
            <a:br>
              <a:rPr lang="en"/>
            </a:br>
            <a:r>
              <a:rPr lang="en"/>
              <a:t>filters</a:t>
            </a:r>
            <a:endParaRPr/>
          </a:p>
        </p:txBody>
      </p:sp>
      <p:pic>
        <p:nvPicPr>
          <p:cNvPr id="222" name="Google Shape;222;p24"/>
          <p:cNvPicPr preferRelativeResize="0"/>
          <p:nvPr/>
        </p:nvPicPr>
        <p:blipFill rotWithShape="1">
          <a:blip r:embed="rId3">
            <a:alphaModFix/>
          </a:blip>
          <a:srcRect b="0" l="0" r="0" t="0"/>
          <a:stretch/>
        </p:blipFill>
        <p:spPr>
          <a:xfrm>
            <a:off x="3733175" y="2065400"/>
            <a:ext cx="1828825" cy="266700"/>
          </a:xfrm>
          <a:prstGeom prst="rect">
            <a:avLst/>
          </a:prstGeom>
          <a:noFill/>
          <a:ln>
            <a:noFill/>
          </a:ln>
        </p:spPr>
      </p:pic>
      <p:pic>
        <p:nvPicPr>
          <p:cNvPr id="223" name="Google Shape;223;p24"/>
          <p:cNvPicPr preferRelativeResize="0"/>
          <p:nvPr/>
        </p:nvPicPr>
        <p:blipFill>
          <a:blip r:embed="rId4">
            <a:alphaModFix/>
          </a:blip>
          <a:stretch>
            <a:fillRect/>
          </a:stretch>
        </p:blipFill>
        <p:spPr>
          <a:xfrm>
            <a:off x="6347675" y="393750"/>
            <a:ext cx="2672201" cy="4369450"/>
          </a:xfrm>
          <a:prstGeom prst="rect">
            <a:avLst/>
          </a:prstGeom>
          <a:noFill/>
          <a:ln>
            <a:noFill/>
          </a:ln>
        </p:spPr>
      </p:pic>
      <p:sp>
        <p:nvSpPr>
          <p:cNvPr id="224" name="Google Shape;224;p24"/>
          <p:cNvSpPr/>
          <p:nvPr/>
        </p:nvSpPr>
        <p:spPr>
          <a:xfrm>
            <a:off x="4465200" y="2894375"/>
            <a:ext cx="1096800" cy="63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Coding Of structures</a:t>
            </a:r>
            <a:endParaRPr/>
          </a:p>
        </p:txBody>
      </p:sp>
      <p:sp>
        <p:nvSpPr>
          <p:cNvPr id="230" name="Google Shape;230;p25"/>
          <p:cNvSpPr txBox="1"/>
          <p:nvPr>
            <p:ph idx="1" type="body"/>
          </p:nvPr>
        </p:nvSpPr>
        <p:spPr>
          <a:xfrm>
            <a:off x="561400" y="1512325"/>
            <a:ext cx="7038900" cy="33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 types of nodes: Ordinary , default nodes</a:t>
            </a:r>
            <a:endParaRPr>
              <a:solidFill>
                <a:srgbClr val="FFFFFF"/>
              </a:solidFill>
            </a:endParaRPr>
          </a:p>
          <a:p>
            <a:pPr indent="0" lvl="0" marL="0" rtl="0" algn="l">
              <a:spcBef>
                <a:spcPts val="1600"/>
              </a:spcBef>
              <a:spcAft>
                <a:spcPts val="0"/>
              </a:spcAft>
              <a:buNone/>
            </a:pPr>
            <a:r>
              <a:rPr lang="en">
                <a:solidFill>
                  <a:srgbClr val="FFFFFF"/>
                </a:solidFill>
              </a:rPr>
              <a:t>At each stage we require 2 default nodes to make each binary string valid</a:t>
            </a:r>
            <a:endParaRPr>
              <a:solidFill>
                <a:srgbClr val="FFFFFF"/>
              </a:solidFill>
            </a:endParaRPr>
          </a:p>
          <a:p>
            <a:pPr indent="0" lvl="0" marL="0" rtl="0" algn="l">
              <a:spcBef>
                <a:spcPts val="1600"/>
              </a:spcBef>
              <a:spcAft>
                <a:spcPts val="0"/>
              </a:spcAft>
              <a:buNone/>
            </a:pPr>
            <a:r>
              <a:rPr lang="en">
                <a:solidFill>
                  <a:srgbClr val="FF0000"/>
                </a:solidFill>
              </a:rPr>
              <a:t>Default </a:t>
            </a:r>
            <a:r>
              <a:rPr lang="en">
                <a:solidFill>
                  <a:srgbClr val="FF0000"/>
                </a:solidFill>
              </a:rPr>
              <a:t>Input Node</a:t>
            </a:r>
            <a:r>
              <a:rPr lang="en"/>
              <a:t> - receives data from previous stages,performs convolution and sends its output to every node without a predecessor.</a:t>
            </a:r>
            <a:endParaRPr/>
          </a:p>
          <a:p>
            <a:pPr indent="0" lvl="0" marL="0" rtl="0" algn="l">
              <a:spcBef>
                <a:spcPts val="1600"/>
              </a:spcBef>
              <a:spcAft>
                <a:spcPts val="0"/>
              </a:spcAft>
              <a:buNone/>
            </a:pPr>
            <a:r>
              <a:rPr lang="en">
                <a:solidFill>
                  <a:srgbClr val="00FF00"/>
                </a:solidFill>
              </a:rPr>
              <a:t>Default </a:t>
            </a:r>
            <a:r>
              <a:rPr lang="en">
                <a:solidFill>
                  <a:srgbClr val="00FF00"/>
                </a:solidFill>
              </a:rPr>
              <a:t>Output Node</a:t>
            </a:r>
            <a:r>
              <a:rPr lang="en"/>
              <a:t> - receives data from all the nodes without a successor then sums them up, performs convolution and then sends the output to the pooling layer</a:t>
            </a:r>
            <a:endParaRPr/>
          </a:p>
          <a:p>
            <a:pPr indent="-311150" lvl="0" marL="457200" rtl="0" algn="l">
              <a:spcBef>
                <a:spcPts val="1600"/>
              </a:spcBef>
              <a:spcAft>
                <a:spcPts val="0"/>
              </a:spcAft>
              <a:buSzPts val="1300"/>
              <a:buChar char="●"/>
            </a:pPr>
            <a:r>
              <a:rPr lang="en"/>
              <a:t>If any ordinary node is isolated(i.e no connection with any other ordinary nodes) then we don’t connect it to the default nodes</a:t>
            </a:r>
            <a:endParaRPr/>
          </a:p>
          <a:p>
            <a:pPr indent="-311150" lvl="0" marL="457200" rtl="0" algn="l">
              <a:spcBef>
                <a:spcPts val="0"/>
              </a:spcBef>
              <a:spcAft>
                <a:spcPts val="0"/>
              </a:spcAft>
              <a:buSzPts val="1300"/>
              <a:buChar char="●"/>
            </a:pPr>
            <a:r>
              <a:rPr lang="en"/>
              <a:t>If there are no connections in a stage then convolution is performed only once instead of twice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1" name="Google Shape;231;p25"/>
          <p:cNvPicPr preferRelativeResize="0"/>
          <p:nvPr/>
        </p:nvPicPr>
        <p:blipFill>
          <a:blip r:embed="rId3">
            <a:alphaModFix/>
          </a:blip>
          <a:stretch>
            <a:fillRect/>
          </a:stretch>
        </p:blipFill>
        <p:spPr>
          <a:xfrm>
            <a:off x="6418125" y="181898"/>
            <a:ext cx="2607875" cy="203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338150" y="403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DATASET DETAILS (MNIST) -</a:t>
            </a:r>
            <a:endParaRPr u="sng"/>
          </a:p>
        </p:txBody>
      </p:sp>
      <p:sp>
        <p:nvSpPr>
          <p:cNvPr id="237" name="Google Shape;237;p26"/>
          <p:cNvSpPr txBox="1"/>
          <p:nvPr>
            <p:ph idx="1" type="body"/>
          </p:nvPr>
        </p:nvSpPr>
        <p:spPr>
          <a:xfrm>
            <a:off x="1234725" y="1438200"/>
            <a:ext cx="7038900" cy="3080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Font typeface="Arial"/>
              <a:buAutoNum type="arabicParenR"/>
            </a:pPr>
            <a:r>
              <a:rPr i="1" lang="en">
                <a:solidFill>
                  <a:srgbClr val="FFFFFF"/>
                </a:solidFill>
              </a:rPr>
              <a:t>The </a:t>
            </a:r>
            <a:r>
              <a:rPr b="1" i="1" lang="en">
                <a:solidFill>
                  <a:srgbClr val="FFFFFF"/>
                </a:solidFill>
              </a:rPr>
              <a:t>MNIST database</a:t>
            </a:r>
            <a:r>
              <a:rPr i="1" lang="en">
                <a:solidFill>
                  <a:srgbClr val="FFFFFF"/>
                </a:solidFill>
              </a:rPr>
              <a:t> is a large database of handwritten digits that is commonly used for </a:t>
            </a:r>
            <a:r>
              <a:rPr i="1" lang="en">
                <a:solidFill>
                  <a:srgbClr val="FFFFFF"/>
                </a:solidFill>
                <a:uFill>
                  <a:noFill/>
                </a:uFill>
                <a:hlinkClick r:id="rId3">
                  <a:extLst>
                    <a:ext uri="{A12FA001-AC4F-418D-AE19-62706E023703}">
                      <ahyp:hlinkClr val="tx"/>
                    </a:ext>
                  </a:extLst>
                </a:hlinkClick>
              </a:rPr>
              <a:t>training</a:t>
            </a:r>
            <a:r>
              <a:rPr i="1" lang="en">
                <a:solidFill>
                  <a:srgbClr val="FFFFFF"/>
                </a:solidFill>
              </a:rPr>
              <a:t> various </a:t>
            </a:r>
            <a:r>
              <a:rPr i="1" lang="en">
                <a:solidFill>
                  <a:srgbClr val="FFFFFF"/>
                </a:solidFill>
                <a:uFill>
                  <a:noFill/>
                </a:uFill>
                <a:hlinkClick r:id="rId4">
                  <a:extLst>
                    <a:ext uri="{A12FA001-AC4F-418D-AE19-62706E023703}">
                      <ahyp:hlinkClr val="tx"/>
                    </a:ext>
                  </a:extLst>
                </a:hlinkClick>
              </a:rPr>
              <a:t>image processing</a:t>
            </a:r>
            <a:r>
              <a:rPr i="1" lang="en">
                <a:solidFill>
                  <a:srgbClr val="FFFFFF"/>
                </a:solidFill>
              </a:rPr>
              <a:t> systems</a:t>
            </a:r>
            <a:r>
              <a:rPr i="1" lang="en">
                <a:solidFill>
                  <a:srgbClr val="FFFFFF"/>
                </a:solidFill>
              </a:rPr>
              <a:t>.</a:t>
            </a:r>
            <a:endParaRPr i="1">
              <a:solidFill>
                <a:srgbClr val="FFFFFF"/>
              </a:solidFill>
            </a:endParaRPr>
          </a:p>
          <a:p>
            <a:pPr indent="-311150" lvl="0" marL="457200" rtl="0" algn="l">
              <a:lnSpc>
                <a:spcPct val="150000"/>
              </a:lnSpc>
              <a:spcBef>
                <a:spcPts val="0"/>
              </a:spcBef>
              <a:spcAft>
                <a:spcPts val="0"/>
              </a:spcAft>
              <a:buClr>
                <a:srgbClr val="FFFFFF"/>
              </a:buClr>
              <a:buSzPts val="1300"/>
              <a:buFont typeface="Arial"/>
              <a:buAutoNum type="arabicParenR"/>
            </a:pPr>
            <a:r>
              <a:rPr i="1" lang="en">
                <a:solidFill>
                  <a:srgbClr val="FFFFFF"/>
                </a:solidFill>
              </a:rPr>
              <a:t>The database is also widely used for training and testing in the field of </a:t>
            </a:r>
            <a:r>
              <a:rPr i="1" lang="en">
                <a:solidFill>
                  <a:srgbClr val="FFFFFF"/>
                </a:solidFill>
                <a:uFill>
                  <a:noFill/>
                </a:uFill>
                <a:hlinkClick r:id="rId5">
                  <a:extLst>
                    <a:ext uri="{A12FA001-AC4F-418D-AE19-62706E023703}">
                      <ahyp:hlinkClr val="tx"/>
                    </a:ext>
                  </a:extLst>
                </a:hlinkClick>
              </a:rPr>
              <a:t>machine learning</a:t>
            </a:r>
            <a:r>
              <a:rPr i="1" lang="en">
                <a:solidFill>
                  <a:srgbClr val="FFFFFF"/>
                </a:solidFill>
              </a:rPr>
              <a:t> . It was created by "re-mixing" the samples from NIST's original datasets. </a:t>
            </a:r>
            <a:endParaRPr i="1">
              <a:solidFill>
                <a:srgbClr val="FFFFFF"/>
              </a:solidFill>
            </a:endParaRPr>
          </a:p>
          <a:p>
            <a:pPr indent="-311150" lvl="0" marL="457200" rtl="0" algn="l">
              <a:lnSpc>
                <a:spcPct val="150000"/>
              </a:lnSpc>
              <a:spcBef>
                <a:spcPts val="0"/>
              </a:spcBef>
              <a:spcAft>
                <a:spcPts val="0"/>
              </a:spcAft>
              <a:buClr>
                <a:srgbClr val="FFFFFF"/>
              </a:buClr>
              <a:buSzPts val="1300"/>
              <a:buAutoNum type="arabicParenR"/>
            </a:pPr>
            <a:r>
              <a:rPr i="1" lang="en">
                <a:solidFill>
                  <a:srgbClr val="FFFFFF"/>
                </a:solidFill>
              </a:rPr>
              <a:t>The creators felt that since NIST's training dataset was taken from American </a:t>
            </a:r>
            <a:r>
              <a:rPr i="1" lang="en">
                <a:solidFill>
                  <a:srgbClr val="FFFFFF"/>
                </a:solidFill>
                <a:uFill>
                  <a:noFill/>
                </a:uFill>
                <a:hlinkClick r:id="rId6">
                  <a:extLst>
                    <a:ext uri="{A12FA001-AC4F-418D-AE19-62706E023703}">
                      <ahyp:hlinkClr val="tx"/>
                    </a:ext>
                  </a:extLst>
                </a:hlinkClick>
              </a:rPr>
              <a:t>Census Bureau</a:t>
            </a:r>
            <a:r>
              <a:rPr i="1" lang="en">
                <a:solidFill>
                  <a:srgbClr val="FFFFFF"/>
                </a:solidFill>
              </a:rPr>
              <a:t> employees, while the testing dataset was taken from </a:t>
            </a:r>
            <a:r>
              <a:rPr i="1" lang="en">
                <a:solidFill>
                  <a:srgbClr val="FFFFFF"/>
                </a:solidFill>
                <a:uFill>
                  <a:noFill/>
                </a:uFill>
                <a:hlinkClick r:id="rId7">
                  <a:extLst>
                    <a:ext uri="{A12FA001-AC4F-418D-AE19-62706E023703}">
                      <ahyp:hlinkClr val="tx"/>
                    </a:ext>
                  </a:extLst>
                </a:hlinkClick>
              </a:rPr>
              <a:t>American</a:t>
            </a:r>
            <a:r>
              <a:rPr i="1" lang="en">
                <a:solidFill>
                  <a:srgbClr val="FFFFFF"/>
                </a:solidFill>
              </a:rPr>
              <a:t> </a:t>
            </a:r>
            <a:r>
              <a:rPr i="1" lang="en">
                <a:solidFill>
                  <a:srgbClr val="FFFFFF"/>
                </a:solidFill>
                <a:uFill>
                  <a:noFill/>
                </a:uFill>
                <a:hlinkClick r:id="rId8">
                  <a:extLst>
                    <a:ext uri="{A12FA001-AC4F-418D-AE19-62706E023703}">
                      <ahyp:hlinkClr val="tx"/>
                    </a:ext>
                  </a:extLst>
                </a:hlinkClick>
              </a:rPr>
              <a:t>high school</a:t>
            </a:r>
            <a:r>
              <a:rPr i="1" lang="en">
                <a:solidFill>
                  <a:srgbClr val="FFFFFF"/>
                </a:solidFill>
              </a:rPr>
              <a:t> students, it was not well-suited for machine learning experiments.</a:t>
            </a:r>
            <a:endParaRPr i="1">
              <a:solidFill>
                <a:srgbClr val="FFFFFF"/>
              </a:solidFill>
            </a:endParaRPr>
          </a:p>
          <a:p>
            <a:pPr indent="-311150" lvl="0" marL="457200" rtl="0" algn="l">
              <a:lnSpc>
                <a:spcPct val="150000"/>
              </a:lnSpc>
              <a:spcBef>
                <a:spcPts val="0"/>
              </a:spcBef>
              <a:spcAft>
                <a:spcPts val="0"/>
              </a:spcAft>
              <a:buClr>
                <a:srgbClr val="FFFFFF"/>
              </a:buClr>
              <a:buSzPts val="1300"/>
              <a:buAutoNum type="arabicParenR"/>
            </a:pPr>
            <a:r>
              <a:rPr i="1" lang="en">
                <a:solidFill>
                  <a:srgbClr val="FFFFFF"/>
                </a:solidFill>
              </a:rPr>
              <a:t>Furthermore, the black and white images from NIST were </a:t>
            </a:r>
            <a:r>
              <a:rPr i="1" lang="en">
                <a:solidFill>
                  <a:srgbClr val="FFFFFF"/>
                </a:solidFill>
                <a:uFill>
                  <a:noFill/>
                </a:uFill>
                <a:hlinkClick r:id="rId9">
                  <a:extLst>
                    <a:ext uri="{A12FA001-AC4F-418D-AE19-62706E023703}">
                      <ahyp:hlinkClr val="tx"/>
                    </a:ext>
                  </a:extLst>
                </a:hlinkClick>
              </a:rPr>
              <a:t>normalized</a:t>
            </a:r>
            <a:r>
              <a:rPr i="1" lang="en">
                <a:solidFill>
                  <a:srgbClr val="FFFFFF"/>
                </a:solidFill>
              </a:rPr>
              <a:t> to fit into a 28x28 pixel bounding box and </a:t>
            </a:r>
            <a:r>
              <a:rPr i="1" lang="en">
                <a:solidFill>
                  <a:srgbClr val="FFFFFF"/>
                </a:solidFill>
                <a:uFill>
                  <a:noFill/>
                </a:uFill>
                <a:hlinkClick r:id="rId10">
                  <a:extLst>
                    <a:ext uri="{A12FA001-AC4F-418D-AE19-62706E023703}">
                      <ahyp:hlinkClr val="tx"/>
                    </a:ext>
                  </a:extLst>
                </a:hlinkClick>
              </a:rPr>
              <a:t>anti-aliased</a:t>
            </a:r>
            <a:r>
              <a:rPr i="1" lang="en">
                <a:solidFill>
                  <a:srgbClr val="FFFFFF"/>
                </a:solidFill>
              </a:rPr>
              <a:t>, which introduced grayscale levels.</a:t>
            </a:r>
            <a:endParaRPr i="1">
              <a:solidFill>
                <a:srgbClr val="FFFFFF"/>
              </a:solidFill>
            </a:endParaRPr>
          </a:p>
          <a:p>
            <a:pPr indent="-311150" lvl="0" marL="457200" rtl="0" algn="l">
              <a:lnSpc>
                <a:spcPct val="150000"/>
              </a:lnSpc>
              <a:spcBef>
                <a:spcPts val="0"/>
              </a:spcBef>
              <a:spcAft>
                <a:spcPts val="0"/>
              </a:spcAft>
              <a:buClr>
                <a:srgbClr val="FFFFFF"/>
              </a:buClr>
              <a:buSzPts val="1300"/>
              <a:buAutoNum type="arabicParenR"/>
            </a:pPr>
            <a:r>
              <a:rPr i="1" lang="en">
                <a:solidFill>
                  <a:srgbClr val="FFFFFF"/>
                </a:solidFill>
              </a:rPr>
              <a:t>The MNIST database contains 60,000 training images and 10,000 testing images .</a:t>
            </a:r>
            <a:endParaRPr i="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1054175" y="751875"/>
            <a:ext cx="7388400" cy="33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350">
                <a:solidFill>
                  <a:srgbClr val="FFFFFF"/>
                </a:solidFill>
                <a:latin typeface="Arial"/>
                <a:ea typeface="Arial"/>
                <a:cs typeface="Arial"/>
                <a:sym typeface="Arial"/>
              </a:rPr>
              <a:t>Some researchers have achieved "near-human performance" on the MNIST database, using a committee of neural networks; in the same paper, the authors achieve performance double that of humans on other recognition tasks. The highest error rate listed on the original website of the database is 12 percent, which is achieved using a simple linear classifier with no preprocessing .</a:t>
            </a:r>
            <a:endParaRPr i="1" sz="1350">
              <a:solidFill>
                <a:srgbClr val="FFFFFF"/>
              </a:solidFill>
              <a:latin typeface="Arial"/>
              <a:ea typeface="Arial"/>
              <a:cs typeface="Arial"/>
              <a:sym typeface="Arial"/>
            </a:endParaRPr>
          </a:p>
          <a:p>
            <a:pPr indent="0" lvl="0" marL="0" rtl="0" algn="l">
              <a:spcBef>
                <a:spcPts val="1600"/>
              </a:spcBef>
              <a:spcAft>
                <a:spcPts val="0"/>
              </a:spcAft>
              <a:buNone/>
            </a:pPr>
            <a:r>
              <a:t/>
            </a:r>
            <a:endParaRPr i="1" sz="1150">
              <a:solidFill>
                <a:srgbClr val="FFFFFF"/>
              </a:solidFill>
              <a:latin typeface="Arial"/>
              <a:ea typeface="Arial"/>
              <a:cs typeface="Arial"/>
              <a:sym typeface="Arial"/>
            </a:endParaRPr>
          </a:p>
          <a:p>
            <a:pPr indent="457200" lvl="0" marL="0" rtl="0" algn="l">
              <a:spcBef>
                <a:spcPts val="1600"/>
              </a:spcBef>
              <a:spcAft>
                <a:spcPts val="1600"/>
              </a:spcAft>
              <a:buNone/>
            </a:pPr>
            <a:r>
              <a:rPr i="1" lang="en" sz="1150">
                <a:solidFill>
                  <a:srgbClr val="FFFFFF"/>
                </a:solidFill>
                <a:latin typeface="Arial"/>
                <a:ea typeface="Arial"/>
                <a:cs typeface="Arial"/>
                <a:sym typeface="Arial"/>
              </a:rPr>
              <a:t>Some sample images </a:t>
            </a:r>
            <a:endParaRPr i="1" sz="1150">
              <a:solidFill>
                <a:srgbClr val="FFFFFF"/>
              </a:solidFill>
              <a:latin typeface="Arial"/>
              <a:ea typeface="Arial"/>
              <a:cs typeface="Arial"/>
              <a:sym typeface="Arial"/>
            </a:endParaRPr>
          </a:p>
        </p:txBody>
      </p:sp>
      <p:pic>
        <p:nvPicPr>
          <p:cNvPr id="243" name="Google Shape;243;p27"/>
          <p:cNvPicPr preferRelativeResize="0"/>
          <p:nvPr/>
        </p:nvPicPr>
        <p:blipFill>
          <a:blip r:embed="rId3">
            <a:alphaModFix/>
          </a:blip>
          <a:stretch>
            <a:fillRect/>
          </a:stretch>
        </p:blipFill>
        <p:spPr>
          <a:xfrm>
            <a:off x="3558800" y="2217200"/>
            <a:ext cx="2320600" cy="175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297500" y="556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IMPLEMENTATION</a:t>
            </a:r>
            <a:endParaRPr u="sng"/>
          </a:p>
        </p:txBody>
      </p:sp>
      <p:sp>
        <p:nvSpPr>
          <p:cNvPr id="249" name="Google Shape;249;p28"/>
          <p:cNvSpPr txBox="1"/>
          <p:nvPr>
            <p:ph idx="1" type="body"/>
          </p:nvPr>
        </p:nvSpPr>
        <p:spPr>
          <a:xfrm>
            <a:off x="1222225" y="1399850"/>
            <a:ext cx="7038900" cy="54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Initialize population of gene length 13 . Since there are two stages with 3 and 5 nodes the corresponding gene length comes out to be 13 .  </a:t>
            </a:r>
            <a:endParaRPr/>
          </a:p>
        </p:txBody>
      </p:sp>
      <p:sp>
        <p:nvSpPr>
          <p:cNvPr id="250" name="Google Shape;250;p28"/>
          <p:cNvSpPr txBox="1"/>
          <p:nvPr>
            <p:ph idx="1" type="body"/>
          </p:nvPr>
        </p:nvSpPr>
        <p:spPr>
          <a:xfrm>
            <a:off x="1297500" y="2077888"/>
            <a:ext cx="70389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Using the genes various networks are formed , each gene has an unique network associated to it            </a:t>
            </a:r>
            <a:endParaRPr/>
          </a:p>
          <a:p>
            <a:pPr indent="0" lvl="0" marL="0" rtl="0" algn="l">
              <a:spcBef>
                <a:spcPts val="1600"/>
              </a:spcBef>
              <a:spcAft>
                <a:spcPts val="1600"/>
              </a:spcAft>
              <a:buNone/>
            </a:pPr>
            <a:r>
              <a:rPr lang="en"/>
              <a:t>for e.g -&gt;</a:t>
            </a:r>
            <a:endParaRPr/>
          </a:p>
        </p:txBody>
      </p:sp>
      <p:sp>
        <p:nvSpPr>
          <p:cNvPr id="251" name="Google Shape;251;p28"/>
          <p:cNvSpPr txBox="1"/>
          <p:nvPr/>
        </p:nvSpPr>
        <p:spPr>
          <a:xfrm>
            <a:off x="318375" y="3226175"/>
            <a:ext cx="27876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Lato"/>
                <a:ea typeface="Lato"/>
                <a:cs typeface="Lato"/>
                <a:sym typeface="Lato"/>
              </a:rPr>
              <a:t>Gene -&gt; 1001110001000101</a:t>
            </a:r>
            <a:endParaRPr u="sng">
              <a:solidFill>
                <a:srgbClr val="FFFFFF"/>
              </a:solidFill>
              <a:latin typeface="Lato"/>
              <a:ea typeface="Lato"/>
              <a:cs typeface="Lato"/>
              <a:sym typeface="Lato"/>
            </a:endParaRPr>
          </a:p>
        </p:txBody>
      </p:sp>
      <p:pic>
        <p:nvPicPr>
          <p:cNvPr id="252" name="Google Shape;252;p28"/>
          <p:cNvPicPr preferRelativeResize="0"/>
          <p:nvPr/>
        </p:nvPicPr>
        <p:blipFill>
          <a:blip r:embed="rId3">
            <a:alphaModFix/>
          </a:blip>
          <a:stretch>
            <a:fillRect/>
          </a:stretch>
        </p:blipFill>
        <p:spPr>
          <a:xfrm>
            <a:off x="3705625" y="2673400"/>
            <a:ext cx="4707983" cy="226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1133875" y="845150"/>
            <a:ext cx="7038900" cy="54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After training the network on the training dataset for the input number of epochs , we test the final network on the test dataset and  then get the final accuracy . </a:t>
            </a:r>
            <a:r>
              <a:rPr lang="en"/>
              <a:t>  </a:t>
            </a:r>
            <a:endParaRPr/>
          </a:p>
        </p:txBody>
      </p:sp>
      <p:pic>
        <p:nvPicPr>
          <p:cNvPr id="258" name="Google Shape;258;p29"/>
          <p:cNvPicPr preferRelativeResize="0"/>
          <p:nvPr/>
        </p:nvPicPr>
        <p:blipFill>
          <a:blip r:embed="rId3">
            <a:alphaModFix/>
          </a:blip>
          <a:stretch>
            <a:fillRect/>
          </a:stretch>
        </p:blipFill>
        <p:spPr>
          <a:xfrm>
            <a:off x="4315000" y="1794188"/>
            <a:ext cx="4154125" cy="1396925"/>
          </a:xfrm>
          <a:prstGeom prst="rect">
            <a:avLst/>
          </a:prstGeom>
          <a:noFill/>
          <a:ln>
            <a:noFill/>
          </a:ln>
        </p:spPr>
      </p:pic>
      <p:sp>
        <p:nvSpPr>
          <p:cNvPr id="259" name="Google Shape;259;p29"/>
          <p:cNvSpPr txBox="1"/>
          <p:nvPr/>
        </p:nvSpPr>
        <p:spPr>
          <a:xfrm>
            <a:off x="1104225" y="2063512"/>
            <a:ext cx="2157900" cy="7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After training and testing output will look like this </a:t>
            </a:r>
            <a:endParaRPr>
              <a:solidFill>
                <a:srgbClr val="FFFFFF"/>
              </a:solidFill>
              <a:latin typeface="Lato"/>
              <a:ea typeface="Lato"/>
              <a:cs typeface="Lato"/>
              <a:sym typeface="Lato"/>
            </a:endParaRPr>
          </a:p>
        </p:txBody>
      </p:sp>
      <p:sp>
        <p:nvSpPr>
          <p:cNvPr id="260" name="Google Shape;260;p29"/>
          <p:cNvSpPr txBox="1"/>
          <p:nvPr/>
        </p:nvSpPr>
        <p:spPr>
          <a:xfrm>
            <a:off x="6578075" y="4121675"/>
            <a:ext cx="27450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61" name="Google Shape;261;p29"/>
          <p:cNvSpPr/>
          <p:nvPr/>
        </p:nvSpPr>
        <p:spPr>
          <a:xfrm>
            <a:off x="3474350" y="2063500"/>
            <a:ext cx="660900" cy="26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txBox="1"/>
          <p:nvPr/>
        </p:nvSpPr>
        <p:spPr>
          <a:xfrm>
            <a:off x="1104225" y="3525150"/>
            <a:ext cx="73155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4)</a:t>
            </a:r>
            <a:r>
              <a:rPr lang="en">
                <a:latin typeface="Lato"/>
                <a:ea typeface="Lato"/>
                <a:cs typeface="Lato"/>
                <a:sym typeface="Lato"/>
              </a:rPr>
              <a:t> </a:t>
            </a:r>
            <a:r>
              <a:rPr lang="en">
                <a:solidFill>
                  <a:srgbClr val="FFFFFF"/>
                </a:solidFill>
                <a:latin typeface="Lato"/>
                <a:ea typeface="Lato"/>
                <a:cs typeface="Lato"/>
                <a:sym typeface="Lato"/>
              </a:rPr>
              <a:t>Probability for selection for crossover of each gene is chosen </a:t>
            </a:r>
            <a:r>
              <a:rPr lang="en">
                <a:solidFill>
                  <a:srgbClr val="FFFFFF"/>
                </a:solidFill>
                <a:latin typeface="Lato"/>
                <a:ea typeface="Lato"/>
                <a:cs typeface="Lato"/>
                <a:sym typeface="Lato"/>
              </a:rPr>
              <a:t>proportional</a:t>
            </a:r>
            <a:r>
              <a:rPr lang="en">
                <a:solidFill>
                  <a:srgbClr val="FFFFFF"/>
                </a:solidFill>
                <a:latin typeface="Lato"/>
                <a:ea typeface="Lato"/>
                <a:cs typeface="Lato"/>
                <a:sym typeface="Lato"/>
              </a:rPr>
              <a:t> to their  fitness function</a:t>
            </a:r>
            <a:endParaRPr>
              <a:solidFill>
                <a:srgbClr val="FFFFFF"/>
              </a:solidFill>
              <a:latin typeface="Lato"/>
              <a:ea typeface="Lato"/>
              <a:cs typeface="Lato"/>
              <a:sym typeface="Lato"/>
            </a:endParaRPr>
          </a:p>
        </p:txBody>
      </p:sp>
      <p:pic>
        <p:nvPicPr>
          <p:cNvPr id="263" name="Google Shape;263;p29"/>
          <p:cNvPicPr preferRelativeResize="0"/>
          <p:nvPr/>
        </p:nvPicPr>
        <p:blipFill>
          <a:blip r:embed="rId4">
            <a:alphaModFix/>
          </a:blip>
          <a:stretch>
            <a:fillRect/>
          </a:stretch>
        </p:blipFill>
        <p:spPr>
          <a:xfrm>
            <a:off x="3423850" y="4224138"/>
            <a:ext cx="2524125" cy="60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0"/>
          <p:cNvPicPr preferRelativeResize="0"/>
          <p:nvPr/>
        </p:nvPicPr>
        <p:blipFill>
          <a:blip r:embed="rId3">
            <a:alphaModFix/>
          </a:blip>
          <a:stretch>
            <a:fillRect/>
          </a:stretch>
        </p:blipFill>
        <p:spPr>
          <a:xfrm>
            <a:off x="3505975" y="1479049"/>
            <a:ext cx="2276925" cy="1539550"/>
          </a:xfrm>
          <a:prstGeom prst="rect">
            <a:avLst/>
          </a:prstGeom>
          <a:noFill/>
          <a:ln>
            <a:noFill/>
          </a:ln>
        </p:spPr>
      </p:pic>
      <p:sp>
        <p:nvSpPr>
          <p:cNvPr id="269" name="Google Shape;269;p30"/>
          <p:cNvSpPr txBox="1"/>
          <p:nvPr/>
        </p:nvSpPr>
        <p:spPr>
          <a:xfrm>
            <a:off x="1103725" y="820700"/>
            <a:ext cx="77400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5)After finding the respective probabilities a </a:t>
            </a:r>
            <a:r>
              <a:rPr lang="en">
                <a:solidFill>
                  <a:srgbClr val="FFFFFF"/>
                </a:solidFill>
                <a:latin typeface="Lato"/>
                <a:ea typeface="Lato"/>
                <a:cs typeface="Lato"/>
                <a:sym typeface="Lato"/>
              </a:rPr>
              <a:t>roulette</a:t>
            </a:r>
            <a:r>
              <a:rPr lang="en">
                <a:solidFill>
                  <a:srgbClr val="FFFFFF"/>
                </a:solidFill>
                <a:latin typeface="Lato"/>
                <a:ea typeface="Lato"/>
                <a:cs typeface="Lato"/>
                <a:sym typeface="Lato"/>
              </a:rPr>
              <a:t> wheel selection is used to randomly select genes for mating in the crossover process .</a:t>
            </a:r>
            <a:endParaRPr>
              <a:solidFill>
                <a:srgbClr val="FFFFFF"/>
              </a:solidFill>
              <a:latin typeface="Lato"/>
              <a:ea typeface="Lato"/>
              <a:cs typeface="Lato"/>
              <a:sym typeface="Lato"/>
            </a:endParaRPr>
          </a:p>
        </p:txBody>
      </p:sp>
      <p:sp>
        <p:nvSpPr>
          <p:cNvPr id="270" name="Google Shape;270;p30"/>
          <p:cNvSpPr txBox="1"/>
          <p:nvPr>
            <p:ph idx="1" type="body"/>
          </p:nvPr>
        </p:nvSpPr>
        <p:spPr>
          <a:xfrm>
            <a:off x="1052550" y="3169075"/>
            <a:ext cx="7038900" cy="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r>
              <a:rPr lang="en"/>
              <a:t>) In the crossover stage genes are crossovered using the crossover probability(Pc)  and parameter (q</a:t>
            </a:r>
            <a:r>
              <a:rPr lang="en" sz="900"/>
              <a:t>c</a:t>
            </a:r>
            <a:r>
              <a:rPr lang="en"/>
              <a:t>)  given as input and each pair of parents are replaced with their children in the population</a:t>
            </a:r>
            <a:endParaRPr/>
          </a:p>
          <a:p>
            <a:pPr indent="0" lvl="0" marL="0" rtl="0" algn="l">
              <a:spcBef>
                <a:spcPts val="1600"/>
              </a:spcBef>
              <a:spcAft>
                <a:spcPts val="1600"/>
              </a:spcAft>
              <a:buNone/>
            </a:pPr>
            <a:r>
              <a:t/>
            </a:r>
            <a:endParaRPr/>
          </a:p>
        </p:txBody>
      </p:sp>
      <p:pic>
        <p:nvPicPr>
          <p:cNvPr id="271" name="Google Shape;271;p30"/>
          <p:cNvPicPr preferRelativeResize="0"/>
          <p:nvPr/>
        </p:nvPicPr>
        <p:blipFill>
          <a:blip r:embed="rId4">
            <a:alphaModFix/>
          </a:blip>
          <a:stretch>
            <a:fillRect/>
          </a:stretch>
        </p:blipFill>
        <p:spPr>
          <a:xfrm>
            <a:off x="3338500" y="3974575"/>
            <a:ext cx="2152650" cy="95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idx="1" type="body"/>
          </p:nvPr>
        </p:nvSpPr>
        <p:spPr>
          <a:xfrm>
            <a:off x="1211125" y="944125"/>
            <a:ext cx="70389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r>
              <a:rPr lang="en"/>
              <a:t>) After the crossover stage each gene undergoes mutation using the mutation </a:t>
            </a:r>
            <a:r>
              <a:rPr lang="en"/>
              <a:t>probability(Pm) and parameter (q</a:t>
            </a:r>
            <a:r>
              <a:rPr lang="en" sz="900"/>
              <a:t>M</a:t>
            </a:r>
            <a:r>
              <a:rPr lang="en"/>
              <a:t>)</a:t>
            </a:r>
            <a:r>
              <a:rPr lang="en"/>
              <a:t>that is also passed in the input .</a:t>
            </a:r>
            <a:endParaRPr/>
          </a:p>
          <a:p>
            <a:pPr indent="0" lvl="0" marL="0" rtl="0" algn="l">
              <a:spcBef>
                <a:spcPts val="1600"/>
              </a:spcBef>
              <a:spcAft>
                <a:spcPts val="1600"/>
              </a:spcAft>
              <a:buNone/>
            </a:pPr>
            <a:r>
              <a:t/>
            </a:r>
            <a:endParaRPr/>
          </a:p>
        </p:txBody>
      </p:sp>
      <p:pic>
        <p:nvPicPr>
          <p:cNvPr id="277" name="Google Shape;277;p31"/>
          <p:cNvPicPr preferRelativeResize="0"/>
          <p:nvPr/>
        </p:nvPicPr>
        <p:blipFill>
          <a:blip r:embed="rId3">
            <a:alphaModFix/>
          </a:blip>
          <a:stretch>
            <a:fillRect/>
          </a:stretch>
        </p:blipFill>
        <p:spPr>
          <a:xfrm>
            <a:off x="2269400" y="1700450"/>
            <a:ext cx="5129375" cy="1018750"/>
          </a:xfrm>
          <a:prstGeom prst="rect">
            <a:avLst/>
          </a:prstGeom>
          <a:noFill/>
          <a:ln>
            <a:noFill/>
          </a:ln>
        </p:spPr>
      </p:pic>
      <p:sp>
        <p:nvSpPr>
          <p:cNvPr id="278" name="Google Shape;278;p31"/>
          <p:cNvSpPr txBox="1"/>
          <p:nvPr>
            <p:ph idx="1" type="body"/>
          </p:nvPr>
        </p:nvSpPr>
        <p:spPr>
          <a:xfrm>
            <a:off x="1124925" y="2940475"/>
            <a:ext cx="7038900" cy="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t>
            </a:r>
            <a:r>
              <a:rPr lang="en"/>
              <a:t>) After mutation one generation  is over , thus  we go back to step 2 for the next  generation .   </a:t>
            </a:r>
            <a:endParaRPr/>
          </a:p>
          <a:p>
            <a:pPr indent="0" lvl="0" marL="0" rtl="0" algn="l">
              <a:spcBef>
                <a:spcPts val="1600"/>
              </a:spcBef>
              <a:spcAft>
                <a:spcPts val="1600"/>
              </a:spcAft>
              <a:buNone/>
            </a:pPr>
            <a:r>
              <a:t/>
            </a:r>
            <a:endParaRPr/>
          </a:p>
        </p:txBody>
      </p:sp>
      <p:pic>
        <p:nvPicPr>
          <p:cNvPr id="279" name="Google Shape;279;p31"/>
          <p:cNvPicPr preferRelativeResize="0"/>
          <p:nvPr/>
        </p:nvPicPr>
        <p:blipFill>
          <a:blip r:embed="rId4">
            <a:alphaModFix/>
          </a:blip>
          <a:stretch>
            <a:fillRect/>
          </a:stretch>
        </p:blipFill>
        <p:spPr>
          <a:xfrm>
            <a:off x="3394325" y="3528950"/>
            <a:ext cx="2087125" cy="1382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GENETIC-CNN</a:t>
            </a:r>
            <a:endParaRPr/>
          </a:p>
        </p:txBody>
      </p:sp>
      <p:sp>
        <p:nvSpPr>
          <p:cNvPr id="141" name="Google Shape;141;p14"/>
          <p:cNvSpPr txBox="1"/>
          <p:nvPr>
            <p:ph idx="1" type="subTitle"/>
          </p:nvPr>
        </p:nvSpPr>
        <p:spPr>
          <a:xfrm>
            <a:off x="4475500" y="2884900"/>
            <a:ext cx="4424700" cy="843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Lingxi Xie,  Alan Yuille</a:t>
            </a:r>
            <a:endParaRPr/>
          </a:p>
          <a:p>
            <a:pPr indent="-311150" lvl="0" marL="457200" rtl="0" algn="l">
              <a:lnSpc>
                <a:spcPct val="115000"/>
              </a:lnSpc>
              <a:spcBef>
                <a:spcPts val="0"/>
              </a:spcBef>
              <a:spcAft>
                <a:spcPts val="0"/>
              </a:spcAft>
              <a:buSzPts val="1300"/>
              <a:buChar char="-"/>
            </a:pPr>
            <a:r>
              <a:rPr lang="en"/>
              <a:t>John Hopkins University</a:t>
            </a:r>
            <a:endParaRPr/>
          </a:p>
          <a:p>
            <a:pPr indent="0" lvl="0" marL="457200" rtl="0" algn="l">
              <a:lnSpc>
                <a:spcPct val="115000"/>
              </a:lnSpc>
              <a:spcBef>
                <a:spcPts val="0"/>
              </a:spcBef>
              <a:spcAft>
                <a:spcPts val="0"/>
              </a:spcAft>
              <a:buNone/>
            </a:pPr>
            <a:r>
              <a:t/>
            </a:r>
            <a:endParaRPr/>
          </a:p>
        </p:txBody>
      </p:sp>
      <p:sp>
        <p:nvSpPr>
          <p:cNvPr id="142" name="Google Shape;142;p14"/>
          <p:cNvSpPr txBox="1"/>
          <p:nvPr/>
        </p:nvSpPr>
        <p:spPr>
          <a:xfrm>
            <a:off x="4174225" y="205175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idx="1" type="body"/>
          </p:nvPr>
        </p:nvSpPr>
        <p:spPr>
          <a:xfrm>
            <a:off x="1052550" y="1182750"/>
            <a:ext cx="7038900" cy="11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9</a:t>
            </a:r>
            <a:r>
              <a:rPr lang="en" sz="1600"/>
              <a:t>) </a:t>
            </a:r>
            <a:r>
              <a:rPr b="1" i="1" lang="en" sz="1700" u="sng"/>
              <a:t>After many generations the process is stopped i.e terminated and the best genes are taken and their </a:t>
            </a:r>
            <a:r>
              <a:rPr b="1" i="1" lang="en" sz="1700" u="sng"/>
              <a:t>corresponding</a:t>
            </a:r>
            <a:r>
              <a:rPr b="1" i="1" lang="en" sz="1700" u="sng"/>
              <a:t> structures are decoded to get the best structure for the image recognition CNN</a:t>
            </a:r>
            <a:endParaRPr b="1" i="1" sz="1700" u="sng"/>
          </a:p>
          <a:p>
            <a:pPr indent="0" lvl="0" marL="0" rtl="0" algn="l">
              <a:spcBef>
                <a:spcPts val="1600"/>
              </a:spcBef>
              <a:spcAft>
                <a:spcPts val="1600"/>
              </a:spcAft>
              <a:buNone/>
            </a:pPr>
            <a:r>
              <a:t/>
            </a:r>
            <a:endParaRPr/>
          </a:p>
        </p:txBody>
      </p:sp>
      <p:sp>
        <p:nvSpPr>
          <p:cNvPr id="285" name="Google Shape;285;p32"/>
          <p:cNvSpPr txBox="1"/>
          <p:nvPr/>
        </p:nvSpPr>
        <p:spPr>
          <a:xfrm>
            <a:off x="1160300" y="3021000"/>
            <a:ext cx="21300" cy="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286" name="Google Shape;286;p32"/>
          <p:cNvPicPr preferRelativeResize="0"/>
          <p:nvPr/>
        </p:nvPicPr>
        <p:blipFill>
          <a:blip r:embed="rId3">
            <a:alphaModFix/>
          </a:blip>
          <a:stretch>
            <a:fillRect/>
          </a:stretch>
        </p:blipFill>
        <p:spPr>
          <a:xfrm>
            <a:off x="1518550" y="2500525"/>
            <a:ext cx="6430574" cy="2075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1297500" y="556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RESULTS :</a:t>
            </a:r>
            <a:endParaRPr u="sng"/>
          </a:p>
        </p:txBody>
      </p:sp>
      <p:sp>
        <p:nvSpPr>
          <p:cNvPr id="292" name="Google Shape;292;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After training and testing many structure using genetic algorithm it was found that the gene -  </a:t>
            </a:r>
            <a:r>
              <a:rPr lang="en"/>
              <a:t>1010111010111</a:t>
            </a:r>
            <a:r>
              <a:rPr lang="en"/>
              <a:t>   gave the best accuracy and that was    98.54%   .</a:t>
            </a:r>
            <a:endParaRPr/>
          </a:p>
          <a:p>
            <a:pPr indent="0" lvl="0" marL="457200" rtl="0" algn="l">
              <a:spcBef>
                <a:spcPts val="1600"/>
              </a:spcBef>
              <a:spcAft>
                <a:spcPts val="1600"/>
              </a:spcAft>
              <a:buNone/>
            </a:pPr>
            <a:r>
              <a:rPr lang="en"/>
              <a:t>loss vs epoch graphs of top three genes  has been given below</a:t>
            </a:r>
            <a:endParaRPr/>
          </a:p>
        </p:txBody>
      </p:sp>
      <p:sp>
        <p:nvSpPr>
          <p:cNvPr id="293" name="Google Shape;293;p33"/>
          <p:cNvSpPr txBox="1"/>
          <p:nvPr/>
        </p:nvSpPr>
        <p:spPr>
          <a:xfrm>
            <a:off x="8051300" y="400442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4" name="Google Shape;294;p33"/>
          <p:cNvSpPr txBox="1"/>
          <p:nvPr/>
        </p:nvSpPr>
        <p:spPr>
          <a:xfrm>
            <a:off x="6677250" y="4575425"/>
            <a:ext cx="20994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Third Best</a:t>
            </a:r>
            <a:endParaRPr>
              <a:solidFill>
                <a:srgbClr val="FFFFFF"/>
              </a:solidFill>
              <a:latin typeface="Lato"/>
              <a:ea typeface="Lato"/>
              <a:cs typeface="Lato"/>
              <a:sym typeface="Lato"/>
            </a:endParaRPr>
          </a:p>
        </p:txBody>
      </p:sp>
      <p:pic>
        <p:nvPicPr>
          <p:cNvPr id="295" name="Google Shape;295;p33"/>
          <p:cNvPicPr preferRelativeResize="0"/>
          <p:nvPr/>
        </p:nvPicPr>
        <p:blipFill>
          <a:blip r:embed="rId3">
            <a:alphaModFix/>
          </a:blip>
          <a:stretch>
            <a:fillRect/>
          </a:stretch>
        </p:blipFill>
        <p:spPr>
          <a:xfrm>
            <a:off x="1374975" y="3098138"/>
            <a:ext cx="2033175" cy="1387725"/>
          </a:xfrm>
          <a:prstGeom prst="rect">
            <a:avLst/>
          </a:prstGeom>
          <a:noFill/>
          <a:ln>
            <a:noFill/>
          </a:ln>
        </p:spPr>
      </p:pic>
      <p:pic>
        <p:nvPicPr>
          <p:cNvPr id="296" name="Google Shape;296;p33"/>
          <p:cNvPicPr preferRelativeResize="0"/>
          <p:nvPr/>
        </p:nvPicPr>
        <p:blipFill>
          <a:blip r:embed="rId4">
            <a:alphaModFix/>
          </a:blip>
          <a:stretch>
            <a:fillRect/>
          </a:stretch>
        </p:blipFill>
        <p:spPr>
          <a:xfrm>
            <a:off x="3800363" y="3081488"/>
            <a:ext cx="2033175" cy="1421042"/>
          </a:xfrm>
          <a:prstGeom prst="rect">
            <a:avLst/>
          </a:prstGeom>
          <a:noFill/>
          <a:ln>
            <a:noFill/>
          </a:ln>
        </p:spPr>
      </p:pic>
      <p:pic>
        <p:nvPicPr>
          <p:cNvPr id="297" name="Google Shape;297;p33"/>
          <p:cNvPicPr preferRelativeResize="0"/>
          <p:nvPr/>
        </p:nvPicPr>
        <p:blipFill rotWithShape="1">
          <a:blip r:embed="rId5">
            <a:alphaModFix/>
          </a:blip>
          <a:srcRect b="-2203" l="-6218" r="-6229" t="-10244"/>
          <a:stretch/>
        </p:blipFill>
        <p:spPr>
          <a:xfrm>
            <a:off x="6225775" y="2934387"/>
            <a:ext cx="2286350" cy="1568125"/>
          </a:xfrm>
          <a:prstGeom prst="rect">
            <a:avLst/>
          </a:prstGeom>
          <a:noFill/>
          <a:ln>
            <a:noFill/>
          </a:ln>
        </p:spPr>
      </p:pic>
      <p:sp>
        <p:nvSpPr>
          <p:cNvPr id="298" name="Google Shape;298;p33"/>
          <p:cNvSpPr txBox="1"/>
          <p:nvPr/>
        </p:nvSpPr>
        <p:spPr>
          <a:xfrm>
            <a:off x="4229700" y="4575425"/>
            <a:ext cx="11745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Second Best</a:t>
            </a:r>
            <a:endParaRPr>
              <a:solidFill>
                <a:srgbClr val="FFFFFF"/>
              </a:solidFill>
              <a:latin typeface="Lato"/>
              <a:ea typeface="Lato"/>
              <a:cs typeface="Lato"/>
              <a:sym typeface="Lato"/>
            </a:endParaRPr>
          </a:p>
        </p:txBody>
      </p:sp>
      <p:sp>
        <p:nvSpPr>
          <p:cNvPr id="299" name="Google Shape;299;p33"/>
          <p:cNvSpPr txBox="1"/>
          <p:nvPr/>
        </p:nvSpPr>
        <p:spPr>
          <a:xfrm>
            <a:off x="1748925" y="4575425"/>
            <a:ext cx="11745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BEST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nvSpPr>
        <p:spPr>
          <a:xfrm>
            <a:off x="1335775" y="299400"/>
            <a:ext cx="64101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305" name="Google Shape;305;p34"/>
          <p:cNvPicPr preferRelativeResize="0"/>
          <p:nvPr/>
        </p:nvPicPr>
        <p:blipFill>
          <a:blip r:embed="rId3">
            <a:alphaModFix/>
          </a:blip>
          <a:stretch>
            <a:fillRect/>
          </a:stretch>
        </p:blipFill>
        <p:spPr>
          <a:xfrm>
            <a:off x="2670676" y="1387052"/>
            <a:ext cx="3893072" cy="1468400"/>
          </a:xfrm>
          <a:prstGeom prst="rect">
            <a:avLst/>
          </a:prstGeom>
          <a:noFill/>
          <a:ln>
            <a:noFill/>
          </a:ln>
        </p:spPr>
      </p:pic>
      <p:sp>
        <p:nvSpPr>
          <p:cNvPr id="306" name="Google Shape;306;p34"/>
          <p:cNvSpPr txBox="1"/>
          <p:nvPr/>
        </p:nvSpPr>
        <p:spPr>
          <a:xfrm>
            <a:off x="1335775" y="721575"/>
            <a:ext cx="72393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2) Accuracy of the Best gene increased considerably over several epochs as shown in the   graph below.</a:t>
            </a:r>
            <a:endParaRPr>
              <a:solidFill>
                <a:srgbClr val="FFFFFF"/>
              </a:solidFill>
              <a:latin typeface="Lato"/>
              <a:ea typeface="Lato"/>
              <a:cs typeface="Lato"/>
              <a:sym typeface="Lato"/>
            </a:endParaRPr>
          </a:p>
        </p:txBody>
      </p:sp>
      <p:pic>
        <p:nvPicPr>
          <p:cNvPr id="307" name="Google Shape;307;p34"/>
          <p:cNvPicPr preferRelativeResize="0"/>
          <p:nvPr/>
        </p:nvPicPr>
        <p:blipFill>
          <a:blip r:embed="rId4">
            <a:alphaModFix/>
          </a:blip>
          <a:stretch>
            <a:fillRect/>
          </a:stretch>
        </p:blipFill>
        <p:spPr>
          <a:xfrm>
            <a:off x="2730675" y="3547675"/>
            <a:ext cx="3406125" cy="1385750"/>
          </a:xfrm>
          <a:prstGeom prst="rect">
            <a:avLst/>
          </a:prstGeom>
          <a:noFill/>
          <a:ln>
            <a:noFill/>
          </a:ln>
        </p:spPr>
      </p:pic>
      <p:sp>
        <p:nvSpPr>
          <p:cNvPr id="308" name="Google Shape;308;p34"/>
          <p:cNvSpPr txBox="1"/>
          <p:nvPr/>
        </p:nvSpPr>
        <p:spPr>
          <a:xfrm>
            <a:off x="1172725" y="2971975"/>
            <a:ext cx="7239300" cy="5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3</a:t>
            </a:r>
            <a:r>
              <a:rPr lang="en">
                <a:solidFill>
                  <a:srgbClr val="FFFFFF"/>
                </a:solidFill>
                <a:latin typeface="Lato"/>
                <a:ea typeface="Lato"/>
                <a:cs typeface="Lato"/>
                <a:sym typeface="Lato"/>
              </a:rPr>
              <a:t>) On  increasing the number of epochs the Generation vs accuracy came out to be like this. We calculated the the accuracy for any gene quite a few times and then calculated its avg value</a:t>
            </a:r>
            <a:endParaRPr>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1246675"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DISCUSSIONS</a:t>
            </a:r>
            <a:endParaRPr u="sng"/>
          </a:p>
        </p:txBody>
      </p:sp>
      <p:sp>
        <p:nvSpPr>
          <p:cNvPr id="314" name="Google Shape;31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AutoNum type="arabicParenR"/>
            </a:pPr>
            <a:r>
              <a:rPr lang="en"/>
              <a:t>Although this structure is good for MNIST but for larger and more complex datasets like CIFAR 10 would require more complex encoding  and more number of stages which will require more generations to saturate and hence a lot of training time will be used .</a:t>
            </a:r>
            <a:endParaRPr/>
          </a:p>
          <a:p>
            <a:pPr indent="-311150" lvl="0" marL="457200" rtl="0" algn="l">
              <a:lnSpc>
                <a:spcPct val="150000"/>
              </a:lnSpc>
              <a:spcBef>
                <a:spcPts val="0"/>
              </a:spcBef>
              <a:spcAft>
                <a:spcPts val="0"/>
              </a:spcAft>
              <a:buSzPts val="1300"/>
              <a:buAutoNum type="arabicParenR"/>
            </a:pPr>
            <a:r>
              <a:rPr lang="en"/>
              <a:t>We can try to use transfer learning to reduce training time and increase accuracy of out network .</a:t>
            </a:r>
            <a:endParaRPr/>
          </a:p>
          <a:p>
            <a:pPr indent="-311150" lvl="0" marL="457200" rtl="0" algn="l">
              <a:lnSpc>
                <a:spcPct val="150000"/>
              </a:lnSpc>
              <a:spcBef>
                <a:spcPts val="0"/>
              </a:spcBef>
              <a:spcAft>
                <a:spcPts val="0"/>
              </a:spcAft>
              <a:buSzPts val="1300"/>
              <a:buAutoNum type="arabicParenR"/>
            </a:pPr>
            <a:r>
              <a:rPr lang="en"/>
              <a:t>Although the network requires a lot of time to train it’s a good way to find the best structure out of many possible structures .</a:t>
            </a:r>
            <a:endParaRPr/>
          </a:p>
          <a:p>
            <a:pPr indent="-311150" lvl="0" marL="457200" rtl="0" algn="l">
              <a:lnSpc>
                <a:spcPct val="150000"/>
              </a:lnSpc>
              <a:spcBef>
                <a:spcPts val="0"/>
              </a:spcBef>
              <a:spcAft>
                <a:spcPts val="0"/>
              </a:spcAft>
              <a:buSzPts val="1300"/>
              <a:buAutoNum type="arabicParenR"/>
            </a:pPr>
            <a:r>
              <a:rPr lang="en"/>
              <a:t>We conclude that the genetic algorithm helps to find more </a:t>
            </a:r>
            <a:r>
              <a:rPr lang="en"/>
              <a:t>effective</a:t>
            </a:r>
            <a:r>
              <a:rPr lang="en"/>
              <a:t> and </a:t>
            </a:r>
            <a:r>
              <a:rPr lang="en"/>
              <a:t>efficient</a:t>
            </a:r>
            <a:r>
              <a:rPr lang="en"/>
              <a:t> structures than the dense connections.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185700" y="312425"/>
            <a:ext cx="70389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CHALLENGES FACED</a:t>
            </a:r>
            <a:endParaRPr u="sng"/>
          </a:p>
        </p:txBody>
      </p:sp>
      <p:sp>
        <p:nvSpPr>
          <p:cNvPr id="320" name="Google Shape;320;p36"/>
          <p:cNvSpPr txBox="1"/>
          <p:nvPr>
            <p:ph idx="1" type="body"/>
          </p:nvPr>
        </p:nvSpPr>
        <p:spPr>
          <a:xfrm>
            <a:off x="1292625" y="1024975"/>
            <a:ext cx="7038900" cy="362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i="1" lang="en" u="sng"/>
              <a:t>Time Limitation -</a:t>
            </a:r>
            <a:endParaRPr i="1" u="sng"/>
          </a:p>
          <a:p>
            <a:pPr indent="0" lvl="0" marL="457200" rtl="0" algn="l">
              <a:spcBef>
                <a:spcPts val="1600"/>
              </a:spcBef>
              <a:spcAft>
                <a:spcPts val="0"/>
              </a:spcAft>
              <a:buNone/>
            </a:pPr>
            <a:r>
              <a:rPr lang="en"/>
              <a:t>For each gene in population a unique CNN is trained which took a lot of time since many epochs are also required to train a CNN hence the code was hard to debug as well .</a:t>
            </a:r>
            <a:endParaRPr/>
          </a:p>
          <a:p>
            <a:pPr indent="-311150" lvl="0" marL="457200" rtl="0" algn="l">
              <a:spcBef>
                <a:spcPts val="1600"/>
              </a:spcBef>
              <a:spcAft>
                <a:spcPts val="0"/>
              </a:spcAft>
              <a:buSzPts val="1300"/>
              <a:buAutoNum type="arabicParenR"/>
            </a:pPr>
            <a:r>
              <a:rPr i="1" lang="en" u="sng"/>
              <a:t>Resource Limitation - </a:t>
            </a:r>
            <a:endParaRPr i="1" u="sng"/>
          </a:p>
          <a:p>
            <a:pPr indent="0" lvl="0" marL="457200" rtl="0" algn="l">
              <a:spcBef>
                <a:spcPts val="1600"/>
              </a:spcBef>
              <a:spcAft>
                <a:spcPts val="0"/>
              </a:spcAft>
              <a:buNone/>
            </a:pPr>
            <a:r>
              <a:rPr lang="en"/>
              <a:t>For faster training GPU was required  and acquiring this resource proved rather difficult  even google colab didn’t have enough computational power to execute the algorithm for larger number of epochs and generations</a:t>
            </a:r>
            <a:r>
              <a:rPr i="1" lang="en"/>
              <a:t>  </a:t>
            </a:r>
            <a:endParaRPr i="1"/>
          </a:p>
          <a:p>
            <a:pPr indent="-311150" lvl="0" marL="457200" rtl="0" algn="l">
              <a:spcBef>
                <a:spcPts val="1600"/>
              </a:spcBef>
              <a:spcAft>
                <a:spcPts val="0"/>
              </a:spcAft>
              <a:buSzPts val="1300"/>
              <a:buAutoNum type="arabicParenR"/>
            </a:pPr>
            <a:r>
              <a:rPr i="1" lang="en" u="sng"/>
              <a:t>Deap module - </a:t>
            </a:r>
            <a:endParaRPr i="1" u="sng"/>
          </a:p>
          <a:p>
            <a:pPr indent="0" lvl="0" marL="457200" rtl="0" algn="l">
              <a:spcBef>
                <a:spcPts val="1600"/>
              </a:spcBef>
              <a:spcAft>
                <a:spcPts val="1600"/>
              </a:spcAft>
              <a:buNone/>
            </a:pPr>
            <a:r>
              <a:rPr lang="en"/>
              <a:t>For </a:t>
            </a:r>
            <a:r>
              <a:rPr lang="en"/>
              <a:t>implementing</a:t>
            </a:r>
            <a:r>
              <a:rPr lang="en"/>
              <a:t> the genetic part of the  paper we used the deap module, and learning how to use this module (by reading the documentation)  took a considerable amount of time. </a:t>
            </a:r>
            <a:endParaRPr i="1"/>
          </a:p>
        </p:txBody>
      </p:sp>
      <p:pic>
        <p:nvPicPr>
          <p:cNvPr id="321" name="Google Shape;321;p36"/>
          <p:cNvPicPr preferRelativeResize="0"/>
          <p:nvPr/>
        </p:nvPicPr>
        <p:blipFill>
          <a:blip r:embed="rId3">
            <a:alphaModFix/>
          </a:blip>
          <a:stretch>
            <a:fillRect/>
          </a:stretch>
        </p:blipFill>
        <p:spPr>
          <a:xfrm>
            <a:off x="7365925" y="182975"/>
            <a:ext cx="1235075" cy="1235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idx="1" type="body"/>
          </p:nvPr>
        </p:nvSpPr>
        <p:spPr>
          <a:xfrm>
            <a:off x="1249075" y="1128300"/>
            <a:ext cx="7239600" cy="27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a:p>
            <a:pPr indent="0" lvl="0" marL="0" rtl="0" algn="l">
              <a:spcBef>
                <a:spcPts val="1600"/>
              </a:spcBef>
              <a:spcAft>
                <a:spcPts val="0"/>
              </a:spcAft>
              <a:buNone/>
            </a:pPr>
            <a:r>
              <a:rPr lang="en" u="sng"/>
              <a:t>4</a:t>
            </a:r>
            <a:r>
              <a:rPr lang="en" u="sng"/>
              <a:t>) Complex Structure -:</a:t>
            </a:r>
            <a:endParaRPr u="sng"/>
          </a:p>
          <a:p>
            <a:pPr indent="0" lvl="0" marL="0" rtl="0" algn="l">
              <a:spcBef>
                <a:spcPts val="1600"/>
              </a:spcBef>
              <a:spcAft>
                <a:spcPts val="0"/>
              </a:spcAft>
              <a:buNone/>
            </a:pPr>
            <a:r>
              <a:rPr i="1" lang="en"/>
              <a:t>Since each gene represented a different CNN, making a model whose forward function depends on the bits that were used to initialize it was hard and time consuming.  </a:t>
            </a:r>
            <a:endParaRPr i="1"/>
          </a:p>
          <a:p>
            <a:pPr indent="0" lvl="0" marL="0" rtl="0" algn="l">
              <a:spcBef>
                <a:spcPts val="1600"/>
              </a:spcBef>
              <a:spcAft>
                <a:spcPts val="0"/>
              </a:spcAft>
              <a:buNone/>
            </a:pPr>
            <a:r>
              <a:rPr i="1" lang="en"/>
              <a:t>5)</a:t>
            </a:r>
            <a:r>
              <a:rPr i="1" lang="en" u="sng"/>
              <a:t>Less number of helpful modules  -:</a:t>
            </a:r>
            <a:endParaRPr i="1" u="sng"/>
          </a:p>
          <a:p>
            <a:pPr indent="0" lvl="0" marL="0" rtl="0" algn="l">
              <a:spcBef>
                <a:spcPts val="1600"/>
              </a:spcBef>
              <a:spcAft>
                <a:spcPts val="0"/>
              </a:spcAft>
              <a:buNone/>
            </a:pPr>
            <a:r>
              <a:rPr i="1" lang="en"/>
              <a:t>There were many modules on how to </a:t>
            </a:r>
            <a:r>
              <a:rPr i="1" lang="en"/>
              <a:t>implement</a:t>
            </a:r>
            <a:r>
              <a:rPr i="1" lang="en"/>
              <a:t> </a:t>
            </a:r>
            <a:r>
              <a:rPr i="1" lang="en"/>
              <a:t>genetic</a:t>
            </a:r>
            <a:r>
              <a:rPr i="1" lang="en"/>
              <a:t> algorithm on CNN but all of them only optimized parameters for e.g PyGAD and not the structure and hence number of useful helpful libraries for optimizing the architecture  were very limited .</a:t>
            </a:r>
            <a:endParaRPr i="1"/>
          </a:p>
          <a:p>
            <a:pPr indent="0" lvl="0" marL="0" rtl="0" algn="l">
              <a:spcBef>
                <a:spcPts val="1600"/>
              </a:spcBef>
              <a:spcAft>
                <a:spcPts val="1600"/>
              </a:spcAft>
              <a:buNone/>
            </a:pPr>
            <a:r>
              <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297500" y="383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FUTURE SCOPE</a:t>
            </a:r>
            <a:endParaRPr/>
          </a:p>
        </p:txBody>
      </p:sp>
      <p:sp>
        <p:nvSpPr>
          <p:cNvPr id="332" name="Google Shape;332;p38"/>
          <p:cNvSpPr txBox="1"/>
          <p:nvPr>
            <p:ph idx="1" type="body"/>
          </p:nvPr>
        </p:nvSpPr>
        <p:spPr>
          <a:xfrm>
            <a:off x="1052550" y="1547225"/>
            <a:ext cx="7038900" cy="2986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There are still a large number of networks unexplored,including those with non conventional modules like Maxout and multi-scale </a:t>
            </a:r>
            <a:r>
              <a:rPr lang="en"/>
              <a:t>strategy</a:t>
            </a:r>
            <a:r>
              <a:rPr lang="en"/>
              <a:t> used in inception module.</a:t>
            </a:r>
            <a:endParaRPr/>
          </a:p>
          <a:p>
            <a:pPr indent="-311150" lvl="0" marL="457200" rtl="0" algn="l">
              <a:lnSpc>
                <a:spcPct val="150000"/>
              </a:lnSpc>
              <a:spcBef>
                <a:spcPts val="0"/>
              </a:spcBef>
              <a:spcAft>
                <a:spcPts val="0"/>
              </a:spcAft>
              <a:buSzPts val="1300"/>
              <a:buChar char="●"/>
            </a:pPr>
            <a:r>
              <a:rPr lang="en"/>
              <a:t>We Are using only convolutions and max pooling layers in the CNN this limits the complexity of our network .</a:t>
            </a:r>
            <a:endParaRPr/>
          </a:p>
          <a:p>
            <a:pPr indent="-311150" lvl="0" marL="457200" rtl="0" algn="l">
              <a:lnSpc>
                <a:spcPct val="150000"/>
              </a:lnSpc>
              <a:spcBef>
                <a:spcPts val="0"/>
              </a:spcBef>
              <a:spcAft>
                <a:spcPts val="0"/>
              </a:spcAft>
              <a:buSzPts val="1300"/>
              <a:buChar char="●"/>
            </a:pPr>
            <a:r>
              <a:rPr lang="en"/>
              <a:t>We can create more complex encodings for convolutions so that it can handle even larger and complex datasets </a:t>
            </a:r>
            <a:endParaRPr/>
          </a:p>
          <a:p>
            <a:pPr indent="-311150" lvl="0" marL="457200" rtl="0" algn="l">
              <a:lnSpc>
                <a:spcPct val="150000"/>
              </a:lnSpc>
              <a:spcBef>
                <a:spcPts val="0"/>
              </a:spcBef>
              <a:spcAft>
                <a:spcPts val="0"/>
              </a:spcAft>
              <a:buSzPts val="1300"/>
              <a:buChar char="●"/>
            </a:pPr>
            <a:r>
              <a:rPr lang="en"/>
              <a:t>Fitness function can also be changed to measure both accuracy and training time .</a:t>
            </a:r>
            <a:endParaRPr/>
          </a:p>
          <a:p>
            <a:pPr indent="-311150" lvl="0" marL="457200" rtl="0" algn="l">
              <a:lnSpc>
                <a:spcPct val="150000"/>
              </a:lnSpc>
              <a:spcBef>
                <a:spcPts val="0"/>
              </a:spcBef>
              <a:spcAft>
                <a:spcPts val="0"/>
              </a:spcAft>
              <a:buSzPts val="1300"/>
              <a:buChar char="●"/>
            </a:pPr>
            <a:r>
              <a:rPr lang="en"/>
              <a:t>It would be interesting to incorporate the genetic algorithm to train the network structure  and weights simultaneously</a:t>
            </a:r>
            <a:endParaRPr/>
          </a:p>
          <a:p>
            <a:pPr indent="0" lvl="0" marL="457200" rtl="0" algn="l">
              <a:spcBef>
                <a:spcPts val="1600"/>
              </a:spcBef>
              <a:spcAft>
                <a:spcPts val="1600"/>
              </a:spcAft>
              <a:buNone/>
            </a:pPr>
            <a:r>
              <a:t/>
            </a:r>
            <a:endParaRPr/>
          </a:p>
        </p:txBody>
      </p:sp>
      <p:pic>
        <p:nvPicPr>
          <p:cNvPr id="333" name="Google Shape;333;p38"/>
          <p:cNvPicPr preferRelativeResize="0"/>
          <p:nvPr/>
        </p:nvPicPr>
        <p:blipFill>
          <a:blip r:embed="rId3">
            <a:alphaModFix/>
          </a:blip>
          <a:stretch>
            <a:fillRect/>
          </a:stretch>
        </p:blipFill>
        <p:spPr>
          <a:xfrm>
            <a:off x="7758224" y="233800"/>
            <a:ext cx="1015024" cy="15349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Learning Outcomes -:</a:t>
            </a:r>
            <a:endParaRPr u="sng"/>
          </a:p>
          <a:p>
            <a:pPr indent="0" lvl="0" marL="0" rtl="0" algn="l">
              <a:spcBef>
                <a:spcPts val="0"/>
              </a:spcBef>
              <a:spcAft>
                <a:spcPts val="0"/>
              </a:spcAft>
              <a:buNone/>
            </a:pPr>
            <a:r>
              <a:t/>
            </a:r>
            <a:endParaRPr u="sng"/>
          </a:p>
        </p:txBody>
      </p:sp>
      <p:sp>
        <p:nvSpPr>
          <p:cNvPr id="339" name="Google Shape;339;p39"/>
          <p:cNvSpPr txBox="1"/>
          <p:nvPr>
            <p:ph idx="1" type="body"/>
          </p:nvPr>
        </p:nvSpPr>
        <p:spPr>
          <a:xfrm>
            <a:off x="738450" y="19131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arenR"/>
            </a:pPr>
            <a:r>
              <a:rPr lang="en" sz="1700"/>
              <a:t>Learnt about how to use deap module to apply genetic algorithm .</a:t>
            </a:r>
            <a:endParaRPr sz="1700"/>
          </a:p>
          <a:p>
            <a:pPr indent="-336550" lvl="0" marL="457200" rtl="0" algn="l">
              <a:spcBef>
                <a:spcPts val="0"/>
              </a:spcBef>
              <a:spcAft>
                <a:spcPts val="0"/>
              </a:spcAft>
              <a:buSzPts val="1700"/>
              <a:buAutoNum type="arabicParenR"/>
            </a:pPr>
            <a:r>
              <a:rPr lang="en" sz="1700"/>
              <a:t>Learnt how to make a CNN network  from scratch using only Pytorch .</a:t>
            </a:r>
            <a:endParaRPr sz="1700"/>
          </a:p>
          <a:p>
            <a:pPr indent="-336550" lvl="0" marL="457200" rtl="0" algn="l">
              <a:spcBef>
                <a:spcPts val="0"/>
              </a:spcBef>
              <a:spcAft>
                <a:spcPts val="0"/>
              </a:spcAft>
              <a:buSzPts val="1700"/>
              <a:buAutoNum type="arabicParenR"/>
            </a:pPr>
            <a:r>
              <a:rPr lang="en" sz="1700"/>
              <a:t>Learnt about practical </a:t>
            </a:r>
            <a:r>
              <a:rPr lang="en" sz="1700"/>
              <a:t>implementation of genetic algorithm  to find optimal network structure for image recognition on MNIST dataset</a:t>
            </a:r>
            <a:endParaRPr sz="1700"/>
          </a:p>
          <a:p>
            <a:pPr indent="-336550" lvl="0" marL="457200" rtl="0" algn="l">
              <a:spcBef>
                <a:spcPts val="0"/>
              </a:spcBef>
              <a:spcAft>
                <a:spcPts val="0"/>
              </a:spcAft>
              <a:buSzPts val="1700"/>
              <a:buAutoNum type="arabicParenR"/>
            </a:pPr>
            <a:r>
              <a:rPr lang="en" sz="1700"/>
              <a:t> Learnt importance of teamwork and communication .</a:t>
            </a:r>
            <a:endParaRPr sz="1700"/>
          </a:p>
          <a:p>
            <a:pPr indent="-336550" lvl="0" marL="457200" rtl="0" algn="l">
              <a:spcBef>
                <a:spcPts val="0"/>
              </a:spcBef>
              <a:spcAft>
                <a:spcPts val="0"/>
              </a:spcAft>
              <a:buSzPts val="1700"/>
              <a:buAutoNum type="arabicParenR"/>
            </a:pPr>
            <a:r>
              <a:rPr lang="en" sz="1700"/>
              <a:t>Got first hand exposure to Tensorflow and PyTorch.</a:t>
            </a:r>
            <a:endParaRPr sz="1700"/>
          </a:p>
          <a:p>
            <a:pPr indent="-336550" lvl="0" marL="457200" rtl="0" algn="l">
              <a:spcBef>
                <a:spcPts val="0"/>
              </a:spcBef>
              <a:spcAft>
                <a:spcPts val="0"/>
              </a:spcAft>
              <a:buSzPts val="1700"/>
              <a:buAutoNum type="arabicParenR"/>
            </a:pPr>
            <a:r>
              <a:rPr lang="en" sz="1700"/>
              <a:t>Got exposure on how to Read, Understand  and Implement a Research Paper</a:t>
            </a:r>
            <a:endParaRPr sz="1700"/>
          </a:p>
          <a:p>
            <a:pPr indent="0" lvl="0" marL="457200" rtl="0" algn="l">
              <a:spcBef>
                <a:spcPts val="1600"/>
              </a:spcBef>
              <a:spcAft>
                <a:spcPts val="1600"/>
              </a:spcAft>
              <a:buNone/>
            </a:pPr>
            <a:r>
              <a:t/>
            </a:r>
            <a:endParaRPr/>
          </a:p>
        </p:txBody>
      </p:sp>
      <p:pic>
        <p:nvPicPr>
          <p:cNvPr id="340" name="Google Shape;340;p39"/>
          <p:cNvPicPr preferRelativeResize="0"/>
          <p:nvPr/>
        </p:nvPicPr>
        <p:blipFill>
          <a:blip r:embed="rId3">
            <a:alphaModFix/>
          </a:blip>
          <a:stretch>
            <a:fillRect/>
          </a:stretch>
        </p:blipFill>
        <p:spPr>
          <a:xfrm>
            <a:off x="7291550" y="135150"/>
            <a:ext cx="1676400" cy="190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214550" y="697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References -</a:t>
            </a:r>
            <a:r>
              <a:rPr lang="en"/>
              <a:t>&gt;</a:t>
            </a:r>
            <a:endParaRPr/>
          </a:p>
        </p:txBody>
      </p:sp>
      <p:sp>
        <p:nvSpPr>
          <p:cNvPr id="346" name="Google Shape;346;p40"/>
          <p:cNvSpPr txBox="1"/>
          <p:nvPr>
            <p:ph idx="1" type="body"/>
          </p:nvPr>
        </p:nvSpPr>
        <p:spPr>
          <a:xfrm>
            <a:off x="1128800" y="183420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Paper can be found at -&gt; </a:t>
            </a:r>
            <a:r>
              <a:rPr lang="en" u="sng">
                <a:solidFill>
                  <a:schemeClr val="hlink"/>
                </a:solidFill>
                <a:hlinkClick r:id="rId3"/>
              </a:rPr>
              <a:t>https://arxiv.org/pdf/1703.01513.pdf</a:t>
            </a:r>
            <a:endParaRPr/>
          </a:p>
          <a:p>
            <a:pPr indent="-311150" lvl="0" marL="457200" rtl="0" algn="l">
              <a:lnSpc>
                <a:spcPct val="150000"/>
              </a:lnSpc>
              <a:spcBef>
                <a:spcPts val="0"/>
              </a:spcBef>
              <a:spcAft>
                <a:spcPts val="0"/>
              </a:spcAft>
              <a:buSzPts val="1300"/>
              <a:buChar char="●"/>
            </a:pPr>
            <a:r>
              <a:rPr lang="en"/>
              <a:t>Explanation</a:t>
            </a:r>
            <a:r>
              <a:rPr lang="en"/>
              <a:t> can be seen at-&gt;</a:t>
            </a:r>
            <a:r>
              <a:rPr lang="en" u="sng">
                <a:solidFill>
                  <a:schemeClr val="hlink"/>
                </a:solidFill>
                <a:hlinkClick r:id="rId4"/>
              </a:rPr>
              <a:t>https://www.youtube.com/watch?v=GZMcy_vl5wA&amp;t=578s</a:t>
            </a:r>
            <a:endParaRPr/>
          </a:p>
          <a:p>
            <a:pPr indent="-311150" lvl="0" marL="457200" rtl="0" algn="l">
              <a:lnSpc>
                <a:spcPct val="150000"/>
              </a:lnSpc>
              <a:spcBef>
                <a:spcPts val="0"/>
              </a:spcBef>
              <a:spcAft>
                <a:spcPts val="0"/>
              </a:spcAft>
              <a:buSzPts val="1300"/>
              <a:buChar char="●"/>
            </a:pPr>
            <a:r>
              <a:rPr lang="en"/>
              <a:t>Genetic algorithm -&gt; </a:t>
            </a:r>
            <a:r>
              <a:rPr lang="en" u="sng">
                <a:solidFill>
                  <a:schemeClr val="hlink"/>
                </a:solidFill>
                <a:hlinkClick r:id="rId5"/>
              </a:rPr>
              <a:t>https://en.wikipedia.org/wiki/Genetic_algorithm</a:t>
            </a:r>
            <a:endParaRPr/>
          </a:p>
          <a:p>
            <a:pPr indent="-311150" lvl="0" marL="457200" rtl="0" algn="l">
              <a:lnSpc>
                <a:spcPct val="150000"/>
              </a:lnSpc>
              <a:spcBef>
                <a:spcPts val="0"/>
              </a:spcBef>
              <a:spcAft>
                <a:spcPts val="0"/>
              </a:spcAft>
              <a:buSzPts val="1300"/>
              <a:buChar char="●"/>
            </a:pPr>
            <a:r>
              <a:rPr lang="en"/>
              <a:t>About Linxi Xie -&gt; </a:t>
            </a:r>
            <a:r>
              <a:rPr lang="en" u="sng">
                <a:solidFill>
                  <a:schemeClr val="hlink"/>
                </a:solidFill>
                <a:hlinkClick r:id="rId6"/>
              </a:rPr>
              <a:t>http://lingxixie.com/Home.html</a:t>
            </a:r>
            <a:endParaRPr/>
          </a:p>
          <a:p>
            <a:pPr indent="-311150" lvl="0" marL="457200" rtl="0" algn="l">
              <a:lnSpc>
                <a:spcPct val="150000"/>
              </a:lnSpc>
              <a:spcBef>
                <a:spcPts val="0"/>
              </a:spcBef>
              <a:spcAft>
                <a:spcPts val="0"/>
              </a:spcAft>
              <a:buSzPts val="1300"/>
              <a:buChar char="●"/>
            </a:pPr>
            <a:r>
              <a:rPr lang="en"/>
              <a:t>About  Alan Yuille -&gt; </a:t>
            </a:r>
            <a:r>
              <a:rPr lang="en" u="sng">
                <a:solidFill>
                  <a:schemeClr val="hlink"/>
                </a:solidFill>
                <a:hlinkClick r:id="rId7"/>
              </a:rPr>
              <a:t>http://www.cs.jhu.edu/~ayuille/</a:t>
            </a:r>
            <a:endParaRPr/>
          </a:p>
          <a:p>
            <a:pPr indent="-311150" lvl="0" marL="457200" rtl="0" algn="l">
              <a:lnSpc>
                <a:spcPct val="150000"/>
              </a:lnSpc>
              <a:spcBef>
                <a:spcPts val="0"/>
              </a:spcBef>
              <a:spcAft>
                <a:spcPts val="0"/>
              </a:spcAft>
              <a:buSzPts val="1300"/>
              <a:buChar char="●"/>
            </a:pPr>
            <a:r>
              <a:rPr lang="en"/>
              <a:t>Dataset link-&gt;</a:t>
            </a:r>
            <a:r>
              <a:rPr lang="en" u="sng">
                <a:solidFill>
                  <a:schemeClr val="hlink"/>
                </a:solidFill>
                <a:hlinkClick r:id="rId8"/>
              </a:rPr>
              <a:t>https://www.kaggle.com/oddrationale/mnist-in-csv</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ctrTitle"/>
          </p:nvPr>
        </p:nvSpPr>
        <p:spPr>
          <a:xfrm>
            <a:off x="3491050" y="21683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u="sng"/>
              <a:t>THANK YOU</a:t>
            </a:r>
            <a:endParaRPr b="1" sz="5000" u="sng"/>
          </a:p>
        </p:txBody>
      </p:sp>
      <p:sp>
        <p:nvSpPr>
          <p:cNvPr id="352" name="Google Shape;352;p41"/>
          <p:cNvSpPr txBox="1"/>
          <p:nvPr/>
        </p:nvSpPr>
        <p:spPr>
          <a:xfrm>
            <a:off x="5822700" y="4004425"/>
            <a:ext cx="14100" cy="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10450" y="597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Reference to the Authors</a:t>
            </a:r>
            <a:endParaRPr u="sng"/>
          </a:p>
        </p:txBody>
      </p:sp>
      <p:sp>
        <p:nvSpPr>
          <p:cNvPr id="148" name="Google Shape;148;p15"/>
          <p:cNvSpPr txBox="1"/>
          <p:nvPr>
            <p:ph idx="1" type="body"/>
          </p:nvPr>
        </p:nvSpPr>
        <p:spPr>
          <a:xfrm>
            <a:off x="1210450" y="12820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corresponding paper was authored by </a:t>
            </a:r>
            <a:r>
              <a:rPr lang="en"/>
              <a:t>Lingxi Xie and  Alan Yuille John Hopkins University</a:t>
            </a:r>
            <a:endParaRPr/>
          </a:p>
          <a:p>
            <a:pPr indent="0" lvl="0" marL="0" rtl="0" algn="l">
              <a:lnSpc>
                <a:spcPct val="100000"/>
              </a:lnSpc>
              <a:spcBef>
                <a:spcPts val="0"/>
              </a:spcBef>
              <a:spcAft>
                <a:spcPts val="0"/>
              </a:spcAft>
              <a:buNone/>
            </a:pPr>
            <a:r>
              <a:rPr lang="en"/>
              <a:t>Working in John Hopkins University </a:t>
            </a:r>
            <a:endParaRPr/>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AutoNum type="arabicParenR"/>
            </a:pPr>
            <a:r>
              <a:rPr lang="en" sz="1400"/>
              <a:t>Linxi Xie is presently a </a:t>
            </a:r>
            <a:r>
              <a:rPr lang="en">
                <a:solidFill>
                  <a:srgbClr val="FFFFFF"/>
                </a:solidFill>
                <a:latin typeface="Arial"/>
                <a:ea typeface="Arial"/>
                <a:cs typeface="Arial"/>
                <a:sym typeface="Arial"/>
              </a:rPr>
              <a:t>senior researcher at Huawei Inc and has contributed a lot to the field of machine learning specializing in image retrieval , classification and other visual problems</a:t>
            </a:r>
            <a:r>
              <a:rPr lang="en" sz="1200">
                <a:solidFill>
                  <a:srgbClr val="FFFFFF"/>
                </a:solidFill>
                <a:latin typeface="Arial"/>
                <a:ea typeface="Arial"/>
                <a:cs typeface="Arial"/>
                <a:sym typeface="Arial"/>
              </a:rPr>
              <a:t> </a:t>
            </a:r>
            <a:endParaRPr sz="12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FFFF"/>
              </a:solidFill>
              <a:latin typeface="Arial"/>
              <a:ea typeface="Arial"/>
              <a:cs typeface="Arial"/>
              <a:sym typeface="Arial"/>
            </a:endParaRPr>
          </a:p>
          <a:p>
            <a:pPr indent="-311150" lvl="0" marL="457200" rtl="0" algn="l">
              <a:lnSpc>
                <a:spcPct val="100000"/>
              </a:lnSpc>
              <a:spcBef>
                <a:spcPts val="0"/>
              </a:spcBef>
              <a:spcAft>
                <a:spcPts val="0"/>
              </a:spcAft>
              <a:buClr>
                <a:srgbClr val="FFFFFF"/>
              </a:buClr>
              <a:buSzPts val="1300"/>
              <a:buFont typeface="Arial"/>
              <a:buAutoNum type="arabicParenR"/>
            </a:pPr>
            <a:r>
              <a:rPr lang="en">
                <a:solidFill>
                  <a:srgbClr val="FFFFFF"/>
                </a:solidFill>
                <a:latin typeface="Arial"/>
                <a:ea typeface="Arial"/>
                <a:cs typeface="Arial"/>
                <a:sym typeface="Arial"/>
              </a:rPr>
              <a:t>Alan Yuille - A Bloomberg Distinguished Professor of computer science and cognitive science at the Whiting School of Engineering and the Krieger School of Arts and Sciences. His research interests include computational models of vision, mathematical models of cognition, medical image analysis, and artificial intelligence and neural networks</a:t>
            </a:r>
            <a:r>
              <a:rPr i="1" lang="en">
                <a:solidFill>
                  <a:srgbClr val="FFFFFF"/>
                </a:solidFill>
                <a:latin typeface="Arial"/>
                <a:ea typeface="Arial"/>
                <a:cs typeface="Arial"/>
                <a:sym typeface="Arial"/>
              </a:rPr>
              <a:t>.</a:t>
            </a:r>
            <a:endParaRPr i="1" sz="900">
              <a:solidFill>
                <a:srgbClr val="FFFFFF"/>
              </a:solidFill>
              <a:latin typeface="Arial"/>
              <a:ea typeface="Arial"/>
              <a:cs typeface="Arial"/>
              <a:sym typeface="Arial"/>
            </a:endParaRPr>
          </a:p>
        </p:txBody>
      </p:sp>
      <p:pic>
        <p:nvPicPr>
          <p:cNvPr id="149" name="Google Shape;149;p15"/>
          <p:cNvPicPr preferRelativeResize="0"/>
          <p:nvPr/>
        </p:nvPicPr>
        <p:blipFill>
          <a:blip r:embed="rId3">
            <a:alphaModFix/>
          </a:blip>
          <a:stretch>
            <a:fillRect/>
          </a:stretch>
        </p:blipFill>
        <p:spPr>
          <a:xfrm>
            <a:off x="6859725" y="3945425"/>
            <a:ext cx="1125000" cy="1125000"/>
          </a:xfrm>
          <a:prstGeom prst="rect">
            <a:avLst/>
          </a:prstGeom>
          <a:noFill/>
          <a:ln>
            <a:noFill/>
          </a:ln>
        </p:spPr>
      </p:pic>
      <p:pic>
        <p:nvPicPr>
          <p:cNvPr id="150" name="Google Shape;150;p15"/>
          <p:cNvPicPr preferRelativeResize="0"/>
          <p:nvPr/>
        </p:nvPicPr>
        <p:blipFill>
          <a:blip r:embed="rId4">
            <a:alphaModFix/>
          </a:blip>
          <a:stretch>
            <a:fillRect/>
          </a:stretch>
        </p:blipFill>
        <p:spPr>
          <a:xfrm>
            <a:off x="2964025" y="3839375"/>
            <a:ext cx="923288" cy="1231050"/>
          </a:xfrm>
          <a:prstGeom prst="rect">
            <a:avLst/>
          </a:prstGeom>
          <a:noFill/>
          <a:ln>
            <a:noFill/>
          </a:ln>
        </p:spPr>
      </p:pic>
      <p:sp>
        <p:nvSpPr>
          <p:cNvPr id="151" name="Google Shape;151;p15"/>
          <p:cNvSpPr txBox="1"/>
          <p:nvPr/>
        </p:nvSpPr>
        <p:spPr>
          <a:xfrm>
            <a:off x="751250" y="4193225"/>
            <a:ext cx="1125000" cy="4173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latin typeface="Lato"/>
                <a:ea typeface="Lato"/>
                <a:cs typeface="Lato"/>
                <a:sym typeface="Lato"/>
              </a:rPr>
              <a:t>Linxi Xie</a:t>
            </a:r>
            <a:endParaRPr>
              <a:highlight>
                <a:srgbClr val="F3F3F3"/>
              </a:highlight>
              <a:latin typeface="Lato"/>
              <a:ea typeface="Lato"/>
              <a:cs typeface="Lato"/>
              <a:sym typeface="Lato"/>
            </a:endParaRPr>
          </a:p>
        </p:txBody>
      </p:sp>
      <p:sp>
        <p:nvSpPr>
          <p:cNvPr id="152" name="Google Shape;152;p15"/>
          <p:cNvSpPr txBox="1"/>
          <p:nvPr/>
        </p:nvSpPr>
        <p:spPr>
          <a:xfrm>
            <a:off x="4572025" y="4153200"/>
            <a:ext cx="1176600" cy="360300"/>
          </a:xfrm>
          <a:prstGeom prst="rect">
            <a:avLst/>
          </a:prstGeom>
          <a:solidFill>
            <a:srgbClr val="FFE5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highlight>
                  <a:srgbClr val="F3F3F3"/>
                </a:highlight>
                <a:latin typeface="Lato"/>
                <a:ea typeface="Lato"/>
                <a:cs typeface="Lato"/>
                <a:sym typeface="Lato"/>
              </a:rPr>
              <a:t>Alan Yuille</a:t>
            </a:r>
            <a:endParaRPr>
              <a:highlight>
                <a:srgbClr val="F3F3F3"/>
              </a:highlight>
              <a:latin typeface="Lato"/>
              <a:ea typeface="Lato"/>
              <a:cs typeface="Lato"/>
              <a:sym typeface="Lato"/>
            </a:endParaRPr>
          </a:p>
        </p:txBody>
      </p:sp>
      <p:sp>
        <p:nvSpPr>
          <p:cNvPr id="153" name="Google Shape;153;p15"/>
          <p:cNvSpPr/>
          <p:nvPr/>
        </p:nvSpPr>
        <p:spPr>
          <a:xfrm>
            <a:off x="2013213" y="4180625"/>
            <a:ext cx="885000" cy="44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4" name="Google Shape;154;p15"/>
          <p:cNvSpPr/>
          <p:nvPr/>
        </p:nvSpPr>
        <p:spPr>
          <a:xfrm>
            <a:off x="5861663" y="4112100"/>
            <a:ext cx="885000" cy="44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u="sng">
                <a:solidFill>
                  <a:srgbClr val="FFFFFF"/>
                </a:solidFill>
              </a:rPr>
              <a:t>AIM-</a:t>
            </a:r>
            <a:endParaRPr sz="4800" u="sng">
              <a:solidFill>
                <a:srgbClr val="FFFFFF"/>
              </a:solidFill>
            </a:endParaRPr>
          </a:p>
        </p:txBody>
      </p:sp>
      <p:sp>
        <p:nvSpPr>
          <p:cNvPr id="160" name="Google Shape;160;p16"/>
          <p:cNvSpPr txBox="1"/>
          <p:nvPr>
            <p:ph idx="1" type="body"/>
          </p:nvPr>
        </p:nvSpPr>
        <p:spPr>
          <a:xfrm>
            <a:off x="744075" y="21687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a:p>
            <a:pPr indent="0" lvl="0" marL="0" rtl="0" algn="ctr">
              <a:spcBef>
                <a:spcPts val="1600"/>
              </a:spcBef>
              <a:spcAft>
                <a:spcPts val="1600"/>
              </a:spcAft>
              <a:buNone/>
            </a:pPr>
            <a:r>
              <a:rPr lang="en" sz="2000" u="sng"/>
              <a:t>TO  DETERMINE THE OPTIMAL CNN ARCHITECTURE FOR IMAGE RECOGNITION USING GENETIC ALGORITHM  </a:t>
            </a:r>
            <a:endParaRPr sz="2000" u="sng"/>
          </a:p>
        </p:txBody>
      </p:sp>
      <p:pic>
        <p:nvPicPr>
          <p:cNvPr id="161" name="Google Shape;161;p16"/>
          <p:cNvPicPr preferRelativeResize="0"/>
          <p:nvPr/>
        </p:nvPicPr>
        <p:blipFill rotWithShape="1">
          <a:blip r:embed="rId3">
            <a:alphaModFix/>
          </a:blip>
          <a:srcRect b="6699" l="0" r="0" t="0"/>
          <a:stretch/>
        </p:blipFill>
        <p:spPr>
          <a:xfrm>
            <a:off x="6983275" y="244525"/>
            <a:ext cx="1762175" cy="177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METHODOLOGY</a:t>
            </a:r>
            <a:endParaRPr u="sng"/>
          </a:p>
        </p:txBody>
      </p:sp>
      <p:sp>
        <p:nvSpPr>
          <p:cNvPr id="167" name="Google Shape;167;p17"/>
          <p:cNvSpPr txBox="1"/>
          <p:nvPr>
            <p:ph idx="1" type="body"/>
          </p:nvPr>
        </p:nvSpPr>
        <p:spPr>
          <a:xfrm>
            <a:off x="779350" y="1529200"/>
            <a:ext cx="7038900" cy="317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In this  assignment we make 13 digits bit strings called genes . That are then decoded into their corresponding CNN structure .</a:t>
            </a:r>
            <a:endParaRPr/>
          </a:p>
          <a:p>
            <a:pPr indent="-311150" lvl="0" marL="457200" rtl="0" algn="l">
              <a:spcBef>
                <a:spcPts val="0"/>
              </a:spcBef>
              <a:spcAft>
                <a:spcPts val="0"/>
              </a:spcAft>
              <a:buSzPts val="1300"/>
              <a:buAutoNum type="arabicParenR"/>
            </a:pPr>
            <a:r>
              <a:rPr lang="en"/>
              <a:t>The string is evaluated by training the corresponding CNN structure for a certain number of epochs and then testing it on the test dataset .</a:t>
            </a:r>
            <a:endParaRPr/>
          </a:p>
          <a:p>
            <a:pPr indent="-311150" lvl="0" marL="457200" rtl="0" algn="l">
              <a:spcBef>
                <a:spcPts val="0"/>
              </a:spcBef>
              <a:spcAft>
                <a:spcPts val="0"/>
              </a:spcAft>
              <a:buSzPts val="1300"/>
              <a:buAutoNum type="arabicParenR"/>
            </a:pPr>
            <a:r>
              <a:rPr lang="en"/>
              <a:t>After evaluation based on the fitness value the genes undergo crossover and then mutation </a:t>
            </a:r>
            <a:endParaRPr/>
          </a:p>
          <a:p>
            <a:pPr indent="-311150" lvl="0" marL="457200" rtl="0" algn="l">
              <a:spcBef>
                <a:spcPts val="0"/>
              </a:spcBef>
              <a:spcAft>
                <a:spcPts val="0"/>
              </a:spcAft>
              <a:buSzPts val="1300"/>
              <a:buAutoNum type="arabicParenR"/>
            </a:pPr>
            <a:r>
              <a:rPr lang="en"/>
              <a:t>For training the </a:t>
            </a:r>
            <a:r>
              <a:rPr lang="en"/>
              <a:t>corresponding</a:t>
            </a:r>
            <a:r>
              <a:rPr lang="en"/>
              <a:t> CNN of a gene MNIST dataset is used which is easily available online .</a:t>
            </a:r>
            <a:endParaRPr/>
          </a:p>
          <a:p>
            <a:pPr indent="-311150" lvl="0" marL="457200" rtl="0" algn="l">
              <a:spcBef>
                <a:spcPts val="0"/>
              </a:spcBef>
              <a:spcAft>
                <a:spcPts val="0"/>
              </a:spcAft>
              <a:buSzPts val="1300"/>
              <a:buAutoNum type="arabicParenR"/>
            </a:pPr>
            <a:r>
              <a:rPr lang="en"/>
              <a:t>This process is repeated for a certain generations and the best genes i.e the best structure is found .</a:t>
            </a:r>
            <a:endParaRPr/>
          </a:p>
          <a:p>
            <a:pPr indent="-311150" lvl="0" marL="457200" rtl="0" algn="l">
              <a:spcBef>
                <a:spcPts val="0"/>
              </a:spcBef>
              <a:spcAft>
                <a:spcPts val="0"/>
              </a:spcAft>
              <a:buSzPts val="1300"/>
              <a:buAutoNum type="arabicParenR"/>
            </a:pPr>
            <a:r>
              <a:rPr lang="en"/>
              <a:t>This paper applies the genetic algorithm to propose new network structures that are more efficient. The parameters and accuracy of each structure is obtained by standalone training from scratch</a:t>
            </a:r>
            <a:endParaRPr/>
          </a:p>
        </p:txBody>
      </p:sp>
      <p:pic>
        <p:nvPicPr>
          <p:cNvPr id="168" name="Google Shape;168;p17"/>
          <p:cNvPicPr preferRelativeResize="0"/>
          <p:nvPr/>
        </p:nvPicPr>
        <p:blipFill>
          <a:blip r:embed="rId3">
            <a:alphaModFix/>
          </a:blip>
          <a:stretch>
            <a:fillRect/>
          </a:stretch>
        </p:blipFill>
        <p:spPr>
          <a:xfrm>
            <a:off x="6655225" y="322625"/>
            <a:ext cx="2267551" cy="11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FINAL OUTCOME</a:t>
            </a:r>
            <a:endParaRPr u="sng"/>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the algorithm for 5 epoch and 5 generations with a population of size 10  </a:t>
            </a:r>
            <a:endParaRPr/>
          </a:p>
          <a:p>
            <a:pPr indent="0" lvl="0" marL="0" rtl="0" algn="l">
              <a:spcBef>
                <a:spcPts val="1600"/>
              </a:spcBef>
              <a:spcAft>
                <a:spcPts val="0"/>
              </a:spcAft>
              <a:buNone/>
            </a:pPr>
            <a:r>
              <a:rPr lang="en"/>
              <a:t>Three  best structures for MNIST dataset image  recognition obtained were  :</a:t>
            </a:r>
            <a:endParaRPr/>
          </a:p>
          <a:p>
            <a:pPr indent="-311150" lvl="0" marL="457200" rtl="0" algn="l">
              <a:spcBef>
                <a:spcPts val="1600"/>
              </a:spcBef>
              <a:spcAft>
                <a:spcPts val="0"/>
              </a:spcAft>
              <a:buSzPts val="1300"/>
              <a:buAutoNum type="arabicParenR"/>
            </a:pPr>
            <a:r>
              <a:rPr lang="en"/>
              <a:t>1010111010111 with the testing acc . 98.54%</a:t>
            </a:r>
            <a:endParaRPr/>
          </a:p>
          <a:p>
            <a:pPr indent="0" lvl="0" marL="0" rtl="0" algn="l">
              <a:spcBef>
                <a:spcPts val="1600"/>
              </a:spcBef>
              <a:spcAft>
                <a:spcPts val="0"/>
              </a:spcAft>
              <a:buNone/>
            </a:pPr>
            <a:r>
              <a:rPr lang="en"/>
              <a:t>   2)        1001000101101 with the testing acc. 98.19%</a:t>
            </a:r>
            <a:endParaRPr/>
          </a:p>
          <a:p>
            <a:pPr indent="0" lvl="0" marL="0" rtl="0" algn="l">
              <a:spcBef>
                <a:spcPts val="1600"/>
              </a:spcBef>
              <a:spcAft>
                <a:spcPts val="0"/>
              </a:spcAft>
              <a:buNone/>
            </a:pPr>
            <a:r>
              <a:rPr lang="en"/>
              <a:t>   3)        0001001101110 with the testing acc.  98.38%</a:t>
            </a:r>
            <a:endParaRPr/>
          </a:p>
          <a:p>
            <a:pPr indent="0" lvl="0" marL="0" rtl="0" algn="l">
              <a:spcBef>
                <a:spcPts val="1600"/>
              </a:spcBef>
              <a:spcAft>
                <a:spcPts val="1600"/>
              </a:spcAft>
              <a:buNone/>
            </a:pPr>
            <a:r>
              <a:rPr lang="en"/>
              <a:t>The algorithm took about 12 GPU hours to finish.</a:t>
            </a:r>
            <a:endParaRPr/>
          </a:p>
        </p:txBody>
      </p:sp>
      <p:pic>
        <p:nvPicPr>
          <p:cNvPr id="175" name="Google Shape;175;p18"/>
          <p:cNvPicPr preferRelativeResize="0"/>
          <p:nvPr/>
        </p:nvPicPr>
        <p:blipFill rotWithShape="1">
          <a:blip r:embed="rId3">
            <a:alphaModFix/>
          </a:blip>
          <a:srcRect b="9477" l="714" r="0" t="0"/>
          <a:stretch/>
        </p:blipFill>
        <p:spPr>
          <a:xfrm>
            <a:off x="6707625" y="197500"/>
            <a:ext cx="1946776" cy="130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BackGround Concepts</a:t>
            </a:r>
            <a:r>
              <a:rPr lang="en"/>
              <a:t> - </a:t>
            </a:r>
            <a:endParaRPr/>
          </a:p>
        </p:txBody>
      </p:sp>
      <p:sp>
        <p:nvSpPr>
          <p:cNvPr id="181" name="Google Shape;181;p19"/>
          <p:cNvSpPr txBox="1"/>
          <p:nvPr/>
        </p:nvSpPr>
        <p:spPr>
          <a:xfrm>
            <a:off x="1081025" y="1432950"/>
            <a:ext cx="7145700" cy="820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Lato"/>
              <a:buAutoNum type="arabicParenR"/>
            </a:pPr>
            <a:r>
              <a:rPr i="1" lang="en" sz="1500" u="sng">
                <a:solidFill>
                  <a:srgbClr val="FFFFFF"/>
                </a:solidFill>
                <a:latin typeface="Lato"/>
                <a:ea typeface="Lato"/>
                <a:cs typeface="Lato"/>
                <a:sym typeface="Lato"/>
              </a:rPr>
              <a:t>GENETIC ALGORITHM</a:t>
            </a:r>
            <a:r>
              <a:rPr i="1" lang="en" sz="1500">
                <a:solidFill>
                  <a:srgbClr val="FFFFFF"/>
                </a:solidFill>
                <a:latin typeface="Lato"/>
                <a:ea typeface="Lato"/>
                <a:cs typeface="Lato"/>
                <a:sym typeface="Lato"/>
              </a:rPr>
              <a:t> - The main algorithm we use to find the best structure for the CNN it consists of the following  steps -:</a:t>
            </a:r>
            <a:endParaRPr i="1" sz="1500">
              <a:solidFill>
                <a:srgbClr val="FFFFFF"/>
              </a:solidFill>
              <a:latin typeface="Lato"/>
              <a:ea typeface="Lato"/>
              <a:cs typeface="Lato"/>
              <a:sym typeface="Lato"/>
            </a:endParaRPr>
          </a:p>
          <a:p>
            <a:pPr indent="0" lvl="0" marL="0" rtl="0" algn="l">
              <a:spcBef>
                <a:spcPts val="0"/>
              </a:spcBef>
              <a:spcAft>
                <a:spcPts val="0"/>
              </a:spcAft>
              <a:buNone/>
            </a:pPr>
            <a:r>
              <a:t/>
            </a:r>
            <a:endParaRPr i="1" sz="1500">
              <a:solidFill>
                <a:srgbClr val="FFFFFF"/>
              </a:solidFill>
              <a:latin typeface="Lato"/>
              <a:ea typeface="Lato"/>
              <a:cs typeface="Lato"/>
              <a:sym typeface="Lato"/>
            </a:endParaRPr>
          </a:p>
          <a:p>
            <a:pPr indent="0" lvl="0" marL="0" rtl="0" algn="l">
              <a:spcBef>
                <a:spcPts val="0"/>
              </a:spcBef>
              <a:spcAft>
                <a:spcPts val="0"/>
              </a:spcAft>
              <a:buNone/>
            </a:pPr>
            <a:r>
              <a:t/>
            </a:r>
            <a:endParaRPr i="1" sz="1500">
              <a:solidFill>
                <a:srgbClr val="FFFFFF"/>
              </a:solidFill>
              <a:latin typeface="Lato"/>
              <a:ea typeface="Lato"/>
              <a:cs typeface="Lato"/>
              <a:sym typeface="Lato"/>
            </a:endParaRPr>
          </a:p>
        </p:txBody>
      </p:sp>
      <p:pic>
        <p:nvPicPr>
          <p:cNvPr id="182" name="Google Shape;182;p19"/>
          <p:cNvPicPr preferRelativeResize="0"/>
          <p:nvPr/>
        </p:nvPicPr>
        <p:blipFill>
          <a:blip r:embed="rId3">
            <a:alphaModFix/>
          </a:blip>
          <a:stretch>
            <a:fillRect/>
          </a:stretch>
        </p:blipFill>
        <p:spPr>
          <a:xfrm>
            <a:off x="2254150" y="2162650"/>
            <a:ext cx="3516275" cy="1647800"/>
          </a:xfrm>
          <a:prstGeom prst="rect">
            <a:avLst/>
          </a:prstGeom>
          <a:noFill/>
          <a:ln>
            <a:noFill/>
          </a:ln>
        </p:spPr>
      </p:pic>
      <p:sp>
        <p:nvSpPr>
          <p:cNvPr id="183" name="Google Shape;183;p19"/>
          <p:cNvSpPr txBox="1"/>
          <p:nvPr/>
        </p:nvSpPr>
        <p:spPr>
          <a:xfrm>
            <a:off x="1452900" y="3962800"/>
            <a:ext cx="6728100" cy="13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This cycle continues to repeat to optimize our fitness function which in this case is accuracy of the CNN it represents .</a:t>
            </a:r>
            <a:endParaRPr i="1">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1081900" y="360825"/>
            <a:ext cx="66717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FFFFFF"/>
                </a:solidFill>
                <a:latin typeface="Lato"/>
                <a:ea typeface="Lato"/>
                <a:cs typeface="Lato"/>
                <a:sym typeface="Lato"/>
              </a:rPr>
              <a:t>2) Convolutions-</a:t>
            </a:r>
            <a:endParaRPr i="1" sz="2200">
              <a:solidFill>
                <a:srgbClr val="FFFFFF"/>
              </a:solidFill>
              <a:latin typeface="Lato"/>
              <a:ea typeface="Lato"/>
              <a:cs typeface="Lato"/>
              <a:sym typeface="Lato"/>
            </a:endParaRPr>
          </a:p>
        </p:txBody>
      </p:sp>
      <p:sp>
        <p:nvSpPr>
          <p:cNvPr id="189" name="Google Shape;189;p20"/>
          <p:cNvSpPr txBox="1"/>
          <p:nvPr/>
        </p:nvSpPr>
        <p:spPr>
          <a:xfrm>
            <a:off x="1570650" y="877300"/>
            <a:ext cx="70800" cy="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0" name="Google Shape;190;p20"/>
          <p:cNvSpPr txBox="1"/>
          <p:nvPr/>
        </p:nvSpPr>
        <p:spPr>
          <a:xfrm>
            <a:off x="1386700" y="1174450"/>
            <a:ext cx="66363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The CNN consists of many layers and each layer has many filters and each filter perform operation known as convolution operation on the input . Each layer is normally characterised by filter size, number of filters ,padding and stride .</a:t>
            </a:r>
            <a:endParaRPr i="1">
              <a:solidFill>
                <a:srgbClr val="FFFFFF"/>
              </a:solidFill>
              <a:latin typeface="Lato"/>
              <a:ea typeface="Lato"/>
              <a:cs typeface="Lato"/>
              <a:sym typeface="Lato"/>
            </a:endParaRPr>
          </a:p>
        </p:txBody>
      </p:sp>
      <p:pic>
        <p:nvPicPr>
          <p:cNvPr id="191" name="Google Shape;191;p20"/>
          <p:cNvPicPr preferRelativeResize="0"/>
          <p:nvPr/>
        </p:nvPicPr>
        <p:blipFill>
          <a:blip r:embed="rId3">
            <a:alphaModFix/>
          </a:blip>
          <a:stretch>
            <a:fillRect/>
          </a:stretch>
        </p:blipFill>
        <p:spPr>
          <a:xfrm>
            <a:off x="1287650" y="2263900"/>
            <a:ext cx="2334725" cy="1828800"/>
          </a:xfrm>
          <a:prstGeom prst="rect">
            <a:avLst/>
          </a:prstGeom>
          <a:noFill/>
          <a:ln>
            <a:noFill/>
          </a:ln>
        </p:spPr>
      </p:pic>
      <p:pic>
        <p:nvPicPr>
          <p:cNvPr id="192" name="Google Shape;192;p20"/>
          <p:cNvPicPr preferRelativeResize="0"/>
          <p:nvPr/>
        </p:nvPicPr>
        <p:blipFill>
          <a:blip r:embed="rId4">
            <a:alphaModFix/>
          </a:blip>
          <a:stretch>
            <a:fillRect/>
          </a:stretch>
        </p:blipFill>
        <p:spPr>
          <a:xfrm>
            <a:off x="4510800" y="2674325"/>
            <a:ext cx="3456625" cy="403275"/>
          </a:xfrm>
          <a:prstGeom prst="rect">
            <a:avLst/>
          </a:prstGeom>
          <a:noFill/>
          <a:ln>
            <a:noFill/>
          </a:ln>
        </p:spPr>
      </p:pic>
      <p:sp>
        <p:nvSpPr>
          <p:cNvPr id="193" name="Google Shape;193;p20"/>
          <p:cNvSpPr txBox="1"/>
          <p:nvPr/>
        </p:nvSpPr>
        <p:spPr>
          <a:xfrm>
            <a:off x="4690700" y="3403050"/>
            <a:ext cx="39621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INPUT OUTPUT ARE GOVERNED BY THE ABOVE EQUATION IN CONVOLUTION OPERATION</a:t>
            </a:r>
            <a:endParaRPr i="1">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nvSpPr>
        <p:spPr>
          <a:xfrm>
            <a:off x="1081900" y="360825"/>
            <a:ext cx="66717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FFFFFF"/>
                </a:solidFill>
                <a:latin typeface="Lato"/>
                <a:ea typeface="Lato"/>
                <a:cs typeface="Lato"/>
                <a:sym typeface="Lato"/>
              </a:rPr>
              <a:t>2) </a:t>
            </a:r>
            <a:r>
              <a:rPr lang="en" sz="2400" u="sng">
                <a:solidFill>
                  <a:schemeClr val="lt1"/>
                </a:solidFill>
                <a:latin typeface="Montserrat"/>
                <a:ea typeface="Montserrat"/>
                <a:cs typeface="Montserrat"/>
                <a:sym typeface="Montserrat"/>
              </a:rPr>
              <a:t>MAX Pooling</a:t>
            </a:r>
            <a:r>
              <a:rPr i="1" lang="en" sz="2200">
                <a:solidFill>
                  <a:srgbClr val="FFFFFF"/>
                </a:solidFill>
                <a:latin typeface="Lato"/>
                <a:ea typeface="Lato"/>
                <a:cs typeface="Lato"/>
                <a:sym typeface="Lato"/>
              </a:rPr>
              <a:t>-</a:t>
            </a:r>
            <a:endParaRPr i="1" sz="2200">
              <a:solidFill>
                <a:srgbClr val="FFFFFF"/>
              </a:solidFill>
              <a:latin typeface="Lato"/>
              <a:ea typeface="Lato"/>
              <a:cs typeface="Lato"/>
              <a:sym typeface="Lato"/>
            </a:endParaRPr>
          </a:p>
        </p:txBody>
      </p:sp>
      <p:sp>
        <p:nvSpPr>
          <p:cNvPr id="199" name="Google Shape;199;p21"/>
          <p:cNvSpPr txBox="1"/>
          <p:nvPr/>
        </p:nvSpPr>
        <p:spPr>
          <a:xfrm>
            <a:off x="1386700" y="1174450"/>
            <a:ext cx="66363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The network also consists of two max pooling layer  . This layer does not affect the depth of the input and only changes the length and the breadth by choosing the maximum of all the numbers spanned by the kernel i.e filter</a:t>
            </a:r>
            <a:endParaRPr i="1">
              <a:solidFill>
                <a:srgbClr val="FFFFFF"/>
              </a:solidFill>
              <a:latin typeface="Lato"/>
              <a:ea typeface="Lato"/>
              <a:cs typeface="Lato"/>
              <a:sym typeface="Lato"/>
            </a:endParaRPr>
          </a:p>
        </p:txBody>
      </p:sp>
      <p:pic>
        <p:nvPicPr>
          <p:cNvPr id="200" name="Google Shape;200;p21"/>
          <p:cNvPicPr preferRelativeResize="0"/>
          <p:nvPr/>
        </p:nvPicPr>
        <p:blipFill>
          <a:blip r:embed="rId3">
            <a:alphaModFix/>
          </a:blip>
          <a:stretch>
            <a:fillRect/>
          </a:stretch>
        </p:blipFill>
        <p:spPr>
          <a:xfrm>
            <a:off x="1506975" y="2256900"/>
            <a:ext cx="2790825" cy="1628775"/>
          </a:xfrm>
          <a:prstGeom prst="rect">
            <a:avLst/>
          </a:prstGeom>
          <a:noFill/>
          <a:ln>
            <a:noFill/>
          </a:ln>
        </p:spPr>
      </p:pic>
      <p:sp>
        <p:nvSpPr>
          <p:cNvPr id="201" name="Google Shape;201;p21"/>
          <p:cNvSpPr txBox="1"/>
          <p:nvPr/>
        </p:nvSpPr>
        <p:spPr>
          <a:xfrm>
            <a:off x="5476025" y="2455025"/>
            <a:ext cx="2879400" cy="20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Pooling is mainly used to reduce size of input and summarize the data and its one unique feature is it does not have any learnable parameters hence does not add to the complexity in the model very much .</a:t>
            </a:r>
            <a:endParaRPr i="1">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