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59" r:id="rId6"/>
    <p:sldId id="260" r:id="rId7"/>
    <p:sldId id="261" r:id="rId8"/>
    <p:sldId id="262" r:id="rId9"/>
    <p:sldId id="263" r:id="rId10"/>
    <p:sldId id="264" r:id="rId11"/>
    <p:sldId id="265" r:id="rId12"/>
    <p:sldId id="270" r:id="rId13"/>
    <p:sldId id="271" r:id="rId14"/>
    <p:sldId id="272" r:id="rId15"/>
    <p:sldId id="274" r:id="rId16"/>
    <p:sldId id="275" r:id="rId17"/>
    <p:sldId id="277" r:id="rId18"/>
    <p:sldId id="273" r:id="rId19"/>
    <p:sldId id="267" r:id="rId20"/>
    <p:sldId id="278" r:id="rId21"/>
    <p:sldId id="279" r:id="rId22"/>
    <p:sldId id="280" r:id="rId23"/>
    <p:sldId id="281"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8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49FD-8FDF-4AE5-90A5-E5FFF686E9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6886EF-0791-4559-BE63-04F90D24BD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F96B7A-B326-4B87-936B-95A2AE749943}"/>
              </a:ext>
            </a:extLst>
          </p:cNvPr>
          <p:cNvSpPr>
            <a:spLocks noGrp="1"/>
          </p:cNvSpPr>
          <p:nvPr>
            <p:ph type="dt" sz="half" idx="10"/>
          </p:nvPr>
        </p:nvSpPr>
        <p:spPr/>
        <p:txBody>
          <a:bodyPr/>
          <a:lstStyle/>
          <a:p>
            <a:fld id="{698F5B04-28E1-4686-BFEE-CACA3AF4583C}" type="datetimeFigureOut">
              <a:rPr lang="en-IN" smtClean="0"/>
              <a:t>26-11-2020</a:t>
            </a:fld>
            <a:endParaRPr lang="en-IN" dirty="0"/>
          </a:p>
        </p:txBody>
      </p:sp>
      <p:sp>
        <p:nvSpPr>
          <p:cNvPr id="5" name="Footer Placeholder 4">
            <a:extLst>
              <a:ext uri="{FF2B5EF4-FFF2-40B4-BE49-F238E27FC236}">
                <a16:creationId xmlns:a16="http://schemas.microsoft.com/office/drawing/2014/main" id="{0E0E87BF-ACAD-451A-B869-3A5B73C12ED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9D7AA5A-CF93-4A73-B1CB-7C7EB599E837}"/>
              </a:ext>
            </a:extLst>
          </p:cNvPr>
          <p:cNvSpPr>
            <a:spLocks noGrp="1"/>
          </p:cNvSpPr>
          <p:nvPr>
            <p:ph type="sldNum" sz="quarter" idx="12"/>
          </p:nvPr>
        </p:nvSpPr>
        <p:spPr/>
        <p:txBody>
          <a:bodyPr/>
          <a:lstStyle/>
          <a:p>
            <a:fld id="{846585B8-918A-42D9-B33E-4AC0E779859B}" type="slidenum">
              <a:rPr lang="en-IN" smtClean="0"/>
              <a:t>‹#›</a:t>
            </a:fld>
            <a:endParaRPr lang="en-IN" dirty="0"/>
          </a:p>
        </p:txBody>
      </p:sp>
    </p:spTree>
    <p:extLst>
      <p:ext uri="{BB962C8B-B14F-4D97-AF65-F5344CB8AC3E}">
        <p14:creationId xmlns:p14="http://schemas.microsoft.com/office/powerpoint/2010/main" val="3660445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1A05-1682-497D-805D-9086522EC3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DF937C-1E89-4AC8-8D04-3E383E0035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4A8FB1-A198-436B-BBC4-41AE4B30D752}"/>
              </a:ext>
            </a:extLst>
          </p:cNvPr>
          <p:cNvSpPr>
            <a:spLocks noGrp="1"/>
          </p:cNvSpPr>
          <p:nvPr>
            <p:ph type="dt" sz="half" idx="10"/>
          </p:nvPr>
        </p:nvSpPr>
        <p:spPr/>
        <p:txBody>
          <a:bodyPr/>
          <a:lstStyle/>
          <a:p>
            <a:fld id="{698F5B04-28E1-4686-BFEE-CACA3AF4583C}" type="datetimeFigureOut">
              <a:rPr lang="en-IN" smtClean="0"/>
              <a:t>26-11-2020</a:t>
            </a:fld>
            <a:endParaRPr lang="en-IN" dirty="0"/>
          </a:p>
        </p:txBody>
      </p:sp>
      <p:sp>
        <p:nvSpPr>
          <p:cNvPr id="5" name="Footer Placeholder 4">
            <a:extLst>
              <a:ext uri="{FF2B5EF4-FFF2-40B4-BE49-F238E27FC236}">
                <a16:creationId xmlns:a16="http://schemas.microsoft.com/office/drawing/2014/main" id="{E12B7154-38AA-43B3-8EC9-FF7DD8362E1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EF234FE-3058-43B0-A8F4-C3DBB8AC16D9}"/>
              </a:ext>
            </a:extLst>
          </p:cNvPr>
          <p:cNvSpPr>
            <a:spLocks noGrp="1"/>
          </p:cNvSpPr>
          <p:nvPr>
            <p:ph type="sldNum" sz="quarter" idx="12"/>
          </p:nvPr>
        </p:nvSpPr>
        <p:spPr/>
        <p:txBody>
          <a:bodyPr/>
          <a:lstStyle/>
          <a:p>
            <a:fld id="{846585B8-918A-42D9-B33E-4AC0E779859B}" type="slidenum">
              <a:rPr lang="en-IN" smtClean="0"/>
              <a:t>‹#›</a:t>
            </a:fld>
            <a:endParaRPr lang="en-IN" dirty="0"/>
          </a:p>
        </p:txBody>
      </p:sp>
    </p:spTree>
    <p:extLst>
      <p:ext uri="{BB962C8B-B14F-4D97-AF65-F5344CB8AC3E}">
        <p14:creationId xmlns:p14="http://schemas.microsoft.com/office/powerpoint/2010/main" val="409481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B76A7F-667D-4220-BF32-F4FBAE69DD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AF8AD7-6C54-4CB7-ADCF-9A06091120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08F6C-81B2-48F9-97CE-D21792C79BBF}"/>
              </a:ext>
            </a:extLst>
          </p:cNvPr>
          <p:cNvSpPr>
            <a:spLocks noGrp="1"/>
          </p:cNvSpPr>
          <p:nvPr>
            <p:ph type="dt" sz="half" idx="10"/>
          </p:nvPr>
        </p:nvSpPr>
        <p:spPr/>
        <p:txBody>
          <a:bodyPr/>
          <a:lstStyle/>
          <a:p>
            <a:fld id="{698F5B04-28E1-4686-BFEE-CACA3AF4583C}" type="datetimeFigureOut">
              <a:rPr lang="en-IN" smtClean="0"/>
              <a:t>26-11-2020</a:t>
            </a:fld>
            <a:endParaRPr lang="en-IN" dirty="0"/>
          </a:p>
        </p:txBody>
      </p:sp>
      <p:sp>
        <p:nvSpPr>
          <p:cNvPr id="5" name="Footer Placeholder 4">
            <a:extLst>
              <a:ext uri="{FF2B5EF4-FFF2-40B4-BE49-F238E27FC236}">
                <a16:creationId xmlns:a16="http://schemas.microsoft.com/office/drawing/2014/main" id="{E4B48959-D487-4CFB-A3DA-C9D13C5ED05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7FE5756-DA05-4E92-8F87-F9DB401F60D2}"/>
              </a:ext>
            </a:extLst>
          </p:cNvPr>
          <p:cNvSpPr>
            <a:spLocks noGrp="1"/>
          </p:cNvSpPr>
          <p:nvPr>
            <p:ph type="sldNum" sz="quarter" idx="12"/>
          </p:nvPr>
        </p:nvSpPr>
        <p:spPr/>
        <p:txBody>
          <a:bodyPr/>
          <a:lstStyle/>
          <a:p>
            <a:fld id="{846585B8-918A-42D9-B33E-4AC0E779859B}" type="slidenum">
              <a:rPr lang="en-IN" smtClean="0"/>
              <a:t>‹#›</a:t>
            </a:fld>
            <a:endParaRPr lang="en-IN" dirty="0"/>
          </a:p>
        </p:txBody>
      </p:sp>
    </p:spTree>
    <p:extLst>
      <p:ext uri="{BB962C8B-B14F-4D97-AF65-F5344CB8AC3E}">
        <p14:creationId xmlns:p14="http://schemas.microsoft.com/office/powerpoint/2010/main" val="785400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95DAC-288A-4255-9439-F0822DB2B4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A4A4E2-CFC6-46FA-A547-450EFBDA27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184633-4CD8-43CD-A8F6-49C07D0C9641}"/>
              </a:ext>
            </a:extLst>
          </p:cNvPr>
          <p:cNvSpPr>
            <a:spLocks noGrp="1"/>
          </p:cNvSpPr>
          <p:nvPr>
            <p:ph type="dt" sz="half" idx="10"/>
          </p:nvPr>
        </p:nvSpPr>
        <p:spPr/>
        <p:txBody>
          <a:bodyPr/>
          <a:lstStyle/>
          <a:p>
            <a:fld id="{698F5B04-28E1-4686-BFEE-CACA3AF4583C}" type="datetimeFigureOut">
              <a:rPr lang="en-IN" smtClean="0"/>
              <a:t>26-11-2020</a:t>
            </a:fld>
            <a:endParaRPr lang="en-IN" dirty="0"/>
          </a:p>
        </p:txBody>
      </p:sp>
      <p:sp>
        <p:nvSpPr>
          <p:cNvPr id="5" name="Footer Placeholder 4">
            <a:extLst>
              <a:ext uri="{FF2B5EF4-FFF2-40B4-BE49-F238E27FC236}">
                <a16:creationId xmlns:a16="http://schemas.microsoft.com/office/drawing/2014/main" id="{01514B57-348F-4D4A-A3B0-54E7722EDAC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CB472C0-E50F-4129-B4F3-C11EAE8EEDF9}"/>
              </a:ext>
            </a:extLst>
          </p:cNvPr>
          <p:cNvSpPr>
            <a:spLocks noGrp="1"/>
          </p:cNvSpPr>
          <p:nvPr>
            <p:ph type="sldNum" sz="quarter" idx="12"/>
          </p:nvPr>
        </p:nvSpPr>
        <p:spPr/>
        <p:txBody>
          <a:bodyPr/>
          <a:lstStyle/>
          <a:p>
            <a:fld id="{846585B8-918A-42D9-B33E-4AC0E779859B}" type="slidenum">
              <a:rPr lang="en-IN" smtClean="0"/>
              <a:t>‹#›</a:t>
            </a:fld>
            <a:endParaRPr lang="en-IN" dirty="0"/>
          </a:p>
        </p:txBody>
      </p:sp>
    </p:spTree>
    <p:extLst>
      <p:ext uri="{BB962C8B-B14F-4D97-AF65-F5344CB8AC3E}">
        <p14:creationId xmlns:p14="http://schemas.microsoft.com/office/powerpoint/2010/main" val="267358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31781-B59F-45E5-87D9-5AD79AC32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BE28F8-D59E-488A-B852-E396C9509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6D08DD-3A9B-4A31-94E9-2F753D9A3AAD}"/>
              </a:ext>
            </a:extLst>
          </p:cNvPr>
          <p:cNvSpPr>
            <a:spLocks noGrp="1"/>
          </p:cNvSpPr>
          <p:nvPr>
            <p:ph type="dt" sz="half" idx="10"/>
          </p:nvPr>
        </p:nvSpPr>
        <p:spPr/>
        <p:txBody>
          <a:bodyPr/>
          <a:lstStyle/>
          <a:p>
            <a:fld id="{698F5B04-28E1-4686-BFEE-CACA3AF4583C}" type="datetimeFigureOut">
              <a:rPr lang="en-IN" smtClean="0"/>
              <a:t>26-11-2020</a:t>
            </a:fld>
            <a:endParaRPr lang="en-IN" dirty="0"/>
          </a:p>
        </p:txBody>
      </p:sp>
      <p:sp>
        <p:nvSpPr>
          <p:cNvPr id="5" name="Footer Placeholder 4">
            <a:extLst>
              <a:ext uri="{FF2B5EF4-FFF2-40B4-BE49-F238E27FC236}">
                <a16:creationId xmlns:a16="http://schemas.microsoft.com/office/drawing/2014/main" id="{00B00925-C74A-46EF-8D7E-6C2883B910F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4A5C5AF-1E14-4ED5-A9DB-E63790FA21BA}"/>
              </a:ext>
            </a:extLst>
          </p:cNvPr>
          <p:cNvSpPr>
            <a:spLocks noGrp="1"/>
          </p:cNvSpPr>
          <p:nvPr>
            <p:ph type="sldNum" sz="quarter" idx="12"/>
          </p:nvPr>
        </p:nvSpPr>
        <p:spPr/>
        <p:txBody>
          <a:bodyPr/>
          <a:lstStyle/>
          <a:p>
            <a:fld id="{846585B8-918A-42D9-B33E-4AC0E779859B}" type="slidenum">
              <a:rPr lang="en-IN" smtClean="0"/>
              <a:t>‹#›</a:t>
            </a:fld>
            <a:endParaRPr lang="en-IN" dirty="0"/>
          </a:p>
        </p:txBody>
      </p:sp>
    </p:spTree>
    <p:extLst>
      <p:ext uri="{BB962C8B-B14F-4D97-AF65-F5344CB8AC3E}">
        <p14:creationId xmlns:p14="http://schemas.microsoft.com/office/powerpoint/2010/main" val="31437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5EF63-BCF9-4D5B-A04D-0A3E0D7F47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95742B-3CF7-44EA-B0E5-3D5B4F7789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AD8C28-B036-43AA-9FC7-12E0A836D6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CF95DE-2C94-428A-8806-F8B4303729AA}"/>
              </a:ext>
            </a:extLst>
          </p:cNvPr>
          <p:cNvSpPr>
            <a:spLocks noGrp="1"/>
          </p:cNvSpPr>
          <p:nvPr>
            <p:ph type="dt" sz="half" idx="10"/>
          </p:nvPr>
        </p:nvSpPr>
        <p:spPr/>
        <p:txBody>
          <a:bodyPr/>
          <a:lstStyle/>
          <a:p>
            <a:fld id="{698F5B04-28E1-4686-BFEE-CACA3AF4583C}" type="datetimeFigureOut">
              <a:rPr lang="en-IN" smtClean="0"/>
              <a:t>26-11-2020</a:t>
            </a:fld>
            <a:endParaRPr lang="en-IN" dirty="0"/>
          </a:p>
        </p:txBody>
      </p:sp>
      <p:sp>
        <p:nvSpPr>
          <p:cNvPr id="6" name="Footer Placeholder 5">
            <a:extLst>
              <a:ext uri="{FF2B5EF4-FFF2-40B4-BE49-F238E27FC236}">
                <a16:creationId xmlns:a16="http://schemas.microsoft.com/office/drawing/2014/main" id="{C3EF6483-A23B-45CE-8C46-DBEC1D51721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2F7B82C-C384-4581-96A2-C08B7D9876BA}"/>
              </a:ext>
            </a:extLst>
          </p:cNvPr>
          <p:cNvSpPr>
            <a:spLocks noGrp="1"/>
          </p:cNvSpPr>
          <p:nvPr>
            <p:ph type="sldNum" sz="quarter" idx="12"/>
          </p:nvPr>
        </p:nvSpPr>
        <p:spPr/>
        <p:txBody>
          <a:bodyPr/>
          <a:lstStyle/>
          <a:p>
            <a:fld id="{846585B8-918A-42D9-B33E-4AC0E779859B}" type="slidenum">
              <a:rPr lang="en-IN" smtClean="0"/>
              <a:t>‹#›</a:t>
            </a:fld>
            <a:endParaRPr lang="en-IN" dirty="0"/>
          </a:p>
        </p:txBody>
      </p:sp>
    </p:spTree>
    <p:extLst>
      <p:ext uri="{BB962C8B-B14F-4D97-AF65-F5344CB8AC3E}">
        <p14:creationId xmlns:p14="http://schemas.microsoft.com/office/powerpoint/2010/main" val="263644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3FA41-1823-4277-81BC-2900958AB2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B42294-142F-4BF7-9F5E-7180CBF92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F691E2-F68A-4587-84CC-D57222337F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602C59-020D-4387-B7DC-A2246247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3C26F1-8B3B-48D4-86FC-ADEE55F12D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F9B084-AE55-413D-91F5-3D903852DA65}"/>
              </a:ext>
            </a:extLst>
          </p:cNvPr>
          <p:cNvSpPr>
            <a:spLocks noGrp="1"/>
          </p:cNvSpPr>
          <p:nvPr>
            <p:ph type="dt" sz="half" idx="10"/>
          </p:nvPr>
        </p:nvSpPr>
        <p:spPr/>
        <p:txBody>
          <a:bodyPr/>
          <a:lstStyle/>
          <a:p>
            <a:fld id="{698F5B04-28E1-4686-BFEE-CACA3AF4583C}" type="datetimeFigureOut">
              <a:rPr lang="en-IN" smtClean="0"/>
              <a:t>26-11-2020</a:t>
            </a:fld>
            <a:endParaRPr lang="en-IN" dirty="0"/>
          </a:p>
        </p:txBody>
      </p:sp>
      <p:sp>
        <p:nvSpPr>
          <p:cNvPr id="8" name="Footer Placeholder 7">
            <a:extLst>
              <a:ext uri="{FF2B5EF4-FFF2-40B4-BE49-F238E27FC236}">
                <a16:creationId xmlns:a16="http://schemas.microsoft.com/office/drawing/2014/main" id="{517597FF-B580-417E-A1FB-23455D34A00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9B4CF16F-97E6-483C-8932-014523FDA964}"/>
              </a:ext>
            </a:extLst>
          </p:cNvPr>
          <p:cNvSpPr>
            <a:spLocks noGrp="1"/>
          </p:cNvSpPr>
          <p:nvPr>
            <p:ph type="sldNum" sz="quarter" idx="12"/>
          </p:nvPr>
        </p:nvSpPr>
        <p:spPr/>
        <p:txBody>
          <a:bodyPr/>
          <a:lstStyle/>
          <a:p>
            <a:fld id="{846585B8-918A-42D9-B33E-4AC0E779859B}" type="slidenum">
              <a:rPr lang="en-IN" smtClean="0"/>
              <a:t>‹#›</a:t>
            </a:fld>
            <a:endParaRPr lang="en-IN" dirty="0"/>
          </a:p>
        </p:txBody>
      </p:sp>
    </p:spTree>
    <p:extLst>
      <p:ext uri="{BB962C8B-B14F-4D97-AF65-F5344CB8AC3E}">
        <p14:creationId xmlns:p14="http://schemas.microsoft.com/office/powerpoint/2010/main" val="328369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4C76-E395-4820-9AEF-549F79A51D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099B8A-F7FE-4B5F-8768-E3F8E0C75CFD}"/>
              </a:ext>
            </a:extLst>
          </p:cNvPr>
          <p:cNvSpPr>
            <a:spLocks noGrp="1"/>
          </p:cNvSpPr>
          <p:nvPr>
            <p:ph type="dt" sz="half" idx="10"/>
          </p:nvPr>
        </p:nvSpPr>
        <p:spPr/>
        <p:txBody>
          <a:bodyPr/>
          <a:lstStyle/>
          <a:p>
            <a:fld id="{698F5B04-28E1-4686-BFEE-CACA3AF4583C}" type="datetimeFigureOut">
              <a:rPr lang="en-IN" smtClean="0"/>
              <a:t>26-11-2020</a:t>
            </a:fld>
            <a:endParaRPr lang="en-IN" dirty="0"/>
          </a:p>
        </p:txBody>
      </p:sp>
      <p:sp>
        <p:nvSpPr>
          <p:cNvPr id="4" name="Footer Placeholder 3">
            <a:extLst>
              <a:ext uri="{FF2B5EF4-FFF2-40B4-BE49-F238E27FC236}">
                <a16:creationId xmlns:a16="http://schemas.microsoft.com/office/drawing/2014/main" id="{64807AE2-65D6-4BF2-B8BA-BCE5F7B2E4F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901467B-8128-4BBA-9930-D976AB1958D7}"/>
              </a:ext>
            </a:extLst>
          </p:cNvPr>
          <p:cNvSpPr>
            <a:spLocks noGrp="1"/>
          </p:cNvSpPr>
          <p:nvPr>
            <p:ph type="sldNum" sz="quarter" idx="12"/>
          </p:nvPr>
        </p:nvSpPr>
        <p:spPr/>
        <p:txBody>
          <a:bodyPr/>
          <a:lstStyle/>
          <a:p>
            <a:fld id="{846585B8-918A-42D9-B33E-4AC0E779859B}" type="slidenum">
              <a:rPr lang="en-IN" smtClean="0"/>
              <a:t>‹#›</a:t>
            </a:fld>
            <a:endParaRPr lang="en-IN" dirty="0"/>
          </a:p>
        </p:txBody>
      </p:sp>
    </p:spTree>
    <p:extLst>
      <p:ext uri="{BB962C8B-B14F-4D97-AF65-F5344CB8AC3E}">
        <p14:creationId xmlns:p14="http://schemas.microsoft.com/office/powerpoint/2010/main" val="197790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8E05A2-A96F-4FAA-B0B5-733DDECEBE94}"/>
              </a:ext>
            </a:extLst>
          </p:cNvPr>
          <p:cNvSpPr>
            <a:spLocks noGrp="1"/>
          </p:cNvSpPr>
          <p:nvPr>
            <p:ph type="dt" sz="half" idx="10"/>
          </p:nvPr>
        </p:nvSpPr>
        <p:spPr/>
        <p:txBody>
          <a:bodyPr/>
          <a:lstStyle/>
          <a:p>
            <a:fld id="{698F5B04-28E1-4686-BFEE-CACA3AF4583C}" type="datetimeFigureOut">
              <a:rPr lang="en-IN" smtClean="0"/>
              <a:t>26-11-2020</a:t>
            </a:fld>
            <a:endParaRPr lang="en-IN" dirty="0"/>
          </a:p>
        </p:txBody>
      </p:sp>
      <p:sp>
        <p:nvSpPr>
          <p:cNvPr id="3" name="Footer Placeholder 2">
            <a:extLst>
              <a:ext uri="{FF2B5EF4-FFF2-40B4-BE49-F238E27FC236}">
                <a16:creationId xmlns:a16="http://schemas.microsoft.com/office/drawing/2014/main" id="{A9758A8A-FCF3-4614-B0EE-09C7CC02BCB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FBEC6524-1611-4BEF-BEB1-9192B1223E6C}"/>
              </a:ext>
            </a:extLst>
          </p:cNvPr>
          <p:cNvSpPr>
            <a:spLocks noGrp="1"/>
          </p:cNvSpPr>
          <p:nvPr>
            <p:ph type="sldNum" sz="quarter" idx="12"/>
          </p:nvPr>
        </p:nvSpPr>
        <p:spPr/>
        <p:txBody>
          <a:bodyPr/>
          <a:lstStyle/>
          <a:p>
            <a:fld id="{846585B8-918A-42D9-B33E-4AC0E779859B}" type="slidenum">
              <a:rPr lang="en-IN" smtClean="0"/>
              <a:t>‹#›</a:t>
            </a:fld>
            <a:endParaRPr lang="en-IN" dirty="0"/>
          </a:p>
        </p:txBody>
      </p:sp>
    </p:spTree>
    <p:extLst>
      <p:ext uri="{BB962C8B-B14F-4D97-AF65-F5344CB8AC3E}">
        <p14:creationId xmlns:p14="http://schemas.microsoft.com/office/powerpoint/2010/main" val="2065840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3823-DBDE-4F7A-BCF4-7A8584804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2CA441-5186-4699-AFA5-46CC4FC503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CCB144-2DE6-4E2E-9CAF-87D69ECF3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BDD653-6D0E-4183-88AD-336C24B5F676}"/>
              </a:ext>
            </a:extLst>
          </p:cNvPr>
          <p:cNvSpPr>
            <a:spLocks noGrp="1"/>
          </p:cNvSpPr>
          <p:nvPr>
            <p:ph type="dt" sz="half" idx="10"/>
          </p:nvPr>
        </p:nvSpPr>
        <p:spPr/>
        <p:txBody>
          <a:bodyPr/>
          <a:lstStyle/>
          <a:p>
            <a:fld id="{698F5B04-28E1-4686-BFEE-CACA3AF4583C}" type="datetimeFigureOut">
              <a:rPr lang="en-IN" smtClean="0"/>
              <a:t>26-11-2020</a:t>
            </a:fld>
            <a:endParaRPr lang="en-IN" dirty="0"/>
          </a:p>
        </p:txBody>
      </p:sp>
      <p:sp>
        <p:nvSpPr>
          <p:cNvPr id="6" name="Footer Placeholder 5">
            <a:extLst>
              <a:ext uri="{FF2B5EF4-FFF2-40B4-BE49-F238E27FC236}">
                <a16:creationId xmlns:a16="http://schemas.microsoft.com/office/drawing/2014/main" id="{1C0E52F7-D877-4E5B-B294-8EFFD9CF263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5AC693A-7C8C-48BF-9B7F-3A371DAED2E8}"/>
              </a:ext>
            </a:extLst>
          </p:cNvPr>
          <p:cNvSpPr>
            <a:spLocks noGrp="1"/>
          </p:cNvSpPr>
          <p:nvPr>
            <p:ph type="sldNum" sz="quarter" idx="12"/>
          </p:nvPr>
        </p:nvSpPr>
        <p:spPr/>
        <p:txBody>
          <a:bodyPr/>
          <a:lstStyle/>
          <a:p>
            <a:fld id="{846585B8-918A-42D9-B33E-4AC0E779859B}" type="slidenum">
              <a:rPr lang="en-IN" smtClean="0"/>
              <a:t>‹#›</a:t>
            </a:fld>
            <a:endParaRPr lang="en-IN" dirty="0"/>
          </a:p>
        </p:txBody>
      </p:sp>
    </p:spTree>
    <p:extLst>
      <p:ext uri="{BB962C8B-B14F-4D97-AF65-F5344CB8AC3E}">
        <p14:creationId xmlns:p14="http://schemas.microsoft.com/office/powerpoint/2010/main" val="55382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F8DCF-B7F9-4B09-B82B-A60E454DCA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7684A4-FE86-4452-BF02-2E751F659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7F3C6CD-CE84-4A01-8A67-93B0B13C7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22C0DB-693B-4CCB-A2BD-41F7889AC193}"/>
              </a:ext>
            </a:extLst>
          </p:cNvPr>
          <p:cNvSpPr>
            <a:spLocks noGrp="1"/>
          </p:cNvSpPr>
          <p:nvPr>
            <p:ph type="dt" sz="half" idx="10"/>
          </p:nvPr>
        </p:nvSpPr>
        <p:spPr/>
        <p:txBody>
          <a:bodyPr/>
          <a:lstStyle/>
          <a:p>
            <a:fld id="{698F5B04-28E1-4686-BFEE-CACA3AF4583C}" type="datetimeFigureOut">
              <a:rPr lang="en-IN" smtClean="0"/>
              <a:t>26-11-2020</a:t>
            </a:fld>
            <a:endParaRPr lang="en-IN" dirty="0"/>
          </a:p>
        </p:txBody>
      </p:sp>
      <p:sp>
        <p:nvSpPr>
          <p:cNvPr id="6" name="Footer Placeholder 5">
            <a:extLst>
              <a:ext uri="{FF2B5EF4-FFF2-40B4-BE49-F238E27FC236}">
                <a16:creationId xmlns:a16="http://schemas.microsoft.com/office/drawing/2014/main" id="{ACC889C7-87A4-4DC3-A081-59E0F9CF795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4F633BF-DED4-4844-AACB-1A997DA7C3EE}"/>
              </a:ext>
            </a:extLst>
          </p:cNvPr>
          <p:cNvSpPr>
            <a:spLocks noGrp="1"/>
          </p:cNvSpPr>
          <p:nvPr>
            <p:ph type="sldNum" sz="quarter" idx="12"/>
          </p:nvPr>
        </p:nvSpPr>
        <p:spPr/>
        <p:txBody>
          <a:bodyPr/>
          <a:lstStyle/>
          <a:p>
            <a:fld id="{846585B8-918A-42D9-B33E-4AC0E779859B}" type="slidenum">
              <a:rPr lang="en-IN" smtClean="0"/>
              <a:t>‹#›</a:t>
            </a:fld>
            <a:endParaRPr lang="en-IN" dirty="0"/>
          </a:p>
        </p:txBody>
      </p:sp>
    </p:spTree>
    <p:extLst>
      <p:ext uri="{BB962C8B-B14F-4D97-AF65-F5344CB8AC3E}">
        <p14:creationId xmlns:p14="http://schemas.microsoft.com/office/powerpoint/2010/main" val="3946520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42A711-DEAD-4E04-9B3E-6004FA19CB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AD3E65-8647-421D-B5BA-F9173C1920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CC23D6-62C2-45C7-AACE-7F3CFDF35C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F5B04-28E1-4686-BFEE-CACA3AF4583C}" type="datetimeFigureOut">
              <a:rPr lang="en-IN" smtClean="0"/>
              <a:t>26-11-2020</a:t>
            </a:fld>
            <a:endParaRPr lang="en-IN" dirty="0"/>
          </a:p>
        </p:txBody>
      </p:sp>
      <p:sp>
        <p:nvSpPr>
          <p:cNvPr id="5" name="Footer Placeholder 4">
            <a:extLst>
              <a:ext uri="{FF2B5EF4-FFF2-40B4-BE49-F238E27FC236}">
                <a16:creationId xmlns:a16="http://schemas.microsoft.com/office/drawing/2014/main" id="{7DC34A83-0AF2-492B-9EF7-D0A651774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FEACFA1-F5B6-4FA4-A5B0-4C8ED84D34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585B8-918A-42D9-B33E-4AC0E779859B}" type="slidenum">
              <a:rPr lang="en-IN" smtClean="0"/>
              <a:t>‹#›</a:t>
            </a:fld>
            <a:endParaRPr lang="en-IN" dirty="0"/>
          </a:p>
        </p:txBody>
      </p:sp>
    </p:spTree>
    <p:extLst>
      <p:ext uri="{BB962C8B-B14F-4D97-AF65-F5344CB8AC3E}">
        <p14:creationId xmlns:p14="http://schemas.microsoft.com/office/powerpoint/2010/main" val="3852437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1.png"/><Relationship Id="rId1" Type="http://schemas.openxmlformats.org/officeDocument/2006/relationships/slideLayout" Target="../slideLayouts/slideLayout2.xml"/><Relationship Id="rId5" Type="http://schemas.microsoft.com/office/2007/relationships/hdphoto" Target="../media/hdphoto10.wdp"/><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9CDD-BE04-4802-A1A3-436BDB9DA6E8}"/>
              </a:ext>
            </a:extLst>
          </p:cNvPr>
          <p:cNvSpPr>
            <a:spLocks noGrp="1"/>
          </p:cNvSpPr>
          <p:nvPr>
            <p:ph type="ctrTitle"/>
          </p:nvPr>
        </p:nvSpPr>
        <p:spPr>
          <a:xfrm>
            <a:off x="2120629" y="3249039"/>
            <a:ext cx="9753600" cy="829082"/>
          </a:xfrm>
        </p:spPr>
        <p:txBody>
          <a:bodyPr>
            <a:normAutofit/>
          </a:bodyPr>
          <a:lstStyle/>
          <a:p>
            <a:r>
              <a:rPr lang="en-IN" sz="4400" b="1" dirty="0">
                <a:solidFill>
                  <a:schemeClr val="bg1"/>
                </a:solidFill>
              </a:rPr>
              <a:t>ELECTRODE BASED BLOOD GAS SENSORS</a:t>
            </a:r>
          </a:p>
        </p:txBody>
      </p:sp>
      <p:sp>
        <p:nvSpPr>
          <p:cNvPr id="3" name="Subtitle 2">
            <a:extLst>
              <a:ext uri="{FF2B5EF4-FFF2-40B4-BE49-F238E27FC236}">
                <a16:creationId xmlns:a16="http://schemas.microsoft.com/office/drawing/2014/main" id="{C7BEB45A-3137-4F40-9C2E-1A365CCEA777}"/>
              </a:ext>
            </a:extLst>
          </p:cNvPr>
          <p:cNvSpPr>
            <a:spLocks noGrp="1"/>
          </p:cNvSpPr>
          <p:nvPr>
            <p:ph type="subTitle" idx="1"/>
          </p:nvPr>
        </p:nvSpPr>
        <p:spPr>
          <a:xfrm>
            <a:off x="7286016" y="4901861"/>
            <a:ext cx="4367719" cy="1226564"/>
          </a:xfrm>
        </p:spPr>
        <p:txBody>
          <a:bodyPr/>
          <a:lstStyle/>
          <a:p>
            <a:pPr algn="l"/>
            <a:r>
              <a:rPr lang="en-IN" sz="2400" dirty="0">
                <a:solidFill>
                  <a:schemeClr val="bg1"/>
                </a:solidFill>
              </a:rPr>
              <a:t>Pranamya Jain     2018A8PS0769P</a:t>
            </a:r>
            <a:br>
              <a:rPr lang="en-IN" sz="2400" dirty="0">
                <a:solidFill>
                  <a:schemeClr val="bg1"/>
                </a:solidFill>
              </a:rPr>
            </a:br>
            <a:r>
              <a:rPr lang="en-IN" sz="2400" dirty="0" err="1">
                <a:solidFill>
                  <a:schemeClr val="bg1"/>
                </a:solidFill>
              </a:rPr>
              <a:t>Ayush</a:t>
            </a:r>
            <a:r>
              <a:rPr lang="en-IN" sz="2400" dirty="0">
                <a:solidFill>
                  <a:schemeClr val="bg1"/>
                </a:solidFill>
              </a:rPr>
              <a:t> Agrawal    2018A8PS0469P</a:t>
            </a:r>
            <a:br>
              <a:rPr lang="en-IN" sz="2400" dirty="0">
                <a:solidFill>
                  <a:schemeClr val="bg1"/>
                </a:solidFill>
              </a:rPr>
            </a:br>
            <a:r>
              <a:rPr lang="en-IN" sz="2400" dirty="0">
                <a:solidFill>
                  <a:schemeClr val="bg1"/>
                </a:solidFill>
              </a:rPr>
              <a:t>Nitin Pant	    2018A8PS0381P</a:t>
            </a:r>
            <a:endParaRPr lang="en-IN" dirty="0">
              <a:solidFill>
                <a:schemeClr val="bg1"/>
              </a:solidFill>
            </a:endParaRPr>
          </a:p>
        </p:txBody>
      </p:sp>
    </p:spTree>
    <p:extLst>
      <p:ext uri="{BB962C8B-B14F-4D97-AF65-F5344CB8AC3E}">
        <p14:creationId xmlns:p14="http://schemas.microsoft.com/office/powerpoint/2010/main" val="3711500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89279-5B3E-416F-97D6-893150FAC9B9}"/>
              </a:ext>
            </a:extLst>
          </p:cNvPr>
          <p:cNvSpPr>
            <a:spLocks noGrp="1"/>
          </p:cNvSpPr>
          <p:nvPr>
            <p:ph type="title"/>
          </p:nvPr>
        </p:nvSpPr>
        <p:spPr>
          <a:xfrm>
            <a:off x="838200" y="246186"/>
            <a:ext cx="10711962" cy="1418126"/>
          </a:xfrm>
        </p:spPr>
        <p:txBody>
          <a:bodyPr/>
          <a:lstStyle/>
          <a:p>
            <a:r>
              <a:rPr lang="en-IN" dirty="0"/>
              <a:t>Severinghaus Electrode : </a:t>
            </a:r>
            <a:r>
              <a:rPr lang="en-IN" sz="3200" dirty="0"/>
              <a:t>Practical Considerations</a:t>
            </a:r>
            <a:endParaRPr lang="en-IN" dirty="0"/>
          </a:p>
        </p:txBody>
      </p:sp>
      <p:sp>
        <p:nvSpPr>
          <p:cNvPr id="3" name="Content Placeholder 2">
            <a:extLst>
              <a:ext uri="{FF2B5EF4-FFF2-40B4-BE49-F238E27FC236}">
                <a16:creationId xmlns:a16="http://schemas.microsoft.com/office/drawing/2014/main" id="{FF803407-D000-4FAA-8135-10F5CA95BD1A}"/>
              </a:ext>
            </a:extLst>
          </p:cNvPr>
          <p:cNvSpPr>
            <a:spLocks noGrp="1"/>
          </p:cNvSpPr>
          <p:nvPr>
            <p:ph idx="1"/>
          </p:nvPr>
        </p:nvSpPr>
        <p:spPr>
          <a:xfrm>
            <a:off x="838200" y="1806623"/>
            <a:ext cx="10515600" cy="4351338"/>
          </a:xfrm>
        </p:spPr>
        <p:txBody>
          <a:bodyPr/>
          <a:lstStyle/>
          <a:p>
            <a:r>
              <a:rPr lang="en-US" sz="2000" b="0" i="0" dirty="0">
                <a:effectLst/>
                <a:latin typeface="Whitney"/>
              </a:rPr>
              <a:t>The temperature dependence of the permeability P can be calculated from the activation energy Ea using the following equation: The ratio of the membrane permeabilities for H2O and CO2 is of special importance regarding equilibrium-type carbon dioxide sensors' long-term stability.</a:t>
            </a:r>
          </a:p>
          <a:p>
            <a:endParaRPr lang="en-US" sz="1400" b="0" i="0" dirty="0">
              <a:effectLst/>
              <a:latin typeface="Whitney"/>
            </a:endParaRPr>
          </a:p>
          <a:p>
            <a:endParaRPr lang="en-US" sz="1400" dirty="0">
              <a:latin typeface="Whitney"/>
            </a:endParaRPr>
          </a:p>
          <a:p>
            <a:endParaRPr lang="en-US" sz="1400" b="0" i="0" dirty="0">
              <a:effectLst/>
              <a:latin typeface="Whitney"/>
            </a:endParaRPr>
          </a:p>
          <a:p>
            <a:endParaRPr lang="en-US" sz="1400" dirty="0">
              <a:latin typeface="Whitney"/>
            </a:endParaRPr>
          </a:p>
          <a:p>
            <a:r>
              <a:rPr lang="en-US" sz="2000" dirty="0">
                <a:latin typeface="Whitney"/>
              </a:rPr>
              <a:t>The ratio of the membrane permeabilities for H2O and CO2 is of special importance regarding equilibrium-type carbon dioxide sensors' long-term stability</a:t>
            </a:r>
            <a:r>
              <a:rPr lang="en-US" sz="1400" b="0" i="0" dirty="0">
                <a:effectLst/>
                <a:latin typeface="Whitney"/>
              </a:rPr>
              <a:t>.</a:t>
            </a:r>
            <a:endParaRPr lang="en-US" sz="2000" b="0" i="0" dirty="0">
              <a:effectLst/>
              <a:latin typeface="Whitney"/>
            </a:endParaRPr>
          </a:p>
          <a:p>
            <a:r>
              <a:rPr lang="en-US" sz="2000" b="0" i="0" dirty="0">
                <a:effectLst/>
                <a:latin typeface="Whitney"/>
              </a:rPr>
              <a:t>This parameter depends on the membrane material and amounts for silicone to p(H2O)/p(CO2) ≈ 13 and for polymethyl pentene to p(H2O)/p(CO2) &lt; 1, which is therefore especially suited as membrane material for electrochemical CO2 gas sensors.</a:t>
            </a:r>
            <a:endParaRPr lang="en-IN" sz="2000" dirty="0"/>
          </a:p>
          <a:p>
            <a:endParaRPr lang="en-US" sz="2000" b="0" i="0" dirty="0">
              <a:effectLst/>
              <a:latin typeface="Whitney"/>
            </a:endParaRPr>
          </a:p>
          <a:p>
            <a:endParaRPr lang="en-IN" dirty="0"/>
          </a:p>
        </p:txBody>
      </p:sp>
      <p:pic>
        <p:nvPicPr>
          <p:cNvPr id="5" name="Picture 4">
            <a:extLst>
              <a:ext uri="{FF2B5EF4-FFF2-40B4-BE49-F238E27FC236}">
                <a16:creationId xmlns:a16="http://schemas.microsoft.com/office/drawing/2014/main" id="{D27D54D5-0982-4166-A9D4-F3A23311CFE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4348362" y="2874946"/>
            <a:ext cx="2832616" cy="895607"/>
          </a:xfrm>
          <a:prstGeom prst="rect">
            <a:avLst/>
          </a:prstGeom>
        </p:spPr>
      </p:pic>
    </p:spTree>
    <p:extLst>
      <p:ext uri="{BB962C8B-B14F-4D97-AF65-F5344CB8AC3E}">
        <p14:creationId xmlns:p14="http://schemas.microsoft.com/office/powerpoint/2010/main" val="2379866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E2BB-62D9-4EE1-A1F8-52C7D4FE02BE}"/>
              </a:ext>
            </a:extLst>
          </p:cNvPr>
          <p:cNvSpPr>
            <a:spLocks noGrp="1"/>
          </p:cNvSpPr>
          <p:nvPr>
            <p:ph type="title"/>
          </p:nvPr>
        </p:nvSpPr>
        <p:spPr>
          <a:xfrm>
            <a:off x="562061" y="272846"/>
            <a:ext cx="11845255" cy="1325563"/>
          </a:xfrm>
        </p:spPr>
        <p:txBody>
          <a:bodyPr/>
          <a:lstStyle/>
          <a:p>
            <a:r>
              <a:rPr lang="en-IN" dirty="0"/>
              <a:t>Severinghaus Electrode : </a:t>
            </a:r>
            <a:r>
              <a:rPr lang="en-IN" sz="2800" dirty="0"/>
              <a:t>Dynamic Response And Calibration</a:t>
            </a:r>
          </a:p>
        </p:txBody>
      </p:sp>
      <p:sp>
        <p:nvSpPr>
          <p:cNvPr id="3" name="Content Placeholder 2">
            <a:extLst>
              <a:ext uri="{FF2B5EF4-FFF2-40B4-BE49-F238E27FC236}">
                <a16:creationId xmlns:a16="http://schemas.microsoft.com/office/drawing/2014/main" id="{7A3CE23E-62F5-45B0-ACC9-42DC6F32BB7A}"/>
              </a:ext>
            </a:extLst>
          </p:cNvPr>
          <p:cNvSpPr>
            <a:spLocks noGrp="1"/>
          </p:cNvSpPr>
          <p:nvPr>
            <p:ph idx="1"/>
          </p:nvPr>
        </p:nvSpPr>
        <p:spPr>
          <a:xfrm>
            <a:off x="838200" y="1825624"/>
            <a:ext cx="10515600" cy="4425707"/>
          </a:xfrm>
        </p:spPr>
        <p:txBody>
          <a:bodyPr/>
          <a:lstStyle/>
          <a:p>
            <a:r>
              <a:rPr lang="en-US" b="0" i="0" dirty="0">
                <a:effectLst/>
                <a:latin typeface="Whitney"/>
              </a:rPr>
              <a:t>The sensor's response depends on various factors</a:t>
            </a:r>
          </a:p>
          <a:p>
            <a:pPr lvl="2"/>
            <a:r>
              <a:rPr lang="en-US" b="0" i="0" dirty="0">
                <a:effectLst/>
                <a:latin typeface="Whitney"/>
              </a:rPr>
              <a:t>Thickness and the material of GPM (effecting the transport of CO2 to the electrode),</a:t>
            </a:r>
          </a:p>
          <a:p>
            <a:pPr lvl="2"/>
            <a:r>
              <a:rPr lang="en-US" b="0" i="0" dirty="0">
                <a:effectLst/>
                <a:latin typeface="Whitney"/>
              </a:rPr>
              <a:t>Thickness of the electrolyte film</a:t>
            </a:r>
          </a:p>
          <a:p>
            <a:pPr lvl="2"/>
            <a:r>
              <a:rPr lang="en-US" b="0" i="0" dirty="0">
                <a:effectLst/>
                <a:latin typeface="Whitney"/>
              </a:rPr>
              <a:t>concentrations of bicarbonates, and carbonic acids, etc.</a:t>
            </a:r>
          </a:p>
          <a:p>
            <a:pPr marL="914400" lvl="2" indent="0">
              <a:buNone/>
            </a:pPr>
            <a:endParaRPr lang="en-US" b="0" i="0" dirty="0">
              <a:effectLst/>
              <a:latin typeface="Whitney"/>
            </a:endParaRPr>
          </a:p>
          <a:p>
            <a:r>
              <a:rPr lang="en-US" b="0" i="0" dirty="0">
                <a:effectLst/>
                <a:latin typeface="Whitney"/>
              </a:rPr>
              <a:t>Calibration: </a:t>
            </a:r>
          </a:p>
          <a:p>
            <a:pPr lvl="2"/>
            <a:r>
              <a:rPr lang="en-US" dirty="0">
                <a:latin typeface="Whitney"/>
              </a:rPr>
              <a:t>These</a:t>
            </a:r>
            <a:r>
              <a:rPr lang="en-US" b="0" i="0" dirty="0">
                <a:effectLst/>
                <a:latin typeface="Whitney"/>
              </a:rPr>
              <a:t> sensors need to be calibrated very often to make the readings more accurate. </a:t>
            </a:r>
          </a:p>
          <a:p>
            <a:pPr lvl="2"/>
            <a:r>
              <a:rPr lang="en-US" b="0" i="0" dirty="0">
                <a:effectLst/>
                <a:latin typeface="Whitney"/>
              </a:rPr>
              <a:t>As CO2 based pH buffers solutions are not very stable, the buffer solution should be made just before starting the calibration process. </a:t>
            </a:r>
          </a:p>
          <a:p>
            <a:pPr lvl="2"/>
            <a:r>
              <a:rPr lang="en-US" b="0" i="0" dirty="0">
                <a:effectLst/>
                <a:latin typeface="Whitney"/>
              </a:rPr>
              <a:t>To avoid larger temperature-dependent errors, the calibration solution's temperature should deviate by no more than 5 K from that of the measuring solution.</a:t>
            </a:r>
            <a:endParaRPr lang="en-IN" dirty="0"/>
          </a:p>
        </p:txBody>
      </p:sp>
    </p:spTree>
    <p:extLst>
      <p:ext uri="{BB962C8B-B14F-4D97-AF65-F5344CB8AC3E}">
        <p14:creationId xmlns:p14="http://schemas.microsoft.com/office/powerpoint/2010/main" val="903197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F61F-2DF8-4F2D-8CE4-0A6AC8464673}"/>
              </a:ext>
            </a:extLst>
          </p:cNvPr>
          <p:cNvSpPr>
            <a:spLocks noGrp="1"/>
          </p:cNvSpPr>
          <p:nvPr>
            <p:ph type="title"/>
          </p:nvPr>
        </p:nvSpPr>
        <p:spPr>
          <a:xfrm>
            <a:off x="611371" y="365125"/>
            <a:ext cx="10515600" cy="1325563"/>
          </a:xfrm>
        </p:spPr>
        <p:txBody>
          <a:bodyPr/>
          <a:lstStyle/>
          <a:p>
            <a:r>
              <a:rPr lang="en-IN" dirty="0"/>
              <a:t>Clark’s Electrode : structure</a:t>
            </a:r>
          </a:p>
        </p:txBody>
      </p:sp>
      <p:sp>
        <p:nvSpPr>
          <p:cNvPr id="3" name="Content Placeholder 2">
            <a:extLst>
              <a:ext uri="{FF2B5EF4-FFF2-40B4-BE49-F238E27FC236}">
                <a16:creationId xmlns:a16="http://schemas.microsoft.com/office/drawing/2014/main" id="{A28DB1DC-6D5A-4081-BB5E-3908103B6B71}"/>
              </a:ext>
            </a:extLst>
          </p:cNvPr>
          <p:cNvSpPr>
            <a:spLocks noGrp="1"/>
          </p:cNvSpPr>
          <p:nvPr>
            <p:ph idx="1"/>
          </p:nvPr>
        </p:nvSpPr>
        <p:spPr>
          <a:xfrm>
            <a:off x="724786" y="1944564"/>
            <a:ext cx="7831015" cy="3672430"/>
          </a:xfrm>
        </p:spPr>
        <p:txBody>
          <a:bodyPr>
            <a:normAutofit/>
          </a:bodyPr>
          <a:lstStyle/>
          <a:p>
            <a:pPr>
              <a:lnSpc>
                <a:spcPct val="150000"/>
              </a:lnSpc>
            </a:pPr>
            <a:r>
              <a:rPr lang="en-US" sz="2000" b="0" i="0" dirty="0">
                <a:effectLst/>
                <a:latin typeface="Whitney"/>
              </a:rPr>
              <a:t>Two electrode system namely Ag and Pt electrodes </a:t>
            </a:r>
          </a:p>
          <a:p>
            <a:pPr algn="just">
              <a:lnSpc>
                <a:spcPct val="150000"/>
              </a:lnSpc>
            </a:pPr>
            <a:r>
              <a:rPr lang="en-US" sz="2000" b="0" i="0" dirty="0">
                <a:effectLst/>
                <a:latin typeface="Whitney"/>
              </a:rPr>
              <a:t>Gas permeable membrane separating electrolyte from Oxygen sample (i.e. blood)</a:t>
            </a:r>
          </a:p>
          <a:p>
            <a:pPr algn="just">
              <a:lnSpc>
                <a:spcPct val="150000"/>
              </a:lnSpc>
            </a:pPr>
            <a:r>
              <a:rPr lang="en-US" sz="2000" dirty="0">
                <a:latin typeface="Whitney"/>
              </a:rPr>
              <a:t>External electrical circuit consists of a variable voltage source and an ammeter </a:t>
            </a:r>
          </a:p>
          <a:p>
            <a:pPr>
              <a:lnSpc>
                <a:spcPct val="150000"/>
              </a:lnSpc>
            </a:pPr>
            <a:r>
              <a:rPr lang="en-US" sz="2000" b="0" i="0" dirty="0">
                <a:effectLst/>
                <a:latin typeface="Whitney"/>
              </a:rPr>
              <a:t>Material used for membrane are polypropylene, polyethylene , Teflon or Mylar</a:t>
            </a:r>
          </a:p>
        </p:txBody>
      </p:sp>
      <p:pic>
        <p:nvPicPr>
          <p:cNvPr id="5" name="Picture 4">
            <a:extLst>
              <a:ext uri="{FF2B5EF4-FFF2-40B4-BE49-F238E27FC236}">
                <a16:creationId xmlns:a16="http://schemas.microsoft.com/office/drawing/2014/main" id="{9160105C-438F-4B36-B848-B8A0B0905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9215" y="1690688"/>
            <a:ext cx="2911414" cy="3428998"/>
          </a:xfrm>
          <a:prstGeom prst="rect">
            <a:avLst/>
          </a:prstGeom>
        </p:spPr>
      </p:pic>
    </p:spTree>
    <p:extLst>
      <p:ext uri="{BB962C8B-B14F-4D97-AF65-F5344CB8AC3E}">
        <p14:creationId xmlns:p14="http://schemas.microsoft.com/office/powerpoint/2010/main" val="718343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0960-ABBE-48D7-9D9B-EA387203EF18}"/>
              </a:ext>
            </a:extLst>
          </p:cNvPr>
          <p:cNvSpPr>
            <a:spLocks noGrp="1"/>
          </p:cNvSpPr>
          <p:nvPr>
            <p:ph type="title"/>
          </p:nvPr>
        </p:nvSpPr>
        <p:spPr>
          <a:xfrm>
            <a:off x="526450" y="246777"/>
            <a:ext cx="10515600" cy="1325563"/>
          </a:xfrm>
        </p:spPr>
        <p:txBody>
          <a:bodyPr/>
          <a:lstStyle/>
          <a:p>
            <a:r>
              <a:rPr lang="en-IN" dirty="0"/>
              <a:t>Clark’s Electrode : Working</a:t>
            </a:r>
          </a:p>
        </p:txBody>
      </p:sp>
      <p:sp>
        <p:nvSpPr>
          <p:cNvPr id="3" name="Content Placeholder 2">
            <a:extLst>
              <a:ext uri="{FF2B5EF4-FFF2-40B4-BE49-F238E27FC236}">
                <a16:creationId xmlns:a16="http://schemas.microsoft.com/office/drawing/2014/main" id="{DF268A2F-C077-4C72-AFFE-7E88B683EF72}"/>
              </a:ext>
            </a:extLst>
          </p:cNvPr>
          <p:cNvSpPr>
            <a:spLocks noGrp="1"/>
          </p:cNvSpPr>
          <p:nvPr>
            <p:ph idx="1"/>
          </p:nvPr>
        </p:nvSpPr>
        <p:spPr>
          <a:xfrm>
            <a:off x="526450" y="1572340"/>
            <a:ext cx="7638875" cy="4325815"/>
          </a:xfrm>
        </p:spPr>
        <p:txBody>
          <a:bodyPr>
            <a:normAutofit/>
          </a:bodyPr>
          <a:lstStyle/>
          <a:p>
            <a:pPr>
              <a:lnSpc>
                <a:spcPct val="150000"/>
              </a:lnSpc>
            </a:pPr>
            <a:r>
              <a:rPr lang="en-US" sz="2000" dirty="0">
                <a:latin typeface="Whitney"/>
              </a:rPr>
              <a:t> External electrical circuit consists of a variable voltage source and an ammeter </a:t>
            </a:r>
          </a:p>
          <a:p>
            <a:pPr>
              <a:lnSpc>
                <a:spcPct val="150000"/>
              </a:lnSpc>
            </a:pPr>
            <a:r>
              <a:rPr lang="en-US" sz="2000" dirty="0">
                <a:latin typeface="Whitney"/>
              </a:rPr>
              <a:t>Cathode is made negative w.r.t anode until the dissolved O2 molecules at cathode start getting reduced, resulting in flow of current in external circuit</a:t>
            </a:r>
          </a:p>
          <a:p>
            <a:pPr>
              <a:lnSpc>
                <a:spcPct val="150000"/>
              </a:lnSpc>
            </a:pPr>
            <a:r>
              <a:rPr lang="en-US" sz="2000" dirty="0">
                <a:latin typeface="Whitney"/>
              </a:rPr>
              <a:t> Magnitude of current is proportional to conc. of O2 .</a:t>
            </a:r>
          </a:p>
          <a:p>
            <a:pPr>
              <a:lnSpc>
                <a:spcPct val="150000"/>
              </a:lnSpc>
            </a:pPr>
            <a:r>
              <a:rPr lang="en-US" sz="2000" dirty="0">
                <a:latin typeface="Whitney"/>
              </a:rPr>
              <a:t>The rate of response of the electrode depends on the membrane thickness.</a:t>
            </a:r>
          </a:p>
          <a:p>
            <a:endParaRPr lang="en-US" b="0" i="0" dirty="0">
              <a:effectLst/>
              <a:latin typeface="Whitney"/>
            </a:endParaRPr>
          </a:p>
          <a:p>
            <a:pPr marL="0" indent="0">
              <a:buNone/>
            </a:pPr>
            <a:endParaRPr lang="en-IN" dirty="0"/>
          </a:p>
        </p:txBody>
      </p:sp>
      <p:pic>
        <p:nvPicPr>
          <p:cNvPr id="5" name="Picture 4">
            <a:extLst>
              <a:ext uri="{FF2B5EF4-FFF2-40B4-BE49-F238E27FC236}">
                <a16:creationId xmlns:a16="http://schemas.microsoft.com/office/drawing/2014/main" id="{8289D25D-2F68-44E5-A4B5-06C55C2A2DE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8165325" y="2107378"/>
            <a:ext cx="3893150" cy="2643244"/>
          </a:xfrm>
          <a:prstGeom prst="rect">
            <a:avLst/>
          </a:prstGeom>
        </p:spPr>
      </p:pic>
    </p:spTree>
    <p:extLst>
      <p:ext uri="{BB962C8B-B14F-4D97-AF65-F5344CB8AC3E}">
        <p14:creationId xmlns:p14="http://schemas.microsoft.com/office/powerpoint/2010/main" val="2266388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C18D-2B57-4569-BD27-B0F1711DCF96}"/>
              </a:ext>
            </a:extLst>
          </p:cNvPr>
          <p:cNvSpPr>
            <a:spLocks noGrp="1"/>
          </p:cNvSpPr>
          <p:nvPr>
            <p:ph type="title"/>
          </p:nvPr>
        </p:nvSpPr>
        <p:spPr>
          <a:xfrm>
            <a:off x="527538" y="133961"/>
            <a:ext cx="9434146" cy="1325563"/>
          </a:xfrm>
        </p:spPr>
        <p:txBody>
          <a:bodyPr>
            <a:normAutofit/>
          </a:bodyPr>
          <a:lstStyle/>
          <a:p>
            <a:r>
              <a:rPr lang="en-IN" sz="3600" dirty="0"/>
              <a:t>Clark’s Electrode :Dynamic Response and Temperature dependency</a:t>
            </a:r>
          </a:p>
        </p:txBody>
      </p:sp>
      <p:pic>
        <p:nvPicPr>
          <p:cNvPr id="1026" name="Picture 2">
            <a:extLst>
              <a:ext uri="{FF2B5EF4-FFF2-40B4-BE49-F238E27FC236}">
                <a16:creationId xmlns:a16="http://schemas.microsoft.com/office/drawing/2014/main" id="{6BE5CD94-AA97-46B2-9E11-C33298AB8DB8}"/>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664568" y="2227454"/>
            <a:ext cx="5527432" cy="30918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7ED457C-75AB-4432-A58F-E8A6EF7A63B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27538" y="2227455"/>
            <a:ext cx="6040316" cy="309188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42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BFF0-EB36-48CE-91E3-ECB33FD32EAB}"/>
              </a:ext>
            </a:extLst>
          </p:cNvPr>
          <p:cNvSpPr>
            <a:spLocks noGrp="1"/>
          </p:cNvSpPr>
          <p:nvPr>
            <p:ph type="title"/>
          </p:nvPr>
        </p:nvSpPr>
        <p:spPr>
          <a:xfrm>
            <a:off x="715107" y="179701"/>
            <a:ext cx="10515600" cy="1325563"/>
          </a:xfrm>
        </p:spPr>
        <p:txBody>
          <a:bodyPr/>
          <a:lstStyle/>
          <a:p>
            <a:r>
              <a:rPr lang="en-IN" dirty="0"/>
              <a:t>Clark’s Electrode : Calibration</a:t>
            </a:r>
          </a:p>
        </p:txBody>
      </p:sp>
      <p:sp>
        <p:nvSpPr>
          <p:cNvPr id="3" name="Content Placeholder 2">
            <a:extLst>
              <a:ext uri="{FF2B5EF4-FFF2-40B4-BE49-F238E27FC236}">
                <a16:creationId xmlns:a16="http://schemas.microsoft.com/office/drawing/2014/main" id="{8B32B5EB-E093-43F6-8981-BFA9C6FC91BB}"/>
              </a:ext>
            </a:extLst>
          </p:cNvPr>
          <p:cNvSpPr>
            <a:spLocks noGrp="1"/>
          </p:cNvSpPr>
          <p:nvPr>
            <p:ph idx="1"/>
          </p:nvPr>
        </p:nvSpPr>
        <p:spPr>
          <a:xfrm>
            <a:off x="715108" y="1798215"/>
            <a:ext cx="6327530" cy="4523454"/>
          </a:xfrm>
        </p:spPr>
        <p:txBody>
          <a:bodyPr>
            <a:normAutofit fontScale="92500"/>
          </a:bodyPr>
          <a:lstStyle/>
          <a:p>
            <a:pPr>
              <a:lnSpc>
                <a:spcPct val="150000"/>
              </a:lnSpc>
            </a:pPr>
            <a:r>
              <a:rPr lang="en-US" sz="2000" dirty="0">
                <a:latin typeface="Whitney"/>
              </a:rPr>
              <a:t>In the beginning of the reduction process, current increases and as the time goes by it starts settling to a constant value </a:t>
            </a:r>
          </a:p>
          <a:p>
            <a:pPr>
              <a:lnSpc>
                <a:spcPct val="150000"/>
              </a:lnSpc>
            </a:pPr>
            <a:r>
              <a:rPr lang="en-US" sz="2000" dirty="0">
                <a:latin typeface="Whitney"/>
              </a:rPr>
              <a:t> On further increasing the bias, the electrode's current output rises rapidly due to other reactions, primarily the reduction of water to hydrogen.</a:t>
            </a:r>
          </a:p>
          <a:p>
            <a:pPr>
              <a:lnSpc>
                <a:spcPct val="150000"/>
              </a:lnSpc>
            </a:pPr>
            <a:r>
              <a:rPr lang="en-US" sz="2000" dirty="0">
                <a:latin typeface="Whitney"/>
              </a:rPr>
              <a:t> Relative current output vs % Oxygen yields linear characteristic curve for the voltage applied in the plateau region of the current close production vs Negative bias voltage</a:t>
            </a:r>
            <a:endParaRPr lang="en-IN" sz="2000" dirty="0">
              <a:latin typeface="Whitney"/>
            </a:endParaRPr>
          </a:p>
        </p:txBody>
      </p:sp>
      <p:pic>
        <p:nvPicPr>
          <p:cNvPr id="3074" name="Picture 2">
            <a:extLst>
              <a:ext uri="{FF2B5EF4-FFF2-40B4-BE49-F238E27FC236}">
                <a16:creationId xmlns:a16="http://schemas.microsoft.com/office/drawing/2014/main" id="{BF2BF2C0-3D76-49AC-B0C6-58829594CCB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928338" y="2288198"/>
            <a:ext cx="5263662" cy="267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95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A95D-9780-40C3-A413-01E9F4F8DB96}"/>
              </a:ext>
            </a:extLst>
          </p:cNvPr>
          <p:cNvSpPr>
            <a:spLocks noGrp="1"/>
          </p:cNvSpPr>
          <p:nvPr>
            <p:ph type="title"/>
          </p:nvPr>
        </p:nvSpPr>
        <p:spPr>
          <a:xfrm>
            <a:off x="226503" y="365126"/>
            <a:ext cx="11127297" cy="1296332"/>
          </a:xfrm>
        </p:spPr>
        <p:txBody>
          <a:bodyPr/>
          <a:lstStyle/>
          <a:p>
            <a:r>
              <a:rPr lang="en-IN" dirty="0"/>
              <a:t>Combined Blood Sensor : Evolution</a:t>
            </a:r>
          </a:p>
        </p:txBody>
      </p:sp>
      <p:pic>
        <p:nvPicPr>
          <p:cNvPr id="4098" name="Picture 2">
            <a:extLst>
              <a:ext uri="{FF2B5EF4-FFF2-40B4-BE49-F238E27FC236}">
                <a16:creationId xmlns:a16="http://schemas.microsoft.com/office/drawing/2014/main" id="{D5B719E5-26CD-4D7F-83F8-D94602DE2A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578" y="1862793"/>
            <a:ext cx="481965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F2FD619-4F7B-476F-896E-B7139D2E5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0438" y="2189527"/>
            <a:ext cx="4710237" cy="3007016"/>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0300B566-99F7-4272-A024-C60B0F407478}"/>
              </a:ext>
            </a:extLst>
          </p:cNvPr>
          <p:cNvSpPr/>
          <p:nvPr/>
        </p:nvSpPr>
        <p:spPr>
          <a:xfrm>
            <a:off x="5506129" y="35296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42987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B3DDA-4C9E-4FB0-8D21-BAE1766B863D}"/>
              </a:ext>
            </a:extLst>
          </p:cNvPr>
          <p:cNvSpPr>
            <a:spLocks noGrp="1"/>
          </p:cNvSpPr>
          <p:nvPr>
            <p:ph type="title"/>
          </p:nvPr>
        </p:nvSpPr>
        <p:spPr>
          <a:xfrm>
            <a:off x="627184" y="303579"/>
            <a:ext cx="10515600" cy="1325563"/>
          </a:xfrm>
        </p:spPr>
        <p:txBody>
          <a:bodyPr/>
          <a:lstStyle/>
          <a:p>
            <a:r>
              <a:rPr lang="en-IN" dirty="0"/>
              <a:t>Combined Blood Sensor : Fabrication</a:t>
            </a:r>
          </a:p>
        </p:txBody>
      </p:sp>
      <p:sp>
        <p:nvSpPr>
          <p:cNvPr id="3" name="Content Placeholder 2">
            <a:extLst>
              <a:ext uri="{FF2B5EF4-FFF2-40B4-BE49-F238E27FC236}">
                <a16:creationId xmlns:a16="http://schemas.microsoft.com/office/drawing/2014/main" id="{5499F81F-4552-418A-A0B3-70C260E4896B}"/>
              </a:ext>
            </a:extLst>
          </p:cNvPr>
          <p:cNvSpPr>
            <a:spLocks noGrp="1"/>
          </p:cNvSpPr>
          <p:nvPr>
            <p:ph idx="1"/>
          </p:nvPr>
        </p:nvSpPr>
        <p:spPr>
          <a:xfrm>
            <a:off x="627184" y="1790455"/>
            <a:ext cx="10515600" cy="4558397"/>
          </a:xfrm>
        </p:spPr>
        <p:txBody>
          <a:bodyPr>
            <a:normAutofit fontScale="70000" lnSpcReduction="20000"/>
          </a:bodyPr>
          <a:lstStyle/>
          <a:p>
            <a:r>
              <a:rPr lang="en-US" sz="2600" b="0" i="0" dirty="0">
                <a:effectLst/>
                <a:latin typeface="Whitney"/>
              </a:rPr>
              <a:t>Totally based on wafer level using IC-based technologies </a:t>
            </a:r>
          </a:p>
          <a:p>
            <a:r>
              <a:rPr lang="en-US" sz="2600" b="0" i="0" dirty="0">
                <a:effectLst/>
                <a:latin typeface="Whitney"/>
              </a:rPr>
              <a:t>Uses the basics of classical electrochemical sensing principles </a:t>
            </a:r>
          </a:p>
          <a:p>
            <a:pPr lvl="1"/>
            <a:r>
              <a:rPr lang="en-US" b="0" i="0" dirty="0">
                <a:effectLst/>
                <a:latin typeface="Whitney"/>
              </a:rPr>
              <a:t>The electrochemical cell is made using Ion-Sensitive Field Effect Transistors (ISFETs)</a:t>
            </a:r>
          </a:p>
          <a:p>
            <a:r>
              <a:rPr lang="en-US" b="0" i="0" dirty="0">
                <a:effectLst/>
                <a:latin typeface="Whitney"/>
              </a:rPr>
              <a:t> Sensing channel have an Internal volume of 15μl </a:t>
            </a:r>
          </a:p>
          <a:p>
            <a:pPr lvl="1"/>
            <a:r>
              <a:rPr lang="en-US" b="0" i="0" dirty="0">
                <a:effectLst/>
                <a:latin typeface="Whitney"/>
              </a:rPr>
              <a:t>total of 9 sensing elements comprising of :</a:t>
            </a:r>
          </a:p>
          <a:p>
            <a:pPr lvl="2"/>
            <a:r>
              <a:rPr lang="en-US" b="0" i="0" dirty="0">
                <a:effectLst/>
                <a:latin typeface="Whitney"/>
              </a:rPr>
              <a:t>4 amperometric pO2 sensors</a:t>
            </a:r>
          </a:p>
          <a:p>
            <a:pPr lvl="2"/>
            <a:r>
              <a:rPr lang="en-US" b="0" i="0" dirty="0">
                <a:effectLst/>
                <a:latin typeface="Whitney"/>
              </a:rPr>
              <a:t>2 ISFET-based pCO2,</a:t>
            </a:r>
          </a:p>
          <a:p>
            <a:pPr lvl="2"/>
            <a:r>
              <a:rPr lang="en-US" b="0" i="0" dirty="0">
                <a:effectLst/>
                <a:latin typeface="Whitney"/>
              </a:rPr>
              <a:t>1pH-ISFET sensor </a:t>
            </a:r>
            <a:endParaRPr lang="en-US" dirty="0">
              <a:latin typeface="Whitney"/>
            </a:endParaRPr>
          </a:p>
          <a:p>
            <a:pPr lvl="2"/>
            <a:r>
              <a:rPr lang="en-US" dirty="0">
                <a:latin typeface="Whitney"/>
              </a:rPr>
              <a:t>1</a:t>
            </a:r>
            <a:r>
              <a:rPr lang="en-US" b="0" i="0" dirty="0">
                <a:effectLst/>
                <a:latin typeface="Whitney"/>
              </a:rPr>
              <a:t> temperature sensor </a:t>
            </a:r>
          </a:p>
          <a:p>
            <a:r>
              <a:rPr lang="en-US" sz="2600" b="0" i="0" dirty="0">
                <a:effectLst/>
                <a:latin typeface="Whitney"/>
              </a:rPr>
              <a:t>The Clark-type pO2 sensor has 9×8 small Pt-electrodes with 5μm in diameter spaced at 100μm. All are connected in parallel </a:t>
            </a:r>
          </a:p>
          <a:p>
            <a:r>
              <a:rPr lang="en-US" sz="2600" b="0" i="0" dirty="0">
                <a:effectLst/>
                <a:latin typeface="Whitney"/>
              </a:rPr>
              <a:t>Both Pt and Ag/AgCl electrodes are covered with lead and are separated from the sample using Gas Permeable Membrane. </a:t>
            </a:r>
          </a:p>
          <a:p>
            <a:r>
              <a:rPr lang="en-US" sz="2600" b="0" i="0" dirty="0">
                <a:effectLst/>
                <a:latin typeface="Whitney"/>
              </a:rPr>
              <a:t>The Severinghaus pCO2 sensor is made using pH-ISFET and Ag/AgCl reference electrode , covered with Hg and GPM. </a:t>
            </a:r>
          </a:p>
          <a:p>
            <a:r>
              <a:rPr lang="en-US" sz="2600" b="0" i="0" dirty="0">
                <a:effectLst/>
                <a:latin typeface="Whitney"/>
              </a:rPr>
              <a:t>pH sensor has the similar structure to that of pCO2 , but has a fissure in permeable membrane of 0.5μm×0.5μm dimension, which is used as the liquid junction</a:t>
            </a:r>
            <a:r>
              <a:rPr lang="en-US" b="0" i="0" dirty="0">
                <a:effectLst/>
                <a:latin typeface="Whitney"/>
              </a:rPr>
              <a:t>.</a:t>
            </a:r>
            <a:endParaRPr lang="en-IN" dirty="0"/>
          </a:p>
        </p:txBody>
      </p:sp>
    </p:spTree>
    <p:extLst>
      <p:ext uri="{BB962C8B-B14F-4D97-AF65-F5344CB8AC3E}">
        <p14:creationId xmlns:p14="http://schemas.microsoft.com/office/powerpoint/2010/main" val="676258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A539-A3E9-4A65-8CC0-7509C26C8213}"/>
              </a:ext>
            </a:extLst>
          </p:cNvPr>
          <p:cNvSpPr>
            <a:spLocks noGrp="1"/>
          </p:cNvSpPr>
          <p:nvPr>
            <p:ph type="title"/>
          </p:nvPr>
        </p:nvSpPr>
        <p:spPr>
          <a:xfrm>
            <a:off x="671972" y="270839"/>
            <a:ext cx="10515600" cy="1325563"/>
          </a:xfrm>
        </p:spPr>
        <p:txBody>
          <a:bodyPr/>
          <a:lstStyle/>
          <a:p>
            <a:r>
              <a:rPr lang="en-IN" dirty="0"/>
              <a:t>Combined Blood Sensor : Calibration</a:t>
            </a:r>
          </a:p>
        </p:txBody>
      </p:sp>
      <p:pic>
        <p:nvPicPr>
          <p:cNvPr id="2050" name="Picture 2">
            <a:extLst>
              <a:ext uri="{FF2B5EF4-FFF2-40B4-BE49-F238E27FC236}">
                <a16:creationId xmlns:a16="http://schemas.microsoft.com/office/drawing/2014/main" id="{64F2BD80-54F1-46E2-A5DA-4D2C6271A4E2}"/>
              </a:ext>
            </a:extLst>
          </p:cNvPr>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r="52042" b="72032"/>
          <a:stretch/>
        </p:blipFill>
        <p:spPr bwMode="auto">
          <a:xfrm>
            <a:off x="932919" y="2064088"/>
            <a:ext cx="2999657" cy="15190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B1E53D14-B17E-4C1A-A454-528F71D6E5A9}"/>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 t="61228" r="53848" b="6721"/>
          <a:stretch/>
        </p:blipFill>
        <p:spPr bwMode="auto">
          <a:xfrm>
            <a:off x="7627242" y="1969802"/>
            <a:ext cx="2886635" cy="16557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9FA868EF-65CC-4E00-9601-4DF713252B8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29003" r="53849" b="40354"/>
          <a:stretch/>
        </p:blipFill>
        <p:spPr bwMode="auto">
          <a:xfrm>
            <a:off x="4178725" y="1932067"/>
            <a:ext cx="2886635" cy="16922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EDE20CA-8462-4799-B54C-9E09441FB1E8}"/>
              </a:ext>
            </a:extLst>
          </p:cNvPr>
          <p:cNvSpPr txBox="1"/>
          <p:nvPr/>
        </p:nvSpPr>
        <p:spPr>
          <a:xfrm>
            <a:off x="932919" y="4237893"/>
            <a:ext cx="2999657" cy="830997"/>
          </a:xfrm>
          <a:prstGeom prst="rect">
            <a:avLst/>
          </a:prstGeom>
          <a:noFill/>
        </p:spPr>
        <p:txBody>
          <a:bodyPr wrap="square" rtlCol="0">
            <a:spAutoFit/>
          </a:bodyPr>
          <a:lstStyle/>
          <a:p>
            <a:r>
              <a:rPr lang="en-US" sz="1600" dirty="0"/>
              <a:t>pO</a:t>
            </a:r>
            <a:r>
              <a:rPr lang="en-US" sz="1600" baseline="-25000" dirty="0"/>
              <a:t>2</a:t>
            </a:r>
            <a:r>
              <a:rPr lang="en-US" sz="1600" dirty="0"/>
              <a:t>: in 100mM KCl solution equilibrated with O</a:t>
            </a:r>
            <a:r>
              <a:rPr lang="en-US" sz="1600" baseline="-25000" dirty="0"/>
              <a:t>2</a:t>
            </a:r>
            <a:r>
              <a:rPr lang="en-US" sz="1600" dirty="0"/>
              <a:t>/N</a:t>
            </a:r>
            <a:r>
              <a:rPr lang="en-US" sz="1600" baseline="-25000" dirty="0"/>
              <a:t>2 </a:t>
            </a:r>
            <a:r>
              <a:rPr lang="en-US" sz="1600" dirty="0"/>
              <a:t>gas mixtures</a:t>
            </a:r>
          </a:p>
        </p:txBody>
      </p:sp>
      <p:sp>
        <p:nvSpPr>
          <p:cNvPr id="10" name="TextBox 9">
            <a:extLst>
              <a:ext uri="{FF2B5EF4-FFF2-40B4-BE49-F238E27FC236}">
                <a16:creationId xmlns:a16="http://schemas.microsoft.com/office/drawing/2014/main" id="{D6DB4DE1-AF1A-4EB2-B7B0-2C366F017381}"/>
              </a:ext>
            </a:extLst>
          </p:cNvPr>
          <p:cNvSpPr txBox="1"/>
          <p:nvPr/>
        </p:nvSpPr>
        <p:spPr>
          <a:xfrm>
            <a:off x="4178725" y="4147047"/>
            <a:ext cx="2999657" cy="830997"/>
          </a:xfrm>
          <a:prstGeom prst="rect">
            <a:avLst/>
          </a:prstGeom>
          <a:noFill/>
        </p:spPr>
        <p:txBody>
          <a:bodyPr wrap="square" rtlCol="0">
            <a:spAutoFit/>
          </a:bodyPr>
          <a:lstStyle/>
          <a:p>
            <a:r>
              <a:rPr lang="en-US" sz="1600" dirty="0"/>
              <a:t>pCO</a:t>
            </a:r>
            <a:r>
              <a:rPr lang="en-US" sz="1600" baseline="-25000" dirty="0"/>
              <a:t>2</a:t>
            </a:r>
            <a:r>
              <a:rPr lang="en-US" sz="1600" dirty="0"/>
              <a:t>: in phosphate buffer solution (pH), where NaHCO</a:t>
            </a:r>
            <a:r>
              <a:rPr lang="en-US" sz="1600" baseline="-25000" dirty="0"/>
              <a:t>3</a:t>
            </a:r>
            <a:r>
              <a:rPr lang="en-US" sz="1600" dirty="0"/>
              <a:t> is added to adjust the pCO</a:t>
            </a:r>
            <a:r>
              <a:rPr lang="en-US" sz="1600" baseline="-25000" dirty="0"/>
              <a:t>2 </a:t>
            </a:r>
            <a:endParaRPr lang="en-US" sz="1600" dirty="0"/>
          </a:p>
        </p:txBody>
      </p:sp>
      <p:sp>
        <p:nvSpPr>
          <p:cNvPr id="11" name="TextBox 10">
            <a:extLst>
              <a:ext uri="{FF2B5EF4-FFF2-40B4-BE49-F238E27FC236}">
                <a16:creationId xmlns:a16="http://schemas.microsoft.com/office/drawing/2014/main" id="{7FA484F6-1AC4-4D17-A053-B63DEE1B61EF}"/>
              </a:ext>
            </a:extLst>
          </p:cNvPr>
          <p:cNvSpPr txBox="1"/>
          <p:nvPr/>
        </p:nvSpPr>
        <p:spPr>
          <a:xfrm>
            <a:off x="7627242" y="4147046"/>
            <a:ext cx="2999657" cy="1569660"/>
          </a:xfrm>
          <a:prstGeom prst="rect">
            <a:avLst/>
          </a:prstGeom>
          <a:noFill/>
        </p:spPr>
        <p:txBody>
          <a:bodyPr wrap="square" rtlCol="0">
            <a:spAutoFit/>
          </a:bodyPr>
          <a:lstStyle/>
          <a:p>
            <a:r>
              <a:rPr lang="en-US" sz="1600" dirty="0"/>
              <a:t>pH: in phosphate buffer solution having different (pH), but a constant chloride concentration of 50 mM KCl . The signal drift is corrected, by means of an intermittent calibration at pH 7-8 </a:t>
            </a:r>
          </a:p>
        </p:txBody>
      </p:sp>
    </p:spTree>
    <p:extLst>
      <p:ext uri="{BB962C8B-B14F-4D97-AF65-F5344CB8AC3E}">
        <p14:creationId xmlns:p14="http://schemas.microsoft.com/office/powerpoint/2010/main" val="832713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7F18-8FBD-4DD7-B326-69AE9ADFD6B2}"/>
              </a:ext>
            </a:extLst>
          </p:cNvPr>
          <p:cNvSpPr>
            <a:spLocks noGrp="1"/>
          </p:cNvSpPr>
          <p:nvPr>
            <p:ph type="title"/>
          </p:nvPr>
        </p:nvSpPr>
        <p:spPr>
          <a:xfrm>
            <a:off x="291193" y="230901"/>
            <a:ext cx="11609614" cy="1325563"/>
          </a:xfrm>
        </p:spPr>
        <p:txBody>
          <a:bodyPr/>
          <a:lstStyle/>
          <a:p>
            <a:r>
              <a:rPr lang="en-IN" dirty="0"/>
              <a:t>Combined Blood Sensors: </a:t>
            </a:r>
            <a:r>
              <a:rPr lang="en-IN" sz="3200" dirty="0"/>
              <a:t>Oxygen Sensor: Construction</a:t>
            </a:r>
          </a:p>
        </p:txBody>
      </p:sp>
      <p:sp>
        <p:nvSpPr>
          <p:cNvPr id="3" name="Content Placeholder 2">
            <a:extLst>
              <a:ext uri="{FF2B5EF4-FFF2-40B4-BE49-F238E27FC236}">
                <a16:creationId xmlns:a16="http://schemas.microsoft.com/office/drawing/2014/main" id="{901EF8C0-9438-4C65-81B5-6E741DB38177}"/>
              </a:ext>
            </a:extLst>
          </p:cNvPr>
          <p:cNvSpPr>
            <a:spLocks noGrp="1"/>
          </p:cNvSpPr>
          <p:nvPr>
            <p:ph idx="1"/>
          </p:nvPr>
        </p:nvSpPr>
        <p:spPr/>
        <p:txBody>
          <a:bodyPr/>
          <a:lstStyle/>
          <a:p>
            <a:r>
              <a:rPr lang="en-US" sz="2400" dirty="0">
                <a:effectLst/>
                <a:latin typeface="Times New Roman" panose="02020603050405020304" pitchFamily="18" charset="0"/>
                <a:ea typeface="Calibri" panose="020F0502020204030204" pitchFamily="34" charset="0"/>
              </a:rPr>
              <a:t>This is a miniaturized amperometric Clark-type sensor with 3 thin film electrodes</a:t>
            </a:r>
          </a:p>
          <a:p>
            <a:pPr lvl="2"/>
            <a:r>
              <a:rPr lang="en-US" sz="1600" dirty="0">
                <a:latin typeface="Times New Roman" panose="02020603050405020304" pitchFamily="18" charset="0"/>
                <a:ea typeface="Calibri" panose="020F0502020204030204" pitchFamily="34" charset="0"/>
              </a:rPr>
              <a:t>WE- Working electrode - Platinum</a:t>
            </a:r>
          </a:p>
          <a:p>
            <a:pPr lvl="2"/>
            <a:r>
              <a:rPr lang="en-US" sz="1600" dirty="0">
                <a:effectLst/>
                <a:latin typeface="Times New Roman" panose="02020603050405020304" pitchFamily="18" charset="0"/>
                <a:ea typeface="Calibri" panose="020F0502020204030204" pitchFamily="34" charset="0"/>
              </a:rPr>
              <a:t>RE – reference electrode – Ag layer covered with AgCl</a:t>
            </a:r>
          </a:p>
          <a:p>
            <a:pPr lvl="2"/>
            <a:r>
              <a:rPr lang="en-US" sz="1600" dirty="0">
                <a:latin typeface="Times New Roman" panose="02020603050405020304" pitchFamily="18" charset="0"/>
                <a:ea typeface="Calibri" panose="020F0502020204030204" pitchFamily="34" charset="0"/>
              </a:rPr>
              <a:t>CE- Counter electrode - Platinum</a:t>
            </a:r>
            <a:endParaRPr lang="en-US" sz="1600" dirty="0">
              <a:effectLst/>
              <a:latin typeface="Times New Roman" panose="02020603050405020304" pitchFamily="18" charset="0"/>
              <a:ea typeface="Calibri" panose="020F0502020204030204" pitchFamily="34" charset="0"/>
            </a:endParaRPr>
          </a:p>
          <a:p>
            <a:r>
              <a:rPr lang="en-IN" sz="2400" dirty="0">
                <a:latin typeface="Times New Roman" panose="02020603050405020304" pitchFamily="18" charset="0"/>
              </a:rPr>
              <a:t>Electrodes arranged in a concentric arrangement</a:t>
            </a:r>
          </a:p>
          <a:p>
            <a:pPr lvl="2"/>
            <a:r>
              <a:rPr lang="en-IN" sz="1600" dirty="0">
                <a:latin typeface="Times New Roman" panose="02020603050405020304" pitchFamily="18" charset="0"/>
              </a:rPr>
              <a:t>RE- centre- (0.125 mm</a:t>
            </a:r>
            <a:r>
              <a:rPr lang="en-IN" sz="1600" baseline="30000" dirty="0">
                <a:latin typeface="Times New Roman" panose="02020603050405020304" pitchFamily="18" charset="0"/>
              </a:rPr>
              <a:t>2</a:t>
            </a:r>
            <a:r>
              <a:rPr lang="en-IN" sz="1600" dirty="0">
                <a:latin typeface="Times New Roman" panose="02020603050405020304" pitchFamily="18" charset="0"/>
              </a:rPr>
              <a:t>)</a:t>
            </a:r>
          </a:p>
          <a:p>
            <a:pPr lvl="2"/>
            <a:r>
              <a:rPr lang="en-IN" sz="1600" dirty="0">
                <a:latin typeface="Times New Roman" panose="02020603050405020304" pitchFamily="18" charset="0"/>
              </a:rPr>
              <a:t>CE- around it- (1 mm</a:t>
            </a:r>
            <a:r>
              <a:rPr lang="en-IN" sz="1600" baseline="30000" dirty="0">
                <a:latin typeface="Times New Roman" panose="02020603050405020304" pitchFamily="18" charset="0"/>
              </a:rPr>
              <a:t>2</a:t>
            </a:r>
            <a:r>
              <a:rPr lang="en-IN" sz="1600" dirty="0">
                <a:latin typeface="Times New Roman" panose="02020603050405020304" pitchFamily="18" charset="0"/>
              </a:rPr>
              <a:t>)</a:t>
            </a:r>
          </a:p>
          <a:p>
            <a:pPr lvl="2"/>
            <a:r>
              <a:rPr lang="en-IN" sz="1600" dirty="0">
                <a:latin typeface="Times New Roman" panose="02020603050405020304" pitchFamily="18" charset="0"/>
              </a:rPr>
              <a:t>WE- outer ring-(0.5 mm</a:t>
            </a:r>
            <a:r>
              <a:rPr lang="en-IN" sz="1600" baseline="30000" dirty="0">
                <a:latin typeface="Times New Roman" panose="02020603050405020304" pitchFamily="18" charset="0"/>
              </a:rPr>
              <a:t>2</a:t>
            </a:r>
            <a:r>
              <a:rPr lang="en-IN" sz="1600" dirty="0">
                <a:latin typeface="Times New Roman" panose="02020603050405020304" pitchFamily="18" charset="0"/>
              </a:rPr>
              <a:t>)</a:t>
            </a:r>
          </a:p>
          <a:p>
            <a:r>
              <a:rPr lang="en-IN" sz="2400" dirty="0">
                <a:latin typeface="Times New Roman" panose="02020603050405020304" pitchFamily="18" charset="0"/>
              </a:rPr>
              <a:t>The polyacrylamide hydrogel layer:</a:t>
            </a:r>
          </a:p>
          <a:p>
            <a:pPr lvl="2"/>
            <a:r>
              <a:rPr lang="en-IN" sz="1600" dirty="0">
                <a:latin typeface="Times New Roman" panose="02020603050405020304" pitchFamily="18" charset="0"/>
              </a:rPr>
              <a:t>Contains 100mM KCl and is made to cover the electrodes</a:t>
            </a:r>
          </a:p>
          <a:p>
            <a:pPr lvl="2"/>
            <a:r>
              <a:rPr lang="en-IN" sz="1600" dirty="0">
                <a:latin typeface="Times New Roman" panose="02020603050405020304" pitchFamily="18" charset="0"/>
              </a:rPr>
              <a:t>Serves as an internal electrolyte</a:t>
            </a:r>
          </a:p>
          <a:p>
            <a:pPr lvl="2"/>
            <a:r>
              <a:rPr lang="en-IN" sz="1600" dirty="0">
                <a:latin typeface="Times New Roman" panose="02020603050405020304" pitchFamily="18" charset="0"/>
              </a:rPr>
              <a:t>Separated from sample by outer gas permeable polysiloxane membrane</a:t>
            </a:r>
          </a:p>
          <a:p>
            <a:pPr marL="914400" lvl="2" indent="0">
              <a:buNone/>
            </a:pPr>
            <a:r>
              <a:rPr lang="en-IN" sz="1600" dirty="0">
                <a:latin typeface="Times New Roman" panose="02020603050405020304" pitchFamily="18" charset="0"/>
              </a:rPr>
              <a:t>				</a:t>
            </a:r>
          </a:p>
        </p:txBody>
      </p:sp>
      <p:pic>
        <p:nvPicPr>
          <p:cNvPr id="4" name="Picture 3">
            <a:extLst>
              <a:ext uri="{FF2B5EF4-FFF2-40B4-BE49-F238E27FC236}">
                <a16:creationId xmlns:a16="http://schemas.microsoft.com/office/drawing/2014/main" id="{9D30B5C2-663D-40CF-8486-C7C1CC03024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41770" y="3429000"/>
            <a:ext cx="4550229" cy="1959428"/>
          </a:xfrm>
          <a:prstGeom prst="rect">
            <a:avLst/>
          </a:prstGeom>
          <a:noFill/>
          <a:ln>
            <a:noFill/>
          </a:ln>
        </p:spPr>
      </p:pic>
    </p:spTree>
    <p:extLst>
      <p:ext uri="{BB962C8B-B14F-4D97-AF65-F5344CB8AC3E}">
        <p14:creationId xmlns:p14="http://schemas.microsoft.com/office/powerpoint/2010/main" val="382864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3D7D30E9-C298-46B4-BEE6-399FF3038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693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DDA02-DEB4-4B8A-8AF8-0642923AC544}"/>
              </a:ext>
            </a:extLst>
          </p:cNvPr>
          <p:cNvSpPr>
            <a:spLocks noGrp="1"/>
          </p:cNvSpPr>
          <p:nvPr>
            <p:ph type="title"/>
          </p:nvPr>
        </p:nvSpPr>
        <p:spPr>
          <a:xfrm>
            <a:off x="740088" y="285994"/>
            <a:ext cx="11202798" cy="1325563"/>
          </a:xfrm>
        </p:spPr>
        <p:txBody>
          <a:bodyPr>
            <a:normAutofit/>
          </a:bodyPr>
          <a:lstStyle/>
          <a:p>
            <a:r>
              <a:rPr lang="en-IN" dirty="0"/>
              <a:t>Combined Blood Sensors: </a:t>
            </a:r>
            <a:r>
              <a:rPr lang="en-IN" sz="3200" dirty="0"/>
              <a:t>CO</a:t>
            </a:r>
            <a:r>
              <a:rPr lang="en-IN" sz="3200" baseline="-25000" dirty="0"/>
              <a:t>2</a:t>
            </a:r>
            <a:r>
              <a:rPr lang="en-IN" sz="3200" dirty="0"/>
              <a:t> Sensor: Construction</a:t>
            </a:r>
          </a:p>
        </p:txBody>
      </p:sp>
      <p:sp>
        <p:nvSpPr>
          <p:cNvPr id="3" name="Content Placeholder 2">
            <a:extLst>
              <a:ext uri="{FF2B5EF4-FFF2-40B4-BE49-F238E27FC236}">
                <a16:creationId xmlns:a16="http://schemas.microsoft.com/office/drawing/2014/main" id="{4448BC12-4818-4C92-BB9A-E668925B9F4A}"/>
              </a:ext>
            </a:extLst>
          </p:cNvPr>
          <p:cNvSpPr>
            <a:spLocks noGrp="1"/>
          </p:cNvSpPr>
          <p:nvPr>
            <p:ph idx="1"/>
          </p:nvPr>
        </p:nvSpPr>
        <p:spPr>
          <a:xfrm>
            <a:off x="740088" y="1702045"/>
            <a:ext cx="7058689" cy="4802187"/>
          </a:xfrm>
        </p:spPr>
        <p:txBody>
          <a:bodyPr>
            <a:normAutofit/>
          </a:bodyPr>
          <a:lstStyle/>
          <a:p>
            <a:pPr>
              <a:lnSpc>
                <a:spcPct val="100000"/>
              </a:lnSpc>
            </a:pPr>
            <a:r>
              <a:rPr lang="en-US" sz="2000" dirty="0">
                <a:latin typeface="Whitney"/>
              </a:rPr>
              <a:t>Of Severinghaus type and uses an Al2O3-ISFET and a thin-film Ag/AgCl reference electrode (RE). </a:t>
            </a:r>
          </a:p>
          <a:p>
            <a:pPr>
              <a:lnSpc>
                <a:spcPct val="100000"/>
              </a:lnSpc>
            </a:pPr>
            <a:r>
              <a:rPr lang="en-US" sz="2000" dirty="0">
                <a:latin typeface="Whitney"/>
              </a:rPr>
              <a:t>Both the ISFET and the RE are covered by a polyacrylamide hydrogel layer containing a 50 mM bicarbonate solution.</a:t>
            </a:r>
          </a:p>
          <a:p>
            <a:pPr>
              <a:lnSpc>
                <a:spcPct val="100000"/>
              </a:lnSpc>
            </a:pPr>
            <a:r>
              <a:rPr lang="en-US" sz="2000" dirty="0">
                <a:latin typeface="Whitney"/>
              </a:rPr>
              <a:t>The hydrogel is separated from the sample by a polysiloxane membrane. </a:t>
            </a:r>
          </a:p>
          <a:p>
            <a:pPr>
              <a:lnSpc>
                <a:spcPct val="100000"/>
              </a:lnSpc>
            </a:pPr>
            <a:r>
              <a:rPr lang="en-US" sz="2000" dirty="0">
                <a:latin typeface="Whitney"/>
              </a:rPr>
              <a:t>CO2 diffuses through the membrane into the hydrogel, and the resulting pH variation of the bicarbonate solution is detected by the ISFET. </a:t>
            </a:r>
          </a:p>
          <a:p>
            <a:pPr>
              <a:lnSpc>
                <a:spcPct val="100000"/>
              </a:lnSpc>
            </a:pPr>
            <a:r>
              <a:rPr lang="en-US" sz="2000" dirty="0">
                <a:latin typeface="Whitney"/>
              </a:rPr>
              <a:t>Due to the hydration of CO2 and dissociation equilibrium of carbonic acid, there is a resulting pH change </a:t>
            </a:r>
            <a:endParaRPr lang="en-IN" sz="2000" dirty="0">
              <a:latin typeface="Whitney"/>
            </a:endParaRPr>
          </a:p>
        </p:txBody>
      </p:sp>
      <p:pic>
        <p:nvPicPr>
          <p:cNvPr id="7" name="Picture 6">
            <a:extLst>
              <a:ext uri="{FF2B5EF4-FFF2-40B4-BE49-F238E27FC236}">
                <a16:creationId xmlns:a16="http://schemas.microsoft.com/office/drawing/2014/main" id="{1C1C6360-4D18-4072-828C-DC7A60A96E6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70730" y="2608278"/>
            <a:ext cx="4621270" cy="1823045"/>
          </a:xfrm>
          <a:prstGeom prst="rect">
            <a:avLst/>
          </a:prstGeom>
          <a:noFill/>
          <a:ln>
            <a:noFill/>
          </a:ln>
        </p:spPr>
      </p:pic>
    </p:spTree>
    <p:extLst>
      <p:ext uri="{BB962C8B-B14F-4D97-AF65-F5344CB8AC3E}">
        <p14:creationId xmlns:p14="http://schemas.microsoft.com/office/powerpoint/2010/main" val="3585971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BFCF-C28A-4041-8209-3B4AB48F0770}"/>
              </a:ext>
            </a:extLst>
          </p:cNvPr>
          <p:cNvSpPr>
            <a:spLocks noGrp="1"/>
          </p:cNvSpPr>
          <p:nvPr>
            <p:ph type="title"/>
          </p:nvPr>
        </p:nvSpPr>
        <p:spPr>
          <a:xfrm>
            <a:off x="745921" y="189279"/>
            <a:ext cx="10515600" cy="1325563"/>
          </a:xfrm>
        </p:spPr>
        <p:txBody>
          <a:bodyPr/>
          <a:lstStyle/>
          <a:p>
            <a:r>
              <a:rPr lang="en-IN" dirty="0"/>
              <a:t>Combined Blood Sensors: </a:t>
            </a:r>
            <a:r>
              <a:rPr lang="en-IN" sz="3200" dirty="0"/>
              <a:t>pH Sensor: Construction</a:t>
            </a:r>
            <a:endParaRPr lang="en-IN" dirty="0"/>
          </a:p>
        </p:txBody>
      </p:sp>
      <p:pic>
        <p:nvPicPr>
          <p:cNvPr id="4" name="Content Placeholder 3">
            <a:extLst>
              <a:ext uri="{FF2B5EF4-FFF2-40B4-BE49-F238E27FC236}">
                <a16:creationId xmlns:a16="http://schemas.microsoft.com/office/drawing/2014/main" id="{2A01FDB1-E3E6-4854-B093-0FC04ED75D3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44397" y="2876981"/>
            <a:ext cx="4678680" cy="1554341"/>
          </a:xfrm>
          <a:prstGeom prst="rect">
            <a:avLst/>
          </a:prstGeom>
          <a:noFill/>
          <a:ln>
            <a:noFill/>
          </a:ln>
        </p:spPr>
      </p:pic>
      <p:sp>
        <p:nvSpPr>
          <p:cNvPr id="5" name="Content Placeholder 2">
            <a:extLst>
              <a:ext uri="{FF2B5EF4-FFF2-40B4-BE49-F238E27FC236}">
                <a16:creationId xmlns:a16="http://schemas.microsoft.com/office/drawing/2014/main" id="{5D6C55CC-0445-421B-865F-916CE48077BB}"/>
              </a:ext>
            </a:extLst>
          </p:cNvPr>
          <p:cNvSpPr txBox="1">
            <a:spLocks/>
          </p:cNvSpPr>
          <p:nvPr/>
        </p:nvSpPr>
        <p:spPr>
          <a:xfrm>
            <a:off x="833844" y="1861197"/>
            <a:ext cx="543507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rPr>
              <a:t>The pH of the sample is measured by an Al2O3- ISFET with a thin film Ag/AgCl reference electrode (RE).</a:t>
            </a:r>
          </a:p>
          <a:p>
            <a:r>
              <a:rPr lang="en-US" sz="2000" dirty="0">
                <a:latin typeface="Times New Roman" panose="02020603050405020304" pitchFamily="18" charset="0"/>
              </a:rPr>
              <a:t> The gate of the ISFET is in direct contact with the sample, while the RE is covered by a hydrogel layer containing a 100 mM KCl solution.</a:t>
            </a:r>
          </a:p>
          <a:p>
            <a:r>
              <a:rPr lang="en-US" sz="2000" dirty="0">
                <a:latin typeface="Times New Roman" panose="02020603050405020304" pitchFamily="18" charset="0"/>
              </a:rPr>
              <a:t> The hydrogel is separated from the sample by an outer polysiloxane membrane. </a:t>
            </a:r>
          </a:p>
          <a:p>
            <a:r>
              <a:rPr lang="en-US" sz="2000" dirty="0">
                <a:latin typeface="Times New Roman" panose="02020603050405020304" pitchFamily="18" charset="0"/>
              </a:rPr>
              <a:t>A small opening in this membrane serves as a liquid junction</a:t>
            </a:r>
            <a:endParaRPr lang="en-IN" sz="2000" dirty="0">
              <a:latin typeface="Times New Roman" panose="02020603050405020304" pitchFamily="18" charset="0"/>
            </a:endParaRPr>
          </a:p>
        </p:txBody>
      </p:sp>
    </p:spTree>
    <p:extLst>
      <p:ext uri="{BB962C8B-B14F-4D97-AF65-F5344CB8AC3E}">
        <p14:creationId xmlns:p14="http://schemas.microsoft.com/office/powerpoint/2010/main" val="665515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26DE-A551-4803-9584-118C758E7E85}"/>
              </a:ext>
            </a:extLst>
          </p:cNvPr>
          <p:cNvSpPr>
            <a:spLocks noGrp="1"/>
          </p:cNvSpPr>
          <p:nvPr>
            <p:ph type="title"/>
          </p:nvPr>
        </p:nvSpPr>
        <p:spPr/>
        <p:txBody>
          <a:bodyPr/>
          <a:lstStyle/>
          <a:p>
            <a:r>
              <a:rPr lang="en-IN" dirty="0"/>
              <a:t>Combined Blood Sensors: </a:t>
            </a:r>
            <a:r>
              <a:rPr lang="en-IN" sz="3200" dirty="0"/>
              <a:t>Oxygen Sensor: Response</a:t>
            </a:r>
            <a:endParaRPr lang="en-IN" dirty="0"/>
          </a:p>
        </p:txBody>
      </p:sp>
      <p:pic>
        <p:nvPicPr>
          <p:cNvPr id="4" name="Content Placeholder 3">
            <a:extLst>
              <a:ext uri="{FF2B5EF4-FFF2-40B4-BE49-F238E27FC236}">
                <a16:creationId xmlns:a16="http://schemas.microsoft.com/office/drawing/2014/main" id="{09B3B8AB-BE4F-4F0D-A0F0-23921EB9C08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40236" y="1732327"/>
            <a:ext cx="3641084" cy="3057481"/>
          </a:xfrm>
          <a:prstGeom prst="rect">
            <a:avLst/>
          </a:prstGeom>
        </p:spPr>
      </p:pic>
      <p:pic>
        <p:nvPicPr>
          <p:cNvPr id="5" name="Picture 4">
            <a:extLst>
              <a:ext uri="{FF2B5EF4-FFF2-40B4-BE49-F238E27FC236}">
                <a16:creationId xmlns:a16="http://schemas.microsoft.com/office/drawing/2014/main" id="{D2557C3D-DC62-40F6-8181-A0FD02C9B758}"/>
              </a:ext>
            </a:extLst>
          </p:cNvPr>
          <p:cNvPicPr/>
          <p:nvPr/>
        </p:nvPicPr>
        <p:blipFill>
          <a:blip r:embed="rId3">
            <a:extLst>
              <a:ext uri="{28A0092B-C50C-407E-A947-70E740481C1C}">
                <a14:useLocalDpi xmlns:a14="http://schemas.microsoft.com/office/drawing/2010/main" val="0"/>
              </a:ext>
            </a:extLst>
          </a:blip>
          <a:stretch>
            <a:fillRect/>
          </a:stretch>
        </p:blipFill>
        <p:spPr>
          <a:xfrm>
            <a:off x="7357145" y="1690688"/>
            <a:ext cx="3921155" cy="3057481"/>
          </a:xfrm>
          <a:prstGeom prst="rect">
            <a:avLst/>
          </a:prstGeom>
        </p:spPr>
      </p:pic>
      <p:sp>
        <p:nvSpPr>
          <p:cNvPr id="6" name="Content Placeholder 2">
            <a:extLst>
              <a:ext uri="{FF2B5EF4-FFF2-40B4-BE49-F238E27FC236}">
                <a16:creationId xmlns:a16="http://schemas.microsoft.com/office/drawing/2014/main" id="{16F69008-BC2C-4493-981E-F68930EF0E87}"/>
              </a:ext>
            </a:extLst>
          </p:cNvPr>
          <p:cNvSpPr txBox="1">
            <a:spLocks/>
          </p:cNvSpPr>
          <p:nvPr/>
        </p:nvSpPr>
        <p:spPr>
          <a:xfrm>
            <a:off x="268449" y="4831447"/>
            <a:ext cx="5150838" cy="94856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0">
              <a:lnSpc>
                <a:spcPct val="107000"/>
              </a:lnSpc>
              <a:buNone/>
            </a:pPr>
            <a:r>
              <a:rPr lang="en-US" sz="1800" dirty="0">
                <a:latin typeface="Calibri" panose="020F0502020204030204" pitchFamily="34" charset="0"/>
                <a:ea typeface="Calibri" panose="020F0502020204030204" pitchFamily="34" charset="0"/>
                <a:cs typeface="Mangal" panose="02040503050203030202" pitchFamily="18" charset="0"/>
              </a:rPr>
              <a:t> p02 sensitivity in a solution containing 5O mM NaHCO</a:t>
            </a:r>
            <a:r>
              <a:rPr lang="en-US" sz="1800" baseline="-25000" dirty="0">
                <a:latin typeface="Calibri" panose="020F0502020204030204" pitchFamily="34" charset="0"/>
                <a:ea typeface="Calibri" panose="020F0502020204030204" pitchFamily="34" charset="0"/>
                <a:cs typeface="Mangal" panose="02040503050203030202" pitchFamily="18" charset="0"/>
              </a:rPr>
              <a:t>3</a:t>
            </a:r>
            <a:r>
              <a:rPr lang="en-US" sz="1800" dirty="0">
                <a:latin typeface="Calibri" panose="020F0502020204030204" pitchFamily="34" charset="0"/>
                <a:ea typeface="Calibri" panose="020F0502020204030204" pitchFamily="34" charset="0"/>
                <a:cs typeface="Mangal" panose="02040503050203030202" pitchFamily="18" charset="0"/>
              </a:rPr>
              <a:t>, 50 mM Na</a:t>
            </a:r>
            <a:r>
              <a:rPr lang="en-US" sz="1800" baseline="-25000" dirty="0">
                <a:latin typeface="Calibri" panose="020F0502020204030204" pitchFamily="34" charset="0"/>
                <a:ea typeface="Calibri" panose="020F0502020204030204" pitchFamily="34" charset="0"/>
                <a:cs typeface="Mangal" panose="02040503050203030202" pitchFamily="18" charset="0"/>
              </a:rPr>
              <a:t>2</a:t>
            </a:r>
            <a:r>
              <a:rPr lang="en-US" sz="1800" dirty="0">
                <a:latin typeface="Calibri" panose="020F0502020204030204" pitchFamily="34" charset="0"/>
                <a:ea typeface="Calibri" panose="020F0502020204030204" pitchFamily="34" charset="0"/>
                <a:cs typeface="Mangal" panose="02040503050203030202" pitchFamily="18" charset="0"/>
              </a:rPr>
              <a:t>CO</a:t>
            </a:r>
            <a:r>
              <a:rPr lang="en-US" sz="1800" baseline="-25000" dirty="0">
                <a:latin typeface="Calibri" panose="020F0502020204030204" pitchFamily="34" charset="0"/>
                <a:ea typeface="Calibri" panose="020F0502020204030204" pitchFamily="34" charset="0"/>
                <a:cs typeface="Mangal" panose="02040503050203030202" pitchFamily="18" charset="0"/>
              </a:rPr>
              <a:t>3</a:t>
            </a:r>
            <a:r>
              <a:rPr lang="en-US" sz="1800" dirty="0">
                <a:latin typeface="Calibri" panose="020F0502020204030204" pitchFamily="34" charset="0"/>
                <a:ea typeface="Calibri" panose="020F0502020204030204" pitchFamily="34" charset="0"/>
                <a:cs typeface="Mangal" panose="02040503050203030202" pitchFamily="18" charset="0"/>
              </a:rPr>
              <a:t> and 1 mM KCL saturated with different 0</a:t>
            </a:r>
            <a:r>
              <a:rPr lang="en-US" sz="1800" baseline="-25000" dirty="0">
                <a:latin typeface="Calibri" panose="020F0502020204030204" pitchFamily="34" charset="0"/>
                <a:ea typeface="Calibri" panose="020F0502020204030204" pitchFamily="34" charset="0"/>
                <a:cs typeface="Mangal" panose="02040503050203030202" pitchFamily="18" charset="0"/>
              </a:rPr>
              <a:t>2</a:t>
            </a:r>
            <a:r>
              <a:rPr lang="en-US" sz="1800" dirty="0">
                <a:latin typeface="Calibri" panose="020F0502020204030204" pitchFamily="34" charset="0"/>
                <a:ea typeface="Calibri" panose="020F0502020204030204" pitchFamily="34" charset="0"/>
                <a:cs typeface="Mangal" panose="02040503050203030202" pitchFamily="18" charset="0"/>
              </a:rPr>
              <a:t>/N</a:t>
            </a:r>
            <a:r>
              <a:rPr lang="en-US" sz="1800" baseline="-25000" dirty="0">
                <a:latin typeface="Calibri" panose="020F0502020204030204" pitchFamily="34" charset="0"/>
                <a:ea typeface="Calibri" panose="020F0502020204030204" pitchFamily="34" charset="0"/>
                <a:cs typeface="Mangal" panose="02040503050203030202" pitchFamily="18" charset="0"/>
              </a:rPr>
              <a:t>2</a:t>
            </a:r>
            <a:r>
              <a:rPr lang="en-US" sz="1800" dirty="0">
                <a:latin typeface="Calibri" panose="020F0502020204030204" pitchFamily="34" charset="0"/>
                <a:ea typeface="Calibri" panose="020F0502020204030204" pitchFamily="34" charset="0"/>
                <a:cs typeface="Mangal" panose="02040503050203030202" pitchFamily="18" charset="0"/>
              </a:rPr>
              <a:t> gas mixtures, sample flow: 5 ml/min, room temperature.</a:t>
            </a:r>
            <a:endParaRPr lang="en-IN" sz="1800" dirty="0">
              <a:latin typeface="Calibri" panose="020F0502020204030204" pitchFamily="34" charset="0"/>
              <a:ea typeface="Calibri" panose="020F0502020204030204" pitchFamily="34" charset="0"/>
              <a:cs typeface="Mangal" panose="02040503050203030202" pitchFamily="18" charset="0"/>
            </a:endParaRPr>
          </a:p>
          <a:p>
            <a:pPr marL="914400">
              <a:lnSpc>
                <a:spcPct val="107000"/>
              </a:lnSpc>
              <a:spcAft>
                <a:spcPts val="800"/>
              </a:spcAft>
            </a:pPr>
            <a:endParaRPr lang="en-IN" sz="1800" dirty="0">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7" name="Content Placeholder 2">
            <a:extLst>
              <a:ext uri="{FF2B5EF4-FFF2-40B4-BE49-F238E27FC236}">
                <a16:creationId xmlns:a16="http://schemas.microsoft.com/office/drawing/2014/main" id="{B27ACB6A-F3B9-408B-A4DB-3FD536D5D383}"/>
              </a:ext>
            </a:extLst>
          </p:cNvPr>
          <p:cNvSpPr txBox="1">
            <a:spLocks/>
          </p:cNvSpPr>
          <p:nvPr/>
        </p:nvSpPr>
        <p:spPr>
          <a:xfrm>
            <a:off x="7063531" y="4910219"/>
            <a:ext cx="4214770"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0">
              <a:lnSpc>
                <a:spcPct val="107000"/>
              </a:lnSpc>
              <a:buNone/>
            </a:pPr>
            <a:r>
              <a:rPr lang="en-US" sz="1300" dirty="0">
                <a:latin typeface="Calibri" panose="020F0502020204030204" pitchFamily="34" charset="0"/>
                <a:cs typeface="Mangal" panose="02040503050203030202" pitchFamily="18" charset="0"/>
              </a:rPr>
              <a:t> pO2 sensitivity in blood for transfusion at 37 °C saturated with different 02/N2 gas mixtures, sample flow: 0.4 ml/min.</a:t>
            </a:r>
            <a:endParaRPr lang="en-IN" sz="1300" dirty="0">
              <a:latin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815564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605C-8188-4943-8617-8123ABA2E8DF}"/>
              </a:ext>
            </a:extLst>
          </p:cNvPr>
          <p:cNvSpPr>
            <a:spLocks noGrp="1"/>
          </p:cNvSpPr>
          <p:nvPr>
            <p:ph type="title"/>
          </p:nvPr>
        </p:nvSpPr>
        <p:spPr/>
        <p:txBody>
          <a:bodyPr/>
          <a:lstStyle/>
          <a:p>
            <a:r>
              <a:rPr lang="en-IN" dirty="0"/>
              <a:t>Combined Blood Sensors: </a:t>
            </a:r>
            <a:r>
              <a:rPr lang="en-IN" sz="3200" dirty="0"/>
              <a:t>CO</a:t>
            </a:r>
            <a:r>
              <a:rPr lang="en-IN" sz="3200" baseline="-25000" dirty="0"/>
              <a:t>2</a:t>
            </a:r>
            <a:r>
              <a:rPr lang="en-IN" sz="3200" dirty="0"/>
              <a:t> Sensor: Construction</a:t>
            </a:r>
            <a:endParaRPr lang="en-IN" dirty="0"/>
          </a:p>
        </p:txBody>
      </p:sp>
      <p:pic>
        <p:nvPicPr>
          <p:cNvPr id="4" name="Content Placeholder 3">
            <a:extLst>
              <a:ext uri="{FF2B5EF4-FFF2-40B4-BE49-F238E27FC236}">
                <a16:creationId xmlns:a16="http://schemas.microsoft.com/office/drawing/2014/main" id="{E449F3EC-F7EC-4806-A352-3F16A5B7B3F8}"/>
              </a:ext>
            </a:extLst>
          </p:cNvPr>
          <p:cNvPicPr>
            <a:picLocks noGrp="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258348" y="2043025"/>
            <a:ext cx="3451225" cy="2390862"/>
          </a:xfrm>
          <a:prstGeom prst="rect">
            <a:avLst/>
          </a:prstGeom>
        </p:spPr>
      </p:pic>
      <p:pic>
        <p:nvPicPr>
          <p:cNvPr id="5" name="Picture 4">
            <a:extLst>
              <a:ext uri="{FF2B5EF4-FFF2-40B4-BE49-F238E27FC236}">
                <a16:creationId xmlns:a16="http://schemas.microsoft.com/office/drawing/2014/main" id="{088DFD69-B137-4B0B-A219-853C45EBD4A5}"/>
              </a:ext>
            </a:extLst>
          </p:cNvPr>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7125456" y="1881553"/>
            <a:ext cx="3662706" cy="2552334"/>
          </a:xfrm>
          <a:prstGeom prst="rect">
            <a:avLst/>
          </a:prstGeom>
        </p:spPr>
      </p:pic>
      <p:sp>
        <p:nvSpPr>
          <p:cNvPr id="7" name="TextBox 6">
            <a:extLst>
              <a:ext uri="{FF2B5EF4-FFF2-40B4-BE49-F238E27FC236}">
                <a16:creationId xmlns:a16="http://schemas.microsoft.com/office/drawing/2014/main" id="{BC897DA1-C544-4B82-A5AF-1FDB6AB75D26}"/>
              </a:ext>
            </a:extLst>
          </p:cNvPr>
          <p:cNvSpPr txBox="1"/>
          <p:nvPr/>
        </p:nvSpPr>
        <p:spPr>
          <a:xfrm>
            <a:off x="6216162" y="4633999"/>
            <a:ext cx="6118031" cy="64633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Mangal" panose="02040503050203030202" pitchFamily="18" charset="0"/>
              </a:rPr>
              <a:t>pCO</a:t>
            </a:r>
            <a:r>
              <a:rPr lang="en-US" sz="1800" baseline="-25000" dirty="0">
                <a:effectLst/>
                <a:latin typeface="Calibri" panose="020F0502020204030204" pitchFamily="34" charset="0"/>
                <a:ea typeface="Calibri" panose="020F0502020204030204" pitchFamily="34" charset="0"/>
                <a:cs typeface="Mangal" panose="02040503050203030202" pitchFamily="18" charset="0"/>
              </a:rPr>
              <a:t>2</a:t>
            </a:r>
            <a:r>
              <a:rPr lang="en-US" sz="1800" dirty="0">
                <a:effectLst/>
                <a:latin typeface="Calibri" panose="020F0502020204030204" pitchFamily="34" charset="0"/>
                <a:ea typeface="Calibri" panose="020F0502020204030204" pitchFamily="34" charset="0"/>
                <a:cs typeface="Mangal" panose="02040503050203030202" pitchFamily="18" charset="0"/>
              </a:rPr>
              <a:t> sensitivity in blood for transfusion at 37 C saturated with different C02/N, gas mixtures, sample flow: 0.4 ml/min</a:t>
            </a:r>
            <a:endParaRPr lang="en-IN" dirty="0"/>
          </a:p>
        </p:txBody>
      </p:sp>
      <p:sp>
        <p:nvSpPr>
          <p:cNvPr id="9" name="TextBox 8">
            <a:extLst>
              <a:ext uri="{FF2B5EF4-FFF2-40B4-BE49-F238E27FC236}">
                <a16:creationId xmlns:a16="http://schemas.microsoft.com/office/drawing/2014/main" id="{75071C27-A5FF-4F59-8B6E-B2183E861CBE}"/>
              </a:ext>
            </a:extLst>
          </p:cNvPr>
          <p:cNvSpPr txBox="1"/>
          <p:nvPr/>
        </p:nvSpPr>
        <p:spPr>
          <a:xfrm>
            <a:off x="478173" y="4633999"/>
            <a:ext cx="5298373" cy="64633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Mangal" panose="02040503050203030202" pitchFamily="18" charset="0"/>
              </a:rPr>
              <a:t>pCO</a:t>
            </a:r>
            <a:r>
              <a:rPr lang="en-US" sz="1800" baseline="-25000" dirty="0">
                <a:effectLst/>
                <a:latin typeface="Calibri" panose="020F0502020204030204" pitchFamily="34" charset="0"/>
                <a:ea typeface="Calibri" panose="020F0502020204030204" pitchFamily="34" charset="0"/>
                <a:cs typeface="Mangal" panose="02040503050203030202" pitchFamily="18" charset="0"/>
              </a:rPr>
              <a:t>2</a:t>
            </a:r>
            <a:r>
              <a:rPr lang="en-US" sz="1800" dirty="0">
                <a:effectLst/>
                <a:latin typeface="Calibri" panose="020F0502020204030204" pitchFamily="34" charset="0"/>
                <a:ea typeface="Calibri" panose="020F0502020204030204" pitchFamily="34" charset="0"/>
                <a:cs typeface="Mangal" panose="02040503050203030202" pitchFamily="18" charset="0"/>
              </a:rPr>
              <a:t> sensitivity in a 100 mM KCL solution saturated with different C02/N2 gas mixtures; room temperature</a:t>
            </a:r>
            <a:endParaRPr lang="en-IN" dirty="0"/>
          </a:p>
        </p:txBody>
      </p:sp>
    </p:spTree>
    <p:extLst>
      <p:ext uri="{BB962C8B-B14F-4D97-AF65-F5344CB8AC3E}">
        <p14:creationId xmlns:p14="http://schemas.microsoft.com/office/powerpoint/2010/main" val="1614671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D112C-89C9-4494-9112-6D2EBBAED159}"/>
              </a:ext>
            </a:extLst>
          </p:cNvPr>
          <p:cNvSpPr>
            <a:spLocks noGrp="1"/>
          </p:cNvSpPr>
          <p:nvPr>
            <p:ph type="title"/>
          </p:nvPr>
        </p:nvSpPr>
        <p:spPr/>
        <p:txBody>
          <a:bodyPr/>
          <a:lstStyle/>
          <a:p>
            <a:r>
              <a:rPr lang="en-IN" dirty="0"/>
              <a:t>Combined Blood Sensors: </a:t>
            </a:r>
            <a:r>
              <a:rPr lang="en-IN" sz="3200" dirty="0"/>
              <a:t>pH Sensor: Response</a:t>
            </a:r>
            <a:endParaRPr lang="en-IN" dirty="0"/>
          </a:p>
        </p:txBody>
      </p:sp>
      <p:pic>
        <p:nvPicPr>
          <p:cNvPr id="4" name="Content Placeholder 3">
            <a:extLst>
              <a:ext uri="{FF2B5EF4-FFF2-40B4-BE49-F238E27FC236}">
                <a16:creationId xmlns:a16="http://schemas.microsoft.com/office/drawing/2014/main" id="{86B732AE-F5DA-4F21-9726-0A0400878646}"/>
              </a:ext>
            </a:extLst>
          </p:cNvPr>
          <p:cNvPicPr>
            <a:picLocks noGrp="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118204" y="1572557"/>
            <a:ext cx="4830042" cy="3694035"/>
          </a:xfrm>
          <a:prstGeom prst="rect">
            <a:avLst/>
          </a:prstGeom>
        </p:spPr>
      </p:pic>
      <p:sp>
        <p:nvSpPr>
          <p:cNvPr id="6" name="TextBox 5">
            <a:extLst>
              <a:ext uri="{FF2B5EF4-FFF2-40B4-BE49-F238E27FC236}">
                <a16:creationId xmlns:a16="http://schemas.microsoft.com/office/drawing/2014/main" id="{A4C5CE72-45FA-47E7-A67B-BB58C219316D}"/>
              </a:ext>
            </a:extLst>
          </p:cNvPr>
          <p:cNvSpPr txBox="1"/>
          <p:nvPr/>
        </p:nvSpPr>
        <p:spPr>
          <a:xfrm>
            <a:off x="2655680" y="5377666"/>
            <a:ext cx="6499371" cy="64633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Mangal" panose="02040503050203030202" pitchFamily="18" charset="0"/>
              </a:rPr>
              <a:t>pH sensitivity in different phosphate pH buffers containing 100 mM KCI, sample flow: 1 ml/min, room temperature.</a:t>
            </a:r>
            <a:endParaRPr lang="en-IN" dirty="0"/>
          </a:p>
        </p:txBody>
      </p:sp>
    </p:spTree>
    <p:extLst>
      <p:ext uri="{BB962C8B-B14F-4D97-AF65-F5344CB8AC3E}">
        <p14:creationId xmlns:p14="http://schemas.microsoft.com/office/powerpoint/2010/main" val="668681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44835-64AF-4A77-BB3C-B14107F9FE54}"/>
              </a:ext>
            </a:extLst>
          </p:cNvPr>
          <p:cNvSpPr/>
          <p:nvPr/>
        </p:nvSpPr>
        <p:spPr>
          <a:xfrm>
            <a:off x="4561193" y="2967335"/>
            <a:ext cx="3069623"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51029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9C3A6-5742-4C1D-B73C-A8629977410C}"/>
              </a:ext>
            </a:extLst>
          </p:cNvPr>
          <p:cNvSpPr>
            <a:spLocks noGrp="1"/>
          </p:cNvSpPr>
          <p:nvPr>
            <p:ph type="title"/>
          </p:nvPr>
        </p:nvSpPr>
        <p:spPr>
          <a:xfrm>
            <a:off x="624192" y="277576"/>
            <a:ext cx="10515600" cy="1325563"/>
          </a:xfrm>
        </p:spPr>
        <p:txBody>
          <a:bodyPr/>
          <a:lstStyle/>
          <a:p>
            <a:r>
              <a:rPr lang="en-IN" dirty="0"/>
              <a:t>Electrode Based Blood Gas Sensors	</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6C254188-7BF4-4A81-AB7C-7F721A068EFC}"/>
                  </a:ext>
                </a:extLst>
              </p:cNvPr>
              <p:cNvSpPr txBox="1"/>
              <p:nvPr/>
            </p:nvSpPr>
            <p:spPr>
              <a:xfrm>
                <a:off x="624193" y="1680961"/>
                <a:ext cx="10515599" cy="4373633"/>
              </a:xfrm>
              <a:prstGeom prst="rect">
                <a:avLst/>
              </a:prstGeom>
              <a:noFill/>
            </p:spPr>
            <p:txBody>
              <a:bodyPr wrap="square">
                <a:spAutoFit/>
              </a:bodyPr>
              <a:lstStyle/>
              <a:p>
                <a:r>
                  <a:rPr lang="en-US" sz="2000" dirty="0">
                    <a:effectLst/>
                    <a:ea typeface="Calibri" panose="020F0502020204030204" pitchFamily="34" charset="0"/>
                    <a:cs typeface="Mangal" panose="02040503050203030202" pitchFamily="18" charset="0"/>
                  </a:rPr>
                  <a:t>The concentration of certain gases like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𝑂</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𝐶𝑂</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2000" dirty="0">
                    <a:effectLst/>
                    <a:ea typeface="Calibri" panose="020F0502020204030204" pitchFamily="34" charset="0"/>
                    <a:cs typeface="Mangal" panose="02040503050203030202" pitchFamily="18" charset="0"/>
                  </a:rPr>
                  <a:t> in the bloodstream of a human-beings is considered a vital stat in medical science that needs to be measured constantly for emergency and intensive care patients. Instrument required for the same has to be very accurate and sophisticated to accurately analyze blood gas composition.</a:t>
                </a:r>
              </a:p>
              <a:p>
                <a:endParaRPr lang="en-US" sz="2000" dirty="0"/>
              </a:p>
              <a:p>
                <a:r>
                  <a:rPr lang="en-US" sz="2000" dirty="0"/>
                  <a:t>Blood gas/pH analyzers are a device which use electrodes to determine pH, partial pressure of carbon dioxide, and partial pressure of oxygen in the blood. </a:t>
                </a:r>
              </a:p>
              <a:p>
                <a:pPr marL="0" marR="0" algn="just">
                  <a:lnSpc>
                    <a:spcPct val="107000"/>
                  </a:lnSpc>
                  <a:spcBef>
                    <a:spcPts val="0"/>
                  </a:spcBef>
                  <a:spcAft>
                    <a:spcPts val="800"/>
                  </a:spcAft>
                </a:pPr>
                <a:r>
                  <a:rPr lang="en-US" sz="2000" dirty="0">
                    <a:effectLst/>
                    <a:ea typeface="Calibri" panose="020F0502020204030204" pitchFamily="34" charset="0"/>
                    <a:cs typeface="Mangal" panose="02040503050203030202" pitchFamily="18" charset="0"/>
                  </a:rPr>
                  <a:t>The first blood gas sensor developed was a pH electrode. It was discovered that when there is a thin glass membrane separating two solutions of different pH, the system could generate a small potential difference. Though detection of this minute voltage was pretty difficult at that time, as the advancements in electronics began, it became feasible to extract the voltage and process information using it.</a:t>
                </a:r>
              </a:p>
              <a:p>
                <a:pPr marL="0" marR="0" algn="just">
                  <a:lnSpc>
                    <a:spcPct val="107000"/>
                  </a:lnSpc>
                  <a:spcBef>
                    <a:spcPts val="0"/>
                  </a:spcBef>
                  <a:spcAft>
                    <a:spcPts val="800"/>
                  </a:spcAft>
                </a:pPr>
                <a:endParaRPr lang="en-US" sz="2400" dirty="0">
                  <a:effectLst/>
                  <a:ea typeface="Calibri" panose="020F0502020204030204" pitchFamily="34" charset="0"/>
                  <a:cs typeface="Mangal" panose="02040503050203030202" pitchFamily="18" charset="0"/>
                </a:endParaRPr>
              </a:p>
            </p:txBody>
          </p:sp>
        </mc:Choice>
        <mc:Fallback>
          <p:sp>
            <p:nvSpPr>
              <p:cNvPr id="5" name="TextBox 4">
                <a:extLst>
                  <a:ext uri="{FF2B5EF4-FFF2-40B4-BE49-F238E27FC236}">
                    <a16:creationId xmlns:a16="http://schemas.microsoft.com/office/drawing/2014/main" id="{6C254188-7BF4-4A81-AB7C-7F721A068EFC}"/>
                  </a:ext>
                </a:extLst>
              </p:cNvPr>
              <p:cNvSpPr txBox="1">
                <a:spLocks noRot="1" noChangeAspect="1" noMove="1" noResize="1" noEditPoints="1" noAdjustHandles="1" noChangeArrowheads="1" noChangeShapeType="1" noTextEdit="1"/>
              </p:cNvSpPr>
              <p:nvPr/>
            </p:nvSpPr>
            <p:spPr>
              <a:xfrm>
                <a:off x="624193" y="1680961"/>
                <a:ext cx="10515599" cy="4373633"/>
              </a:xfrm>
              <a:prstGeom prst="rect">
                <a:avLst/>
              </a:prstGeom>
              <a:blipFill>
                <a:blip r:embed="rId2"/>
                <a:stretch>
                  <a:fillRect l="-580" t="-837" r="-638"/>
                </a:stretch>
              </a:blipFill>
            </p:spPr>
            <p:txBody>
              <a:bodyPr/>
              <a:lstStyle/>
              <a:p>
                <a:r>
                  <a:rPr lang="en-US">
                    <a:noFill/>
                  </a:rPr>
                  <a:t> </a:t>
                </a:r>
              </a:p>
            </p:txBody>
          </p:sp>
        </mc:Fallback>
      </mc:AlternateContent>
    </p:spTree>
    <p:extLst>
      <p:ext uri="{BB962C8B-B14F-4D97-AF65-F5344CB8AC3E}">
        <p14:creationId xmlns:p14="http://schemas.microsoft.com/office/powerpoint/2010/main" val="4262905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AED5-529F-4239-AF88-B555A773433F}"/>
              </a:ext>
            </a:extLst>
          </p:cNvPr>
          <p:cNvSpPr>
            <a:spLocks noGrp="1"/>
          </p:cNvSpPr>
          <p:nvPr>
            <p:ph type="title"/>
          </p:nvPr>
        </p:nvSpPr>
        <p:spPr>
          <a:xfrm>
            <a:off x="838200" y="268410"/>
            <a:ext cx="10515600" cy="1325563"/>
          </a:xfrm>
        </p:spPr>
        <p:txBody>
          <a:bodyPr/>
          <a:lstStyle/>
          <a:p>
            <a:r>
              <a:rPr lang="en-IN" dirty="0"/>
              <a:t>Severinghaus Electrode	</a:t>
            </a:r>
          </a:p>
        </p:txBody>
      </p:sp>
      <p:sp>
        <p:nvSpPr>
          <p:cNvPr id="3" name="Content Placeholder 2">
            <a:extLst>
              <a:ext uri="{FF2B5EF4-FFF2-40B4-BE49-F238E27FC236}">
                <a16:creationId xmlns:a16="http://schemas.microsoft.com/office/drawing/2014/main" id="{E0FDC402-AD58-4275-89C4-5F874730568C}"/>
              </a:ext>
            </a:extLst>
          </p:cNvPr>
          <p:cNvSpPr>
            <a:spLocks noGrp="1"/>
          </p:cNvSpPr>
          <p:nvPr>
            <p:ph idx="1"/>
          </p:nvPr>
        </p:nvSpPr>
        <p:spPr/>
        <p:txBody>
          <a:bodyPr>
            <a:normAutofit/>
          </a:bodyPr>
          <a:lstStyle/>
          <a:p>
            <a:pPr>
              <a:lnSpc>
                <a:spcPct val="150000"/>
              </a:lnSpc>
            </a:pPr>
            <a:r>
              <a:rPr lang="en-IN" dirty="0"/>
              <a:t>Used for measurement of CO</a:t>
            </a:r>
            <a:r>
              <a:rPr lang="en-IN" baseline="-25000" dirty="0"/>
              <a:t>2 </a:t>
            </a:r>
            <a:r>
              <a:rPr lang="en-IN" dirty="0"/>
              <a:t> </a:t>
            </a:r>
          </a:p>
          <a:p>
            <a:pPr>
              <a:lnSpc>
                <a:spcPct val="100000"/>
              </a:lnSpc>
            </a:pPr>
            <a:r>
              <a:rPr lang="en-IN" dirty="0"/>
              <a:t>Developed by </a:t>
            </a:r>
            <a:r>
              <a:rPr lang="en-US" b="0" i="0" dirty="0">
                <a:effectLst/>
                <a:latin typeface="Whitney"/>
              </a:rPr>
              <a:t>Dr. John W. Severinghaus and his technician A. Freeman Bradley</a:t>
            </a:r>
          </a:p>
          <a:p>
            <a:pPr>
              <a:lnSpc>
                <a:spcPct val="150000"/>
              </a:lnSpc>
            </a:pPr>
            <a:r>
              <a:rPr lang="en-US" b="0" i="0" dirty="0">
                <a:effectLst/>
                <a:latin typeface="Whitney"/>
              </a:rPr>
              <a:t>Consists of:</a:t>
            </a:r>
          </a:p>
          <a:p>
            <a:pPr lvl="2"/>
            <a:r>
              <a:rPr lang="en-US" b="0" i="0" dirty="0">
                <a:effectLst/>
                <a:latin typeface="Whitney"/>
              </a:rPr>
              <a:t>CO2-sensitive glass electrode in a surrounding film of bicarbonate solution</a:t>
            </a:r>
          </a:p>
          <a:p>
            <a:pPr lvl="2"/>
            <a:r>
              <a:rPr lang="en-US" dirty="0">
                <a:latin typeface="Whitney"/>
              </a:rPr>
              <a:t>C</a:t>
            </a:r>
            <a:r>
              <a:rPr lang="en-US" b="0" i="0" dirty="0">
                <a:effectLst/>
                <a:latin typeface="Whitney"/>
              </a:rPr>
              <a:t>overed by a thin plastic carbon dioxide permeable membrane</a:t>
            </a:r>
          </a:p>
          <a:p>
            <a:pPr lvl="2"/>
            <a:r>
              <a:rPr lang="en-US" dirty="0">
                <a:latin typeface="Whitney"/>
              </a:rPr>
              <a:t>This membrane is </a:t>
            </a:r>
            <a:r>
              <a:rPr lang="en-US" b="0" i="0" dirty="0">
                <a:effectLst/>
                <a:latin typeface="Whitney"/>
              </a:rPr>
              <a:t>impermeable to water and electrolytic solutes.</a:t>
            </a:r>
          </a:p>
          <a:p>
            <a:pPr lvl="2"/>
            <a:endParaRPr lang="en-IN" dirty="0"/>
          </a:p>
        </p:txBody>
      </p:sp>
    </p:spTree>
    <p:extLst>
      <p:ext uri="{BB962C8B-B14F-4D97-AF65-F5344CB8AC3E}">
        <p14:creationId xmlns:p14="http://schemas.microsoft.com/office/powerpoint/2010/main" val="2148113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A688-40DF-4172-8BA6-DD68F18DA2FF}"/>
              </a:ext>
            </a:extLst>
          </p:cNvPr>
          <p:cNvSpPr>
            <a:spLocks noGrp="1"/>
          </p:cNvSpPr>
          <p:nvPr>
            <p:ph type="title"/>
          </p:nvPr>
        </p:nvSpPr>
        <p:spPr>
          <a:xfrm>
            <a:off x="234892" y="365125"/>
            <a:ext cx="11118908" cy="1325563"/>
          </a:xfrm>
        </p:spPr>
        <p:txBody>
          <a:bodyPr/>
          <a:lstStyle/>
          <a:p>
            <a:r>
              <a:rPr lang="en-IN" dirty="0"/>
              <a:t>Severinghaus Electrode : </a:t>
            </a:r>
            <a:r>
              <a:rPr lang="en-IN" sz="2400" dirty="0"/>
              <a:t>Background concept and working principle</a:t>
            </a:r>
            <a:endParaRPr lang="en-IN" dirty="0"/>
          </a:p>
        </p:txBody>
      </p:sp>
      <p:sp>
        <p:nvSpPr>
          <p:cNvPr id="3" name="Content Placeholder 2">
            <a:extLst>
              <a:ext uri="{FF2B5EF4-FFF2-40B4-BE49-F238E27FC236}">
                <a16:creationId xmlns:a16="http://schemas.microsoft.com/office/drawing/2014/main" id="{FAC2CC90-421E-421D-AD8A-31A914A1CCEB}"/>
              </a:ext>
            </a:extLst>
          </p:cNvPr>
          <p:cNvSpPr>
            <a:spLocks noGrp="1"/>
          </p:cNvSpPr>
          <p:nvPr>
            <p:ph idx="1"/>
          </p:nvPr>
        </p:nvSpPr>
        <p:spPr/>
        <p:txBody>
          <a:bodyPr/>
          <a:lstStyle/>
          <a:p>
            <a:r>
              <a:rPr lang="en-US" dirty="0">
                <a:latin typeface="Whitney"/>
              </a:rPr>
              <a:t>Background Concept:</a:t>
            </a:r>
          </a:p>
          <a:p>
            <a:pPr lvl="2"/>
            <a:r>
              <a:rPr lang="en-US" b="0" i="0" dirty="0">
                <a:effectLst/>
                <a:latin typeface="Whitney"/>
              </a:rPr>
              <a:t>CO2 cannot be reduced electrochemically in an aqueous solution</a:t>
            </a:r>
            <a:r>
              <a:rPr lang="en-US" b="0" i="0" dirty="0">
                <a:solidFill>
                  <a:srgbClr val="DCDDDE"/>
                </a:solidFill>
                <a:effectLst/>
                <a:latin typeface="Whitney"/>
              </a:rPr>
              <a:t>.</a:t>
            </a:r>
          </a:p>
          <a:p>
            <a:pPr lvl="2"/>
            <a:r>
              <a:rPr lang="en-US" b="0" i="0" dirty="0">
                <a:effectLst/>
                <a:latin typeface="Whitney"/>
              </a:rPr>
              <a:t>But CO2 levels can be determined indirectly by dissolving it in an aqueous electrolyte solution and then monitoring the resulting change in pH.</a:t>
            </a:r>
            <a:endParaRPr lang="en-US" dirty="0">
              <a:latin typeface="Whitney"/>
            </a:endParaRPr>
          </a:p>
          <a:p>
            <a:r>
              <a:rPr lang="en-US" b="0" i="0" dirty="0">
                <a:effectLst/>
                <a:latin typeface="Whitney"/>
              </a:rPr>
              <a:t>Working principle:</a:t>
            </a:r>
          </a:p>
          <a:p>
            <a:pPr lvl="2"/>
            <a:r>
              <a:rPr lang="en-US" b="0" i="0" dirty="0">
                <a:effectLst/>
                <a:latin typeface="Whitney"/>
              </a:rPr>
              <a:t>The carbon dioxide pressure of a sample gas or liquid equilibrates through the membrane, and the glass electrode measures the resulting pH of the bicarbonate solution.</a:t>
            </a:r>
          </a:p>
          <a:p>
            <a:pPr lvl="2"/>
            <a:r>
              <a:rPr lang="en-US" b="0" i="0" dirty="0">
                <a:effectLst/>
                <a:latin typeface="Whitney"/>
              </a:rPr>
              <a:t>In the sensor electrolyte, a series of equilibrium reactions occur, resulting in the formation of H+ ions and thus in a CO2-dependent shift of the pH value, which is measured using the integrated pH electrode.</a:t>
            </a:r>
          </a:p>
          <a:p>
            <a:pPr lvl="2"/>
            <a:endParaRPr lang="en-US" dirty="0">
              <a:latin typeface="Whitney"/>
            </a:endParaRPr>
          </a:p>
        </p:txBody>
      </p:sp>
    </p:spTree>
    <p:extLst>
      <p:ext uri="{BB962C8B-B14F-4D97-AF65-F5344CB8AC3E}">
        <p14:creationId xmlns:p14="http://schemas.microsoft.com/office/powerpoint/2010/main" val="3716182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5598-78BE-4A17-8FBF-FD92738BBF6D}"/>
              </a:ext>
            </a:extLst>
          </p:cNvPr>
          <p:cNvSpPr>
            <a:spLocks noGrp="1"/>
          </p:cNvSpPr>
          <p:nvPr>
            <p:ph type="title"/>
          </p:nvPr>
        </p:nvSpPr>
        <p:spPr/>
        <p:txBody>
          <a:bodyPr/>
          <a:lstStyle/>
          <a:p>
            <a:r>
              <a:rPr lang="en-IN" dirty="0"/>
              <a:t>Severinghaus Electrode : Structure</a:t>
            </a:r>
          </a:p>
        </p:txBody>
      </p:sp>
      <p:pic>
        <p:nvPicPr>
          <p:cNvPr id="4" name="Content Placeholder 3">
            <a:extLst>
              <a:ext uri="{FF2B5EF4-FFF2-40B4-BE49-F238E27FC236}">
                <a16:creationId xmlns:a16="http://schemas.microsoft.com/office/drawing/2014/main" id="{4362E41E-F2B1-4DFA-80C2-C4B9E0766DD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460281" y="1690688"/>
            <a:ext cx="5271438" cy="4367212"/>
          </a:xfrm>
          <a:prstGeom prst="rect">
            <a:avLst/>
          </a:prstGeom>
        </p:spPr>
      </p:pic>
    </p:spTree>
    <p:extLst>
      <p:ext uri="{BB962C8B-B14F-4D97-AF65-F5344CB8AC3E}">
        <p14:creationId xmlns:p14="http://schemas.microsoft.com/office/powerpoint/2010/main" val="330414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DD65-09FB-4174-84FF-7FDD1F2AF023}"/>
              </a:ext>
            </a:extLst>
          </p:cNvPr>
          <p:cNvSpPr>
            <a:spLocks noGrp="1"/>
          </p:cNvSpPr>
          <p:nvPr>
            <p:ph type="title"/>
          </p:nvPr>
        </p:nvSpPr>
        <p:spPr/>
        <p:txBody>
          <a:bodyPr/>
          <a:lstStyle/>
          <a:p>
            <a:r>
              <a:rPr lang="en-IN" dirty="0"/>
              <a:t>Severinghaus Electrode : Structure</a:t>
            </a:r>
          </a:p>
        </p:txBody>
      </p:sp>
      <p:sp>
        <p:nvSpPr>
          <p:cNvPr id="3" name="Content Placeholder 2">
            <a:extLst>
              <a:ext uri="{FF2B5EF4-FFF2-40B4-BE49-F238E27FC236}">
                <a16:creationId xmlns:a16="http://schemas.microsoft.com/office/drawing/2014/main" id="{865FF90F-AD64-4D46-A2E0-513F4550E40B}"/>
              </a:ext>
            </a:extLst>
          </p:cNvPr>
          <p:cNvSpPr>
            <a:spLocks noGrp="1"/>
          </p:cNvSpPr>
          <p:nvPr>
            <p:ph idx="1"/>
          </p:nvPr>
        </p:nvSpPr>
        <p:spPr/>
        <p:txBody>
          <a:bodyPr>
            <a:normAutofit fontScale="92500" lnSpcReduction="20000"/>
          </a:bodyPr>
          <a:lstStyle/>
          <a:p>
            <a:r>
              <a:rPr lang="en-US" dirty="0">
                <a:latin typeface="Whitney"/>
              </a:rPr>
              <a:t>P</a:t>
            </a:r>
            <a:r>
              <a:rPr lang="en-US" b="0" i="0" dirty="0">
                <a:effectLst/>
                <a:latin typeface="Whitney"/>
              </a:rPr>
              <a:t>rimary structure consists of:</a:t>
            </a:r>
          </a:p>
          <a:p>
            <a:pPr lvl="2"/>
            <a:r>
              <a:rPr lang="en-US" dirty="0">
                <a:latin typeface="Whitney"/>
              </a:rPr>
              <a:t>T</a:t>
            </a:r>
            <a:r>
              <a:rPr lang="en-US" b="0" i="0" dirty="0">
                <a:effectLst/>
                <a:latin typeface="Whitney"/>
              </a:rPr>
              <a:t>hin polymer membrane, 	</a:t>
            </a:r>
          </a:p>
          <a:p>
            <a:pPr lvl="2"/>
            <a:r>
              <a:rPr lang="en-US" b="0" i="0" dirty="0">
                <a:effectLst/>
                <a:latin typeface="Whitney"/>
              </a:rPr>
              <a:t>The hydrogen carbonate containing electrolyte solution,</a:t>
            </a:r>
          </a:p>
          <a:p>
            <a:pPr lvl="2"/>
            <a:r>
              <a:rPr lang="en-US" dirty="0">
                <a:latin typeface="Whitney"/>
              </a:rPr>
              <a:t>A</a:t>
            </a:r>
            <a:r>
              <a:rPr lang="en-US" b="0" i="0" dirty="0">
                <a:effectLst/>
                <a:latin typeface="Whitney"/>
              </a:rPr>
              <a:t> thin hydrophilic spacer sheet soaked with the electrolyte solution, </a:t>
            </a:r>
          </a:p>
          <a:p>
            <a:pPr lvl="2"/>
            <a:r>
              <a:rPr lang="en-US" dirty="0">
                <a:latin typeface="Whitney"/>
              </a:rPr>
              <a:t>A</a:t>
            </a:r>
            <a:r>
              <a:rPr lang="en-US" b="0" i="0" dirty="0">
                <a:effectLst/>
                <a:latin typeface="Whitney"/>
              </a:rPr>
              <a:t> pH probe.</a:t>
            </a:r>
            <a:endParaRPr lang="en-IN" b="0" i="0" dirty="0">
              <a:effectLst/>
              <a:latin typeface="Whitney"/>
            </a:endParaRPr>
          </a:p>
          <a:p>
            <a:r>
              <a:rPr lang="en-IN" b="0" i="0" dirty="0">
                <a:effectLst/>
                <a:latin typeface="Whitney"/>
              </a:rPr>
              <a:t>Typical materials used as sensor membranes are: 	</a:t>
            </a:r>
          </a:p>
          <a:p>
            <a:pPr lvl="2"/>
            <a:r>
              <a:rPr lang="en-IN" b="0" i="0" dirty="0">
                <a:effectLst/>
                <a:latin typeface="Whitney"/>
              </a:rPr>
              <a:t> polytetrafluoroethylene (PTFE), polymethyl pentene (TPX), silicone and polypropylene (P.P.). </a:t>
            </a:r>
          </a:p>
          <a:p>
            <a:pPr lvl="2"/>
            <a:r>
              <a:rPr lang="en-IN" b="0" i="0" dirty="0">
                <a:effectLst/>
                <a:latin typeface="Whitney"/>
              </a:rPr>
              <a:t>Their thicknesses range typically between 5 and 30 </a:t>
            </a:r>
            <a:r>
              <a:rPr lang="el-GR" b="0" i="0" dirty="0">
                <a:effectLst/>
                <a:latin typeface="Whitney"/>
              </a:rPr>
              <a:t>μ</a:t>
            </a:r>
            <a:r>
              <a:rPr lang="en-IN" b="0" i="0" dirty="0">
                <a:effectLst/>
                <a:latin typeface="Whitney"/>
              </a:rPr>
              <a:t>m.</a:t>
            </a:r>
          </a:p>
          <a:p>
            <a:r>
              <a:rPr lang="en-IN" b="0" i="0" dirty="0">
                <a:effectLst/>
                <a:latin typeface="Whitney"/>
              </a:rPr>
              <a:t>To improve the mechanical stability of these thin membranes :</a:t>
            </a:r>
          </a:p>
          <a:p>
            <a:pPr lvl="2"/>
            <a:r>
              <a:rPr lang="en-IN" dirty="0">
                <a:latin typeface="Whitney"/>
              </a:rPr>
              <a:t>They are </a:t>
            </a:r>
            <a:r>
              <a:rPr lang="en-IN" b="0" i="0" dirty="0">
                <a:effectLst/>
                <a:latin typeface="Whitney"/>
              </a:rPr>
              <a:t>mechanically protected </a:t>
            </a:r>
          </a:p>
          <a:p>
            <a:pPr lvl="2"/>
            <a:r>
              <a:rPr lang="en-IN" b="0" i="0" dirty="0">
                <a:effectLst/>
                <a:latin typeface="Whitney"/>
              </a:rPr>
              <a:t>Or reinforced by a perforated metal foil or other embedded compounds.</a:t>
            </a:r>
            <a:endParaRPr lang="en-IN" b="1" dirty="0"/>
          </a:p>
          <a:p>
            <a:endParaRPr lang="en-IN" b="0" i="0" dirty="0">
              <a:effectLst/>
              <a:latin typeface="Whitney"/>
            </a:endParaRPr>
          </a:p>
          <a:p>
            <a:pPr marL="1371600" lvl="3" indent="0">
              <a:buNone/>
            </a:pPr>
            <a:endParaRPr lang="en-IN" b="0" i="0" dirty="0">
              <a:effectLst/>
              <a:latin typeface="Whitney"/>
            </a:endParaRPr>
          </a:p>
          <a:p>
            <a:pPr marL="1371600" lvl="3" indent="0">
              <a:buNone/>
            </a:pPr>
            <a:r>
              <a:rPr lang="en-IN" b="0" i="0" dirty="0">
                <a:effectLst/>
                <a:latin typeface="Whitney"/>
              </a:rPr>
              <a:t> </a:t>
            </a:r>
            <a:endParaRPr lang="en-IN" dirty="0"/>
          </a:p>
        </p:txBody>
      </p:sp>
    </p:spTree>
    <p:extLst>
      <p:ext uri="{BB962C8B-B14F-4D97-AF65-F5344CB8AC3E}">
        <p14:creationId xmlns:p14="http://schemas.microsoft.com/office/powerpoint/2010/main" val="870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2047-92C0-4111-A5E2-B6068A2535F5}"/>
              </a:ext>
            </a:extLst>
          </p:cNvPr>
          <p:cNvSpPr>
            <a:spLocks noGrp="1"/>
          </p:cNvSpPr>
          <p:nvPr>
            <p:ph type="title"/>
          </p:nvPr>
        </p:nvSpPr>
        <p:spPr>
          <a:xfrm>
            <a:off x="838200" y="365126"/>
            <a:ext cx="10515600" cy="1304284"/>
          </a:xfrm>
        </p:spPr>
        <p:txBody>
          <a:bodyPr/>
          <a:lstStyle/>
          <a:p>
            <a:r>
              <a:rPr lang="en-IN" dirty="0"/>
              <a:t>Severinghaus Electrode : Sensitivity</a:t>
            </a:r>
          </a:p>
        </p:txBody>
      </p:sp>
      <p:pic>
        <p:nvPicPr>
          <p:cNvPr id="5" name="Content Placeholder 4">
            <a:extLst>
              <a:ext uri="{FF2B5EF4-FFF2-40B4-BE49-F238E27FC236}">
                <a16:creationId xmlns:a16="http://schemas.microsoft.com/office/drawing/2014/main" id="{F5D68C1E-E446-4BE9-AE9A-6AB254942783}"/>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678952" y="1669410"/>
            <a:ext cx="4229854" cy="3218501"/>
          </a:xfrm>
        </p:spPr>
      </p:pic>
      <p:sp>
        <p:nvSpPr>
          <p:cNvPr id="6" name="Content Placeholder 2">
            <a:extLst>
              <a:ext uri="{FF2B5EF4-FFF2-40B4-BE49-F238E27FC236}">
                <a16:creationId xmlns:a16="http://schemas.microsoft.com/office/drawing/2014/main" id="{1E183AB3-987E-436C-8071-141F10320519}"/>
              </a:ext>
            </a:extLst>
          </p:cNvPr>
          <p:cNvSpPr txBox="1">
            <a:spLocks/>
          </p:cNvSpPr>
          <p:nvPr/>
        </p:nvSpPr>
        <p:spPr>
          <a:xfrm>
            <a:off x="838200" y="4887911"/>
            <a:ext cx="10515600" cy="1604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Whitney"/>
              </a:rPr>
              <a:t>The sensitivity can be calculated as the slope of the graphs. Different graphs show variation with varying concentrations of NaHCo3 concentration in the sensor.</a:t>
            </a:r>
            <a:endParaRPr lang="en-IN" dirty="0"/>
          </a:p>
        </p:txBody>
      </p:sp>
    </p:spTree>
    <p:extLst>
      <p:ext uri="{BB962C8B-B14F-4D97-AF65-F5344CB8AC3E}">
        <p14:creationId xmlns:p14="http://schemas.microsoft.com/office/powerpoint/2010/main" val="3789740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7F9E-2A8D-4A72-AE3D-A2B155382587}"/>
              </a:ext>
            </a:extLst>
          </p:cNvPr>
          <p:cNvSpPr>
            <a:spLocks noGrp="1"/>
          </p:cNvSpPr>
          <p:nvPr>
            <p:ph type="title"/>
          </p:nvPr>
        </p:nvSpPr>
        <p:spPr>
          <a:xfrm>
            <a:off x="731196" y="316487"/>
            <a:ext cx="10515600" cy="1325563"/>
          </a:xfrm>
        </p:spPr>
        <p:txBody>
          <a:bodyPr/>
          <a:lstStyle/>
          <a:p>
            <a:r>
              <a:rPr lang="en-IN" dirty="0"/>
              <a:t>Severinghaus Electrode : </a:t>
            </a:r>
            <a:r>
              <a:rPr lang="en-IN" sz="3200" dirty="0"/>
              <a:t>Practical Considerations</a:t>
            </a:r>
            <a:endParaRPr lang="en-IN" dirty="0"/>
          </a:p>
        </p:txBody>
      </p:sp>
      <p:sp>
        <p:nvSpPr>
          <p:cNvPr id="3" name="Content Placeholder 2">
            <a:extLst>
              <a:ext uri="{FF2B5EF4-FFF2-40B4-BE49-F238E27FC236}">
                <a16:creationId xmlns:a16="http://schemas.microsoft.com/office/drawing/2014/main" id="{97B40D6D-65C8-489B-ACBD-062DDF687AD2}"/>
              </a:ext>
            </a:extLst>
          </p:cNvPr>
          <p:cNvSpPr>
            <a:spLocks noGrp="1"/>
          </p:cNvSpPr>
          <p:nvPr>
            <p:ph idx="1"/>
          </p:nvPr>
        </p:nvSpPr>
        <p:spPr>
          <a:xfrm>
            <a:off x="731196" y="2072082"/>
            <a:ext cx="10515600" cy="4231442"/>
          </a:xfrm>
        </p:spPr>
        <p:txBody>
          <a:bodyPr>
            <a:normAutofit/>
          </a:bodyPr>
          <a:lstStyle/>
          <a:p>
            <a:r>
              <a:rPr lang="en-US" sz="2400" b="0" i="0" dirty="0">
                <a:effectLst/>
                <a:latin typeface="Whitney"/>
              </a:rPr>
              <a:t>The sensor used when exposed to ambient air results in drying out of electrolyte filling, this raises a problem of multiple and frequent recalibrations. </a:t>
            </a:r>
          </a:p>
          <a:p>
            <a:r>
              <a:rPr lang="en-US" sz="2400" b="0" i="0" dirty="0">
                <a:effectLst/>
                <a:latin typeface="Whitney"/>
              </a:rPr>
              <a:t>To prevent this, pH2O (vapors) is decreased to a certain extent by adding ethylene glycol. </a:t>
            </a:r>
          </a:p>
          <a:p>
            <a:r>
              <a:rPr lang="en-US" sz="2400" b="0" i="0" dirty="0">
                <a:effectLst/>
                <a:latin typeface="Whitney"/>
              </a:rPr>
              <a:t>This combined mixture does not influence the main sensor parameters significantly. </a:t>
            </a:r>
          </a:p>
          <a:p>
            <a:r>
              <a:rPr lang="en-US" sz="2400" b="0" i="0" dirty="0">
                <a:effectLst/>
                <a:latin typeface="Whitney"/>
              </a:rPr>
              <a:t>Apart from the mechanical, thermal, and electrical properties, the permeability for CO2 and H2O is essential for membrane material parameters.</a:t>
            </a:r>
          </a:p>
          <a:p>
            <a:r>
              <a:rPr lang="en-US" sz="2400" b="0" i="0" dirty="0">
                <a:effectLst/>
                <a:latin typeface="Whitney"/>
              </a:rPr>
              <a:t> The permeabilities do not influence equilibrium-type sensors' sensitivity, but long-term behavior and response time depend on them. </a:t>
            </a:r>
          </a:p>
        </p:txBody>
      </p:sp>
    </p:spTree>
    <p:extLst>
      <p:ext uri="{BB962C8B-B14F-4D97-AF65-F5344CB8AC3E}">
        <p14:creationId xmlns:p14="http://schemas.microsoft.com/office/powerpoint/2010/main" val="950963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1720</Words>
  <Application>Microsoft Office PowerPoint</Application>
  <PresentationFormat>Widescreen</PresentationFormat>
  <Paragraphs>131</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Times New Roman</vt:lpstr>
      <vt:lpstr>Whitney</vt:lpstr>
      <vt:lpstr>Office Theme</vt:lpstr>
      <vt:lpstr>ELECTRODE BASED BLOOD GAS SENSORS</vt:lpstr>
      <vt:lpstr>PowerPoint Presentation</vt:lpstr>
      <vt:lpstr>Electrode Based Blood Gas Sensors </vt:lpstr>
      <vt:lpstr>Severinghaus Electrode </vt:lpstr>
      <vt:lpstr>Severinghaus Electrode : Background concept and working principle</vt:lpstr>
      <vt:lpstr>Severinghaus Electrode : Structure</vt:lpstr>
      <vt:lpstr>Severinghaus Electrode : Structure</vt:lpstr>
      <vt:lpstr>Severinghaus Electrode : Sensitivity</vt:lpstr>
      <vt:lpstr>Severinghaus Electrode : Practical Considerations</vt:lpstr>
      <vt:lpstr>Severinghaus Electrode : Practical Considerations</vt:lpstr>
      <vt:lpstr>Severinghaus Electrode : Dynamic Response And Calibration</vt:lpstr>
      <vt:lpstr>Clark’s Electrode : structure</vt:lpstr>
      <vt:lpstr>Clark’s Electrode : Working</vt:lpstr>
      <vt:lpstr>Clark’s Electrode :Dynamic Response and Temperature dependency</vt:lpstr>
      <vt:lpstr>Clark’s Electrode : Calibration</vt:lpstr>
      <vt:lpstr>Combined Blood Sensor : Evolution</vt:lpstr>
      <vt:lpstr>Combined Blood Sensor : Fabrication</vt:lpstr>
      <vt:lpstr>Combined Blood Sensor : Calibration</vt:lpstr>
      <vt:lpstr>Combined Blood Sensors: Oxygen Sensor: Construction</vt:lpstr>
      <vt:lpstr>Combined Blood Sensors: CO2 Sensor: Construction</vt:lpstr>
      <vt:lpstr>Combined Blood Sensors: pH Sensor: Construction</vt:lpstr>
      <vt:lpstr>Combined Blood Sensors: Oxygen Sensor: Response</vt:lpstr>
      <vt:lpstr>Combined Blood Sensors: CO2 Sensor: Construction</vt:lpstr>
      <vt:lpstr>Combined Blood Sensors: pH Sensor: Response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Agrawal</dc:creator>
  <cp:lastModifiedBy>Nitin Pant</cp:lastModifiedBy>
  <cp:revision>57</cp:revision>
  <dcterms:created xsi:type="dcterms:W3CDTF">2020-11-26T14:26:20Z</dcterms:created>
  <dcterms:modified xsi:type="dcterms:W3CDTF">2020-11-26T18:12:12Z</dcterms:modified>
</cp:coreProperties>
</file>