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35"/>
  </p:notesMasterIdLst>
  <p:sldIdLst>
    <p:sldId id="256" r:id="rId2"/>
    <p:sldId id="287" r:id="rId3"/>
    <p:sldId id="333" r:id="rId4"/>
    <p:sldId id="334" r:id="rId5"/>
    <p:sldId id="315" r:id="rId6"/>
    <p:sldId id="316" r:id="rId7"/>
    <p:sldId id="288" r:id="rId8"/>
    <p:sldId id="317" r:id="rId9"/>
    <p:sldId id="318" r:id="rId10"/>
    <p:sldId id="319" r:id="rId11"/>
    <p:sldId id="325" r:id="rId12"/>
    <p:sldId id="320" r:id="rId13"/>
    <p:sldId id="332" r:id="rId14"/>
    <p:sldId id="291" r:id="rId15"/>
    <p:sldId id="326" r:id="rId16"/>
    <p:sldId id="321" r:id="rId17"/>
    <p:sldId id="336" r:id="rId18"/>
    <p:sldId id="294" r:id="rId19"/>
    <p:sldId id="289" r:id="rId20"/>
    <p:sldId id="290" r:id="rId21"/>
    <p:sldId id="335" r:id="rId22"/>
    <p:sldId id="292" r:id="rId23"/>
    <p:sldId id="293" r:id="rId24"/>
    <p:sldId id="295" r:id="rId25"/>
    <p:sldId id="327" r:id="rId26"/>
    <p:sldId id="328" r:id="rId27"/>
    <p:sldId id="329" r:id="rId28"/>
    <p:sldId id="312" r:id="rId29"/>
    <p:sldId id="324" r:id="rId30"/>
    <p:sldId id="313" r:id="rId31"/>
    <p:sldId id="331" r:id="rId32"/>
    <p:sldId id="323" r:id="rId33"/>
    <p:sldId id="286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53" autoAdjust="0"/>
  </p:normalViewPr>
  <p:slideViewPr>
    <p:cSldViewPr snapToGrid="0">
      <p:cViewPr>
        <p:scale>
          <a:sx n="100" d="100"/>
          <a:sy n="100" d="100"/>
        </p:scale>
        <p:origin x="946" y="2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Agrawal" userId="42564016c98e0f0c" providerId="LiveId" clId="{DE56D705-552D-453D-B6C3-372487C420C4}"/>
    <pc:docChg chg="custSel modSld">
      <pc:chgData name="Ayush Agrawal" userId="42564016c98e0f0c" providerId="LiveId" clId="{DE56D705-552D-453D-B6C3-372487C420C4}" dt="2021-04-13T11:12:44.675" v="23" actId="208"/>
      <pc:docMkLst>
        <pc:docMk/>
      </pc:docMkLst>
      <pc:sldChg chg="addSp delSp modSp mod">
        <pc:chgData name="Ayush Agrawal" userId="42564016c98e0f0c" providerId="LiveId" clId="{DE56D705-552D-453D-B6C3-372487C420C4}" dt="2021-04-13T11:12:22.089" v="16" actId="208"/>
        <pc:sldMkLst>
          <pc:docMk/>
          <pc:sldMk cId="3188299342" sldId="317"/>
        </pc:sldMkLst>
        <pc:picChg chg="add del mod">
          <ac:chgData name="Ayush Agrawal" userId="42564016c98e0f0c" providerId="LiveId" clId="{DE56D705-552D-453D-B6C3-372487C420C4}" dt="2021-04-13T11:12:12.062" v="7" actId="21"/>
          <ac:picMkLst>
            <pc:docMk/>
            <pc:sldMk cId="3188299342" sldId="317"/>
            <ac:picMk id="5" creationId="{CC31F2B0-A80A-4879-BBDB-47922EEEDCA3}"/>
          </ac:picMkLst>
        </pc:picChg>
        <pc:picChg chg="add mod">
          <ac:chgData name="Ayush Agrawal" userId="42564016c98e0f0c" providerId="LiveId" clId="{DE56D705-552D-453D-B6C3-372487C420C4}" dt="2021-04-13T11:12:22.089" v="16" actId="208"/>
          <ac:picMkLst>
            <pc:docMk/>
            <pc:sldMk cId="3188299342" sldId="317"/>
            <ac:picMk id="7" creationId="{E148DD26-5E93-4E9F-A440-255EDB613365}"/>
          </ac:picMkLst>
        </pc:picChg>
      </pc:sldChg>
      <pc:sldChg chg="addSp modSp mod">
        <pc:chgData name="Ayush Agrawal" userId="42564016c98e0f0c" providerId="LiveId" clId="{DE56D705-552D-453D-B6C3-372487C420C4}" dt="2021-04-13T11:12:17.659" v="13" actId="1076"/>
        <pc:sldMkLst>
          <pc:docMk/>
          <pc:sldMk cId="4002830000" sldId="318"/>
        </pc:sldMkLst>
        <pc:picChg chg="add mod">
          <ac:chgData name="Ayush Agrawal" userId="42564016c98e0f0c" providerId="LiveId" clId="{DE56D705-552D-453D-B6C3-372487C420C4}" dt="2021-04-13T11:12:17.659" v="13" actId="1076"/>
          <ac:picMkLst>
            <pc:docMk/>
            <pc:sldMk cId="4002830000" sldId="318"/>
            <ac:picMk id="4" creationId="{C054FAF8-2289-40F4-84A3-03DE4AAD5331}"/>
          </ac:picMkLst>
        </pc:picChg>
      </pc:sldChg>
      <pc:sldChg chg="addSp modSp mod">
        <pc:chgData name="Ayush Agrawal" userId="42564016c98e0f0c" providerId="LiveId" clId="{DE56D705-552D-453D-B6C3-372487C420C4}" dt="2021-04-13T11:12:44.675" v="23" actId="208"/>
        <pc:sldMkLst>
          <pc:docMk/>
          <pc:sldMk cId="919728864" sldId="319"/>
        </pc:sldMkLst>
        <pc:picChg chg="add mod">
          <ac:chgData name="Ayush Agrawal" userId="42564016c98e0f0c" providerId="LiveId" clId="{DE56D705-552D-453D-B6C3-372487C420C4}" dt="2021-04-13T11:12:44.675" v="23" actId="208"/>
          <ac:picMkLst>
            <pc:docMk/>
            <pc:sldMk cId="919728864" sldId="319"/>
            <ac:picMk id="5" creationId="{BF883498-A436-45EF-A31A-EA2E9622FBD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be7747152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be7747152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7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2083888" y="4913004"/>
            <a:ext cx="7060186" cy="36451"/>
            <a:chOff x="2083888" y="6550671"/>
            <a:chExt cx="7060186" cy="48601"/>
          </a:xfrm>
        </p:grpSpPr>
        <p:sp>
          <p:nvSpPr>
            <p:cNvPr id="24" name="Google Shape;24;p2"/>
            <p:cNvSpPr/>
            <p:nvPr/>
          </p:nvSpPr>
          <p:spPr>
            <a:xfrm>
              <a:off x="4630476" y="6550672"/>
              <a:ext cx="2328600" cy="48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07874" y="6550671"/>
              <a:ext cx="2236200" cy="4560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083888" y="6550672"/>
              <a:ext cx="2580600" cy="48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" name="Google Shape;27;p2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1" y="-1"/>
            <a:ext cx="2193193" cy="5195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oogle Shape;28;p2"/>
          <p:cNvGrpSpPr/>
          <p:nvPr/>
        </p:nvGrpSpPr>
        <p:grpSpPr>
          <a:xfrm>
            <a:off x="2133600" y="4914901"/>
            <a:ext cx="7010409" cy="34200"/>
            <a:chOff x="1905000" y="6553200"/>
            <a:chExt cx="7010409" cy="45600"/>
          </a:xfrm>
        </p:grpSpPr>
        <p:sp>
          <p:nvSpPr>
            <p:cNvPr id="29" name="Google Shape;29;p2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0" y="971551"/>
            <a:ext cx="7010409" cy="34200"/>
            <a:chOff x="1905000" y="6553200"/>
            <a:chExt cx="7010409" cy="45600"/>
          </a:xfrm>
        </p:grpSpPr>
        <p:sp>
          <p:nvSpPr>
            <p:cNvPr id="33" name="Google Shape;33;p2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body" idx="1"/>
          </p:nvPr>
        </p:nvSpPr>
        <p:spPr>
          <a:xfrm>
            <a:off x="304800" y="114300"/>
            <a:ext cx="6324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0" y="4915542"/>
            <a:ext cx="9144000" cy="2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8861" y="4915541"/>
            <a:ext cx="9135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2"/>
          </p:nvPr>
        </p:nvSpPr>
        <p:spPr>
          <a:xfrm>
            <a:off x="45711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4"/>
          </p:nvPr>
        </p:nvSpPr>
        <p:spPr>
          <a:xfrm>
            <a:off x="467397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2"/>
          </p:nvPr>
        </p:nvSpPr>
        <p:spPr>
          <a:xfrm>
            <a:off x="323973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3"/>
          </p:nvPr>
        </p:nvSpPr>
        <p:spPr>
          <a:xfrm>
            <a:off x="602235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4"/>
          </p:nvPr>
        </p:nvSpPr>
        <p:spPr>
          <a:xfrm>
            <a:off x="45711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5"/>
          </p:nvPr>
        </p:nvSpPr>
        <p:spPr>
          <a:xfrm>
            <a:off x="323973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6"/>
          </p:nvPr>
        </p:nvSpPr>
        <p:spPr>
          <a:xfrm>
            <a:off x="602235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0" y="2514600"/>
            <a:ext cx="8686800" cy="20574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2895600" y="4572000"/>
            <a:ext cx="2895600" cy="570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0" y="4572000"/>
            <a:ext cx="2895600" cy="570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5791200" y="4572000"/>
            <a:ext cx="2895600" cy="57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2514600" y="4057650"/>
            <a:ext cx="60198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2514600" y="28575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00" name="Google Shape;100;p17" descr="BITS_university_logo_whitevert.png"/>
          <p:cNvPicPr preferRelativeResize="0"/>
          <p:nvPr/>
        </p:nvPicPr>
        <p:blipFill rotWithShape="1">
          <a:blip r:embed="rId3">
            <a:alphaModFix/>
          </a:blip>
          <a:srcRect b="28591"/>
          <a:stretch/>
        </p:blipFill>
        <p:spPr>
          <a:xfrm>
            <a:off x="76200" y="2514600"/>
            <a:ext cx="2057400" cy="14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-76200" y="3943350"/>
            <a:ext cx="2209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100"/>
          </a:p>
        </p:txBody>
      </p:sp>
      <p:sp>
        <p:nvSpPr>
          <p:cNvPr id="102" name="Google Shape;102;p17"/>
          <p:cNvSpPr txBox="1"/>
          <p:nvPr/>
        </p:nvSpPr>
        <p:spPr>
          <a:xfrm>
            <a:off x="152400" y="4249951"/>
            <a:ext cx="19050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457110" y="205200"/>
            <a:ext cx="8229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3"/>
          </p:nvPr>
        </p:nvSpPr>
        <p:spPr>
          <a:xfrm>
            <a:off x="467397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276720" y="4947210"/>
            <a:ext cx="5866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" sz="800" b="0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7;p1"/>
          <p:cNvGrpSpPr/>
          <p:nvPr/>
        </p:nvGrpSpPr>
        <p:grpSpPr>
          <a:xfrm>
            <a:off x="2083860" y="4912920"/>
            <a:ext cx="7059465" cy="35550"/>
            <a:chOff x="2778480" y="6550560"/>
            <a:chExt cx="9412620" cy="47400"/>
          </a:xfrm>
        </p:grpSpPr>
        <p:sp>
          <p:nvSpPr>
            <p:cNvPr id="8" name="Google Shape;8;p1"/>
            <p:cNvSpPr/>
            <p:nvPr/>
          </p:nvSpPr>
          <p:spPr>
            <a:xfrm>
              <a:off x="6174000" y="6550560"/>
              <a:ext cx="3103500" cy="474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9210600" y="6550560"/>
              <a:ext cx="2980500" cy="4470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778480" y="6550560"/>
              <a:ext cx="3439800" cy="474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Google Shape;11;p1"/>
          <p:cNvPicPr preferRelativeResize="0"/>
          <p:nvPr/>
        </p:nvPicPr>
        <p:blipFill rotWithShape="1">
          <a:blip r:embed="rId17">
            <a:alphaModFix/>
          </a:blip>
          <a:srcRect l="1916" b="5315"/>
          <a:stretch/>
        </p:blipFill>
        <p:spPr>
          <a:xfrm>
            <a:off x="6629310" y="0"/>
            <a:ext cx="2192400" cy="518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1"/>
          <p:cNvGrpSpPr/>
          <p:nvPr/>
        </p:nvGrpSpPr>
        <p:grpSpPr>
          <a:xfrm>
            <a:off x="2133540" y="4914810"/>
            <a:ext cx="7009425" cy="33525"/>
            <a:chOff x="2844720" y="6553080"/>
            <a:chExt cx="9345900" cy="44700"/>
          </a:xfrm>
        </p:grpSpPr>
        <p:sp>
          <p:nvSpPr>
            <p:cNvPr id="13" name="Google Shape;13;p1"/>
            <p:cNvSpPr/>
            <p:nvPr/>
          </p:nvSpPr>
          <p:spPr>
            <a:xfrm>
              <a:off x="5994360" y="6553080"/>
              <a:ext cx="3103500" cy="447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844720" y="6553080"/>
              <a:ext cx="3148500" cy="447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9087120" y="6553080"/>
              <a:ext cx="3103500" cy="447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1"/>
          <p:cNvGrpSpPr/>
          <p:nvPr/>
        </p:nvGrpSpPr>
        <p:grpSpPr>
          <a:xfrm>
            <a:off x="0" y="971460"/>
            <a:ext cx="7009425" cy="33525"/>
            <a:chOff x="0" y="1295280"/>
            <a:chExt cx="9345900" cy="44700"/>
          </a:xfrm>
        </p:grpSpPr>
        <p:sp>
          <p:nvSpPr>
            <p:cNvPr id="17" name="Google Shape;17;p1"/>
            <p:cNvSpPr/>
            <p:nvPr/>
          </p:nvSpPr>
          <p:spPr>
            <a:xfrm>
              <a:off x="3149640" y="1295280"/>
              <a:ext cx="3103500" cy="447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0" y="1295280"/>
              <a:ext cx="3148500" cy="447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6242400" y="1295280"/>
              <a:ext cx="3103500" cy="447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1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upoturix.com/guillermo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1617074" y="2571750"/>
            <a:ext cx="7041823" cy="191364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Self Tuning Adaptive Regulation of a </a:t>
            </a:r>
            <a:br>
              <a:rPr lang="en" sz="2900" dirty="0"/>
            </a:br>
            <a:r>
              <a:rPr lang="en" sz="2900" dirty="0"/>
              <a:t>PI(D) Controller </a:t>
            </a:r>
            <a:endParaRPr sz="2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C090-5697-479C-8074-76E31DF3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Adaptive Control : Modification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6B51E-F406-4D40-BE2E-8E273F5248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Process of changing system parameters towards the optimum setting based on the instructions received from  identification and decision processes</a:t>
            </a:r>
          </a:p>
          <a:p>
            <a:r>
              <a:rPr lang="en-IN" dirty="0"/>
              <a:t>Here : PFE(Phase/Frequency Estimator)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83498-A436-45EF-A31A-EA2E9622F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920" y="2571750"/>
            <a:ext cx="2850832" cy="21071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972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D4D2-7737-4AD1-BFCA-4C65FD74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631D1-167C-474D-994F-438F51EB2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2" y="1502636"/>
            <a:ext cx="4446942" cy="27299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0DB9EE-8375-46D3-A31C-DF303BCB47C3}"/>
              </a:ext>
            </a:extLst>
          </p:cNvPr>
          <p:cNvSpPr txBox="1"/>
          <p:nvPr/>
        </p:nvSpPr>
        <p:spPr>
          <a:xfrm>
            <a:off x="5465617" y="1502636"/>
            <a:ext cx="314498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Blocks: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PFE Block(Phase Frequency Estimator)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 Block (Gain Estimator)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Design Block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Controller Block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Plant Transfer Function 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6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6969-55BB-4832-9082-5BB04D55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PFE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C5366-F443-4B1B-8D52-CF410DDBD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Injects a variable frequency sine wave to our system</a:t>
            </a:r>
          </a:p>
          <a:p>
            <a:r>
              <a:rPr lang="en-IN" dirty="0"/>
              <a:t>It then changes the frequency until the desired phase margin is reached </a:t>
            </a:r>
          </a:p>
          <a:p>
            <a:pPr marL="95250" indent="0">
              <a:buNone/>
            </a:pPr>
            <a:endParaRPr lang="en-IN" dirty="0"/>
          </a:p>
          <a:p>
            <a:pPr marL="9525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CE3995-ACB8-4567-A8AE-AFB5DC6AE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70" y="2473375"/>
            <a:ext cx="64389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88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68A6-E6AF-4D1B-866A-6B017ADB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Block For PFE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8B101-5CC7-4906-A4EF-B38E75A84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2" y="1483360"/>
            <a:ext cx="8592312" cy="29797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4538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8749-04F5-4B3A-94A1-4DC5DEBE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9E4998-E7DE-4925-BD3C-72C7355C8AC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Assumption: We have implemented the PI controller tuning</a:t>
                </a: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𝐾𝑝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 +</m:t>
                        </m:r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 dirty="0" err="1">
                                <a:latin typeface="Cambria Math" panose="02040503050406030204" pitchFamily="18" charset="0"/>
                              </a:rPr>
                              <m:t>𝑠𝑇𝑖</m:t>
                            </m:r>
                          </m:den>
                        </m:f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Parameters: 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1: </m:t>
                    </m:r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𝑇𝑖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  <a:p>
                <a:pPr lvl="3"/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2: </m:t>
                    </m:r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𝑇𝑖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  <a:p>
                <a:pPr lvl="3"/>
                <a:r>
                  <a:rPr lang="en-IN" dirty="0" err="1"/>
                  <a:t>Ti</a:t>
                </a:r>
                <a:r>
                  <a:rPr lang="en-IN" dirty="0"/>
                  <a:t> : output from the Design Block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𝑇𝑖</m:t>
                        </m:r>
                      </m:den>
                    </m:f>
                  </m:oMath>
                </a14:m>
                <a:endParaRPr lang="en-IN" dirty="0"/>
              </a:p>
              <a:p>
                <a:pPr lvl="3"/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𝑇𝑓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𝑇𝑖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IN" dirty="0"/>
                  <a:t>  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’ =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IN" dirty="0"/>
                  <a:t> from the Design Block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9E4998-E7DE-4925-BD3C-72C7355C8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644" t="-536" b="-60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13F7EB2-7483-477A-A279-C150B3D4A3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537"/>
          <a:stretch/>
        </p:blipFill>
        <p:spPr>
          <a:xfrm>
            <a:off x="5903843" y="2633973"/>
            <a:ext cx="2650019" cy="8380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34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1AA4-D1B2-47FE-9A36-F0FD2053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Controller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025D8-8839-4F9A-A3B2-17E6D43D5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0" indent="0" algn="ctr">
              <a:buNone/>
            </a:pP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46C31-93EA-47E8-840F-4750A5F9C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663" y="1994986"/>
            <a:ext cx="5472068" cy="19960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5BF7E7-F02C-4BE2-A167-D67E855A9B75}"/>
                  </a:ext>
                </a:extLst>
              </p:cNvPr>
              <p:cNvSpPr txBox="1"/>
              <p:nvPr/>
            </p:nvSpPr>
            <p:spPr>
              <a:xfrm>
                <a:off x="-337931" y="2373403"/>
                <a:ext cx="5294244" cy="161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=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  <m:t>𝑠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Mangal" panose="02040503050203030202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Mangal" panose="02040503050203030202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Mangal" panose="02040503050203030202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  <m:t>+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box>
                              <m:box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</m:ctrlPr>
                              </m:boxPr>
                              <m:e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  <m:t> </m:t>
                                </m:r>
                              </m:e>
                            </m:box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=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𝐾</m:t>
                            </m:r>
                            <m:f>
                              <m:f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Mangal" panose="02040503050203030202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Mangal" panose="02040503050203030202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Mangal" panose="02040503050203030202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Mangal" panose="02040503050203030202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Mangal" panose="02040503050203030202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Mangal" panose="02040503050203030202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Mangal" panose="02040503050203030202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Mangal" panose="02040503050203030202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Mangal" panose="02040503050203030202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  <m:t>𝑠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Mangal" panose="02040503050203030202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Mangal" panose="02040503050203030202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Mangal" panose="02040503050203030202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sz="1400" i="1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400">
                                <a:effectLst/>
                                <a:latin typeface="Georgia" panose="02040502050405020303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where</m:t>
                            </m:r>
                            <m:r>
                              <m:rPr>
                                <m:nor/>
                              </m:rPr>
                              <a:rPr lang="en-US" sz="1400" i="1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𝐾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Mangal" panose="02040503050203030202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Mangal" panose="02040503050203030202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Mangal" panose="02040503050203030202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Mangal" panose="02040503050203030202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Mangal" panose="02040503050203030202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Mangal" panose="02040503050203030202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  <m:t>1</m:t>
                                    </m:r>
                                    <m:r>
                                      <a:rPr lang="en-US" sz="1400" b="0" i="0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400" i="1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400">
                                <a:effectLst/>
                                <a:latin typeface="Georgia" panose="02040502050405020303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and</m:t>
                            </m:r>
                            <m:r>
                              <m:rPr>
                                <m:nor/>
                              </m:rPr>
                              <a:rPr lang="en-US" sz="1400" i="1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Mangal" panose="02040503050203030202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Mangal" panose="02040503050203030202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Mangal" panose="02040503050203030202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angal" panose="02040503050203030202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Mangal" panose="02040503050203030202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Mangal" panose="02040503050203030202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Mangal" panose="02040503050203030202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5BF7E7-F02C-4BE2-A167-D67E855A9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7931" y="2373403"/>
                <a:ext cx="5294244" cy="1617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433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68D1-1C09-48F1-B529-D95D0E99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VBPF</a:t>
            </a:r>
            <a:r>
              <a:rPr lang="en-IN" sz="1200" dirty="0"/>
              <a:t>(Variable Band Pass Filter)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A93C4-0E05-4624-B1F6-80F9155DC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Utility: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IN" sz="1500" dirty="0">
                <a:solidFill>
                  <a:srgbClr val="000000"/>
                </a:solidFill>
                <a:effectLst/>
                <a:latin typeface="AdvPS6F00"/>
                <a:ea typeface="Calibri" panose="020F0502020204030204" pitchFamily="34" charset="0"/>
                <a:cs typeface="AdvPS6F00"/>
              </a:rPr>
              <a:t>elimination of </a:t>
            </a:r>
            <a:r>
              <a:rPr lang="en-IN" sz="1500" dirty="0">
                <a:solidFill>
                  <a:srgbClr val="000000"/>
                </a:solidFill>
                <a:effectLst/>
                <a:latin typeface="AdvPS6F0B"/>
                <a:ea typeface="Calibri" panose="020F0502020204030204" pitchFamily="34" charset="0"/>
                <a:cs typeface="AdvPS6F0B"/>
              </a:rPr>
              <a:t>DC </a:t>
            </a:r>
            <a:r>
              <a:rPr lang="en-IN" sz="1500" dirty="0">
                <a:solidFill>
                  <a:srgbClr val="000000"/>
                </a:solidFill>
                <a:effectLst/>
                <a:latin typeface="AdvPS6F00"/>
                <a:ea typeface="Calibri" panose="020F0502020204030204" pitchFamily="34" charset="0"/>
                <a:cs typeface="AdvPS6F00"/>
              </a:rPr>
              <a:t>values;</a:t>
            </a:r>
            <a:endParaRPr lang="en-IN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IN" sz="1500" dirty="0">
                <a:solidFill>
                  <a:srgbClr val="000000"/>
                </a:solidFill>
                <a:effectLst/>
                <a:latin typeface="AdvPS6F00"/>
                <a:ea typeface="Calibri" panose="020F0502020204030204" pitchFamily="34" charset="0"/>
                <a:cs typeface="AdvPS6F00"/>
              </a:rPr>
              <a:t>attenuation of harmonics, arising for example if there</a:t>
            </a:r>
            <a:r>
              <a:rPr lang="en-IN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solidFill>
                  <a:srgbClr val="000000"/>
                </a:solidFill>
                <a:effectLst/>
                <a:latin typeface="AdvPS6F00"/>
                <a:ea typeface="Calibri" panose="020F0502020204030204" pitchFamily="34" charset="0"/>
                <a:cs typeface="AdvPS6F00"/>
              </a:rPr>
              <a:t>are nonlinearities in the plant or actuator;</a:t>
            </a:r>
            <a:endParaRPr lang="en-IN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IN" sz="1500" dirty="0">
                <a:solidFill>
                  <a:srgbClr val="000000"/>
                </a:solidFill>
                <a:effectLst/>
                <a:latin typeface="AdvPS6F00"/>
                <a:ea typeface="Calibri" panose="020F0502020204030204" pitchFamily="34" charset="0"/>
                <a:cs typeface="AdvPS6F00"/>
              </a:rPr>
              <a:t>reduction in the effect of additive noise.</a:t>
            </a:r>
            <a:endParaRPr lang="en-IN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05F61B6-BCA0-43FA-B23C-493A073ED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958" y="3187446"/>
            <a:ext cx="47625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485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4DF0-8018-4F1F-BC28-2AF9B9A0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Block : VBPF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19CEE-2749-4AD7-B6D9-D4C52EB25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117" y="1579156"/>
            <a:ext cx="5417114" cy="28709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8559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8A0F-5BDC-4529-8091-6497B9B0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Amplitude Estimator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4135C-8EDC-49EC-BFBF-ACACEF7DB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60" y="1211791"/>
            <a:ext cx="5383527" cy="304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29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2184-28FE-4CE7-A93C-C5A682B9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662F-4C84-4172-94EB-9B0B623DA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Estimates the Plant Gain and thus give the output to the design block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A3ACC-3781-47A9-9FFA-5744F80B4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16" y="1562317"/>
            <a:ext cx="7644384" cy="313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7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7DDE-A40C-4A5F-929B-F512AB3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25B52-6CEB-432D-AAE8-751EF782F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Novel Self tuning adaptive algorithm for automatic tuning of PI(D) controllers.</a:t>
            </a:r>
          </a:p>
          <a:p>
            <a:r>
              <a:rPr lang="en-IN" dirty="0"/>
              <a:t>Aims at resolving the drawbacks of present tuning techniques.</a:t>
            </a:r>
          </a:p>
          <a:p>
            <a:r>
              <a:rPr lang="en-IN" dirty="0"/>
              <a:t>Also supports online tuning i.e. we can change the controller parameters during the time of tuning.</a:t>
            </a:r>
          </a:p>
          <a:p>
            <a:r>
              <a:rPr lang="en-US" dirty="0">
                <a:solidFill>
                  <a:srgbClr val="202124"/>
                </a:solidFill>
                <a:latin typeface="Roboto"/>
              </a:rPr>
              <a:t>The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objective is to attain a design-point on the Nyquist diagram.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By injecting sinewaves and employing a PFE, closed-loop adaptive tuning is possible and there is exact convergence to the design-point without the approximations of describing-function theory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7588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BF7F-CF5E-4924-8612-323E3ED6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Block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0ABE6-CC7B-492F-BA72-D334B1AA17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It takes the input from GE , and calculates the </a:t>
            </a:r>
            <a:r>
              <a:rPr lang="en-IN" dirty="0" err="1"/>
              <a:t>Ti</a:t>
            </a:r>
            <a:r>
              <a:rPr lang="en-IN" dirty="0"/>
              <a:t>, and </a:t>
            </a:r>
            <a:r>
              <a:rPr lang="en-IN" dirty="0" err="1"/>
              <a:t>Kp</a:t>
            </a:r>
            <a:r>
              <a:rPr lang="en-IN" dirty="0"/>
              <a:t> using the design rules specified in the paper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4833B-D67D-448F-8217-B9D4DE732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531" y="2073989"/>
            <a:ext cx="3651769" cy="1834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B1F373-569B-4335-8D78-B318C4EC7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42" y="2073989"/>
            <a:ext cx="2843372" cy="2229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A47BAC-60BD-4314-B29E-772CA05CBB54}"/>
              </a:ext>
            </a:extLst>
          </p:cNvPr>
          <p:cNvSpPr txBox="1"/>
          <p:nvPr/>
        </p:nvSpPr>
        <p:spPr>
          <a:xfrm>
            <a:off x="5553456" y="4011168"/>
            <a:ext cx="3278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 Calculation;  2K’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72552-B4F6-4002-904D-E646966D468F}"/>
              </a:ext>
            </a:extLst>
          </p:cNvPr>
          <p:cNvSpPr txBox="1"/>
          <p:nvPr/>
        </p:nvSpPr>
        <p:spPr>
          <a:xfrm>
            <a:off x="1353312" y="4359009"/>
            <a:ext cx="321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Calculation of K’ and </a:t>
            </a:r>
            <a:r>
              <a:rPr lang="en-IN" dirty="0" err="1"/>
              <a:t>Ti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5441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862B-42FD-483E-86E5-E8EA22DF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Block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64D5B-476F-4652-A9F0-CEA9804E5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08" y="1476193"/>
            <a:ext cx="4646104" cy="19439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D7813F-F737-455E-9D39-610066A461DA}"/>
              </a:ext>
            </a:extLst>
          </p:cNvPr>
          <p:cNvSpPr txBox="1"/>
          <p:nvPr/>
        </p:nvSpPr>
        <p:spPr>
          <a:xfrm>
            <a:off x="1999488" y="3464114"/>
            <a:ext cx="497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Calculation of </a:t>
            </a:r>
            <a:r>
              <a:rPr lang="en-IN" dirty="0" err="1"/>
              <a:t>Ti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34D538-CB15-40C4-8459-C3A118FA7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265" y="1776538"/>
            <a:ext cx="3200400" cy="15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98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95CD-E84A-455D-BF84-08FF30E1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A753C-4128-4193-A5E1-1BE822CE8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2 types of plant </a:t>
            </a:r>
          </a:p>
          <a:p>
            <a:pPr lvl="2"/>
            <a:r>
              <a:rPr lang="en-IN" dirty="0"/>
              <a:t>Type 0 : No poles at origin</a:t>
            </a:r>
          </a:p>
          <a:p>
            <a:pPr lvl="2"/>
            <a:r>
              <a:rPr lang="en-IN" dirty="0"/>
              <a:t>Type 1 : 1 pole at origin </a:t>
            </a:r>
          </a:p>
          <a:p>
            <a:pPr>
              <a:lnSpc>
                <a:spcPct val="100000"/>
              </a:lnSpc>
            </a:pPr>
            <a:r>
              <a:rPr lang="en-IN" dirty="0"/>
              <a:t>3rd order and 7</a:t>
            </a:r>
            <a:r>
              <a:rPr lang="en-IN" baseline="30000" dirty="0"/>
              <a:t>th</a:t>
            </a:r>
            <a:r>
              <a:rPr lang="en-IN" dirty="0"/>
              <a:t> order transfer functions taken</a:t>
            </a:r>
          </a:p>
          <a:p>
            <a:pPr>
              <a:lnSpc>
                <a:spcPct val="100000"/>
              </a:lnSpc>
            </a:pPr>
            <a:r>
              <a:rPr lang="en-IN" dirty="0"/>
              <a:t>It receives the control signal from the controller  and produces the plant output</a:t>
            </a:r>
          </a:p>
          <a:p>
            <a:pPr>
              <a:lnSpc>
                <a:spcPct val="100000"/>
              </a:lnSpc>
            </a:pPr>
            <a:r>
              <a:rPr lang="en-IN" dirty="0"/>
              <a:t>This plant output and controller output is given to a GE and thus we get an estimate of the Gain</a:t>
            </a:r>
          </a:p>
        </p:txBody>
      </p:sp>
    </p:spTree>
    <p:extLst>
      <p:ext uri="{BB962C8B-B14F-4D97-AF65-F5344CB8AC3E}">
        <p14:creationId xmlns:p14="http://schemas.microsoft.com/office/powerpoint/2010/main" val="1776391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E93D-D9C4-4274-899E-1B907D71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Adaptive Gain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B1C8B-0634-42DE-AAD0-9D8B304795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This is the factor that affects how big are the steps taken by the PFE</a:t>
            </a:r>
          </a:p>
          <a:p>
            <a:r>
              <a:rPr lang="en-IN" dirty="0"/>
              <a:t>while changing the frequency</a:t>
            </a:r>
          </a:p>
          <a:p>
            <a:r>
              <a:rPr lang="en-IN" dirty="0"/>
              <a:t>We have directly chosen the value, (There were separate papers being written regarding the selection of Adaptive Gain) </a:t>
            </a:r>
          </a:p>
          <a:p>
            <a:r>
              <a:rPr lang="en-IN" dirty="0"/>
              <a:t>Due to the time varying effect of the controller parameters , we scaled the adaptive gain appropriately.</a:t>
            </a:r>
          </a:p>
          <a:p>
            <a:r>
              <a:rPr lang="en-IN" dirty="0"/>
              <a:t>For type 0 plant : 4- rescaling factor</a:t>
            </a:r>
          </a:p>
          <a:p>
            <a:r>
              <a:rPr lang="en-IN" dirty="0"/>
              <a:t>For type 1 plant : 8 – rescaling factor</a:t>
            </a:r>
          </a:p>
        </p:txBody>
      </p:sp>
    </p:spTree>
    <p:extLst>
      <p:ext uri="{BB962C8B-B14F-4D97-AF65-F5344CB8AC3E}">
        <p14:creationId xmlns:p14="http://schemas.microsoft.com/office/powerpoint/2010/main" val="2193179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1781-25F5-477E-AF9E-1EFB7F40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r>
              <a:rPr lang="en-IN" dirty="0"/>
              <a:t>PSD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E6A32-597C-41C7-8A30-DDCE6A5592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F7C17-45B7-4EE3-B219-A0818C3AD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920" y="2395044"/>
            <a:ext cx="4818286" cy="187078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2B006C-524B-48FB-9A67-E25F32002FF5}"/>
                  </a:ext>
                </a:extLst>
              </p:cNvPr>
              <p:cNvSpPr txBox="1"/>
              <p:nvPr/>
            </p:nvSpPr>
            <p:spPr>
              <a:xfrm>
                <a:off x="188976" y="1234732"/>
                <a:ext cx="545287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400" b="0" i="0" u="none" strike="noStrike" baseline="0" dirty="0">
                    <a:latin typeface="Times New Roman" panose="02020603050405020304" pitchFamily="18" charset="0"/>
                  </a:rPr>
                  <a:t>The input </a:t>
                </a:r>
                <a:r>
                  <a:rPr lang="en-US" sz="1600" b="1" i="0" u="none" strike="noStrike" baseline="0" dirty="0">
                    <a:latin typeface="Times New Roman" panose="02020603050405020304" pitchFamily="18" charset="0"/>
                  </a:rPr>
                  <a:t>nodes </a:t>
                </a:r>
                <a:r>
                  <a:rPr lang="en-US" sz="1400" b="0" i="0" u="none" strike="noStrike" baseline="0" dirty="0">
                    <a:latin typeface="Times New Roman" panose="02020603050405020304" pitchFamily="18" charset="0"/>
                  </a:rPr>
                  <a:t>correspond </a:t>
                </a:r>
                <a:r>
                  <a:rPr lang="en-US" sz="1600" b="0" i="0" u="none" strike="noStrike" baseline="0" dirty="0">
                    <a:latin typeface="Times New Roman" panose="02020603050405020304" pitchFamily="18" charset="0"/>
                  </a:rPr>
                  <a:t>to </a:t>
                </a:r>
                <a:r>
                  <a:rPr lang="en-US" sz="1400" b="0" i="0" u="none" strike="noStrike" baseline="0" dirty="0">
                    <a:latin typeface="Times New Roman" panose="02020603050405020304" pitchFamily="18" charset="0"/>
                  </a:rPr>
                  <a:t>signals </a:t>
                </a:r>
                <a:r>
                  <a:rPr lang="en-US" b="1" dirty="0">
                    <a:latin typeface="Times New Roman" panose="02020603050405020304" pitchFamily="18" charset="0"/>
                  </a:rPr>
                  <a:t>from the VBPF</a:t>
                </a:r>
                <a:r>
                  <a:rPr lang="en-US" sz="1400" b="1" i="0" u="none" strike="noStrike" baseline="0" dirty="0">
                    <a:latin typeface="Times New Roman" panose="02020603050405020304" pitchFamily="18" charset="0"/>
                  </a:rPr>
                  <a:t> </a:t>
                </a:r>
                <a:r>
                  <a:rPr lang="en-US" sz="1400" b="0" i="0" u="none" strike="noStrike" baseline="0" dirty="0">
                    <a:latin typeface="Times New Roman" panose="02020603050405020304" pitchFamily="18" charset="0"/>
                  </a:rPr>
                  <a:t>(the</a:t>
                </a:r>
              </a:p>
              <a:p>
                <a:pPr algn="l"/>
                <a:r>
                  <a:rPr lang="en-US" sz="1400" b="0" i="0" u="none" strike="noStrike" baseline="0" dirty="0">
                    <a:latin typeface="Times New Roman" panose="02020603050405020304" pitchFamily="18" charset="0"/>
                  </a:rPr>
                  <a:t>plant's response, being the upper input to the algorithm) and the present frequency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b="0" i="1" u="none" strike="noStrike" baseline="0" smtClean="0">
                        <a:latin typeface="Cambria Math" panose="02040503050406030204" pitchFamily="18" charset="0"/>
                      </a:rPr>
                      <m:t>ϕ</m:t>
                    </m:r>
                  </m:oMath>
                </a14:m>
                <a:r>
                  <a:rPr lang="en-US" sz="1400" b="0" i="0" u="none" strike="noStrike" baseline="0" dirty="0">
                    <a:latin typeface="Times New Roman" panose="02020603050405020304" pitchFamily="18" charset="0"/>
                  </a:rPr>
                  <a:t> (the PLL’s current phase), whilst the output is the</a:t>
                </a:r>
              </a:p>
              <a:p>
                <a:pPr algn="l"/>
                <a:r>
                  <a:rPr lang="en-US" sz="1400" b="0" i="0" u="none" strike="noStrike" baseline="0" dirty="0">
                    <a:latin typeface="Times New Roman" panose="02020603050405020304" pitchFamily="18" charset="0"/>
                  </a:rPr>
                  <a:t>(possibly filtered) error signal </a:t>
                </a:r>
                <a:r>
                  <a:rPr lang="en-US" sz="1200" b="1" i="1" u="none" strike="noStrike" baseline="0" dirty="0">
                    <a:latin typeface="Arial" panose="020B0604020202020204" pitchFamily="34" charset="0"/>
                  </a:rPr>
                  <a:t>S,(t) </a:t>
                </a:r>
                <a:r>
                  <a:rPr lang="en-US" sz="1400" b="0" i="0" u="none" strike="noStrike" baseline="0" dirty="0">
                    <a:latin typeface="Times New Roman" panose="02020603050405020304" pitchFamily="18" charset="0"/>
                  </a:rPr>
                  <a:t>that drives the updating</a:t>
                </a:r>
              </a:p>
              <a:p>
                <a:pPr algn="l"/>
                <a:r>
                  <a:rPr lang="en-IN" sz="1400" b="0" i="0" u="none" strike="noStrike" baseline="0" dirty="0">
                    <a:latin typeface="Times New Roman" panose="02020603050405020304" pitchFamily="18" charset="0"/>
                  </a:rPr>
                  <a:t>integrator.</a:t>
                </a:r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2B006C-524B-48FB-9A67-E25F32002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76" y="1234732"/>
                <a:ext cx="5452872" cy="1200329"/>
              </a:xfrm>
              <a:prstGeom prst="rect">
                <a:avLst/>
              </a:prstGeom>
              <a:blipFill>
                <a:blip r:embed="rId3"/>
                <a:stretch>
                  <a:fillRect l="-335" t="-1531" b="-45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726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A5A0-938D-449E-A102-49FEDF11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Point: D1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B9FC-E74C-48F4-AD99-283DBC029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8">
              <a:lnSpc>
                <a:spcPct val="100000"/>
              </a:lnSpc>
            </a:pPr>
            <a:r>
              <a:rPr lang="en-IN" dirty="0"/>
              <a:t>Whole algorithm depends on selection of design point D1. </a:t>
            </a:r>
          </a:p>
          <a:p>
            <a:pPr lvl="8">
              <a:lnSpc>
                <a:spcPct val="100000"/>
              </a:lnSpc>
            </a:pPr>
            <a:r>
              <a:rPr lang="en-IN" dirty="0"/>
              <a:t>Once design point D1 is selected</a:t>
            </a:r>
          </a:p>
          <a:p>
            <a:pPr lvl="8">
              <a:lnSpc>
                <a:spcPct val="100000"/>
              </a:lnSpc>
            </a:pPr>
            <a:r>
              <a:rPr lang="en-IN" dirty="0"/>
              <a:t>the corresponding desired phase margin is used to calculate the desired phase shift .</a:t>
            </a:r>
          </a:p>
          <a:p>
            <a:pPr lvl="8">
              <a:lnSpc>
                <a:spcPct val="100000"/>
              </a:lnSpc>
            </a:pPr>
            <a:r>
              <a:rPr lang="en-IN" dirty="0"/>
              <a:t>Initially, the frequency which is fed to PFE is very close to the frequency at the desired phase margin(design point)</a:t>
            </a:r>
          </a:p>
          <a:p>
            <a:pPr marL="3797300" lvl="8" indent="0">
              <a:lnSpc>
                <a:spcPct val="100000"/>
              </a:lnSpc>
              <a:buNone/>
            </a:pP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19299-8DB6-46A7-B9FA-6616193D1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1700" y="1240900"/>
            <a:ext cx="3543300" cy="3457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146A46-C354-499A-BBE9-5F50F796F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314" y="3244555"/>
            <a:ext cx="30575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91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B38C-76DE-4D0F-BB2B-D2D238FE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Initialisation		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E260874-6223-49D8-9918-2AC37C328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589" y="2347912"/>
            <a:ext cx="2095500" cy="447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C555FAD-C2FE-4AAD-A9E4-735F411A1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226" y="3052942"/>
            <a:ext cx="3324225" cy="2762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id="{5096FFAF-11EB-42C6-9204-2178126CF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392" y="1909185"/>
            <a:ext cx="84963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14">
            <a:extLst>
              <a:ext uri="{FF2B5EF4-FFF2-40B4-BE49-F238E27FC236}">
                <a16:creationId xmlns:a16="http://schemas.microsoft.com/office/drawing/2014/main" id="{9E1B9078-709C-46A2-8606-EE27B1973D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392" y="2419350"/>
            <a:ext cx="4255008" cy="425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E2BD7C-AF47-49DA-BC3E-AB3E4CFE4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56" y="1200098"/>
            <a:ext cx="4752320" cy="3272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6073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C535-BD09-4434-8238-DD65B4EE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Initialisation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2172D44-281E-4020-BE4A-7C971726925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adaptation of the test frequency (w1) and the plant gain estimate </a:t>
                </a:r>
                <a:r>
                  <a:rPr lang="en-US" dirty="0" err="1"/>
                  <a:t>Gp</a:t>
                </a:r>
                <a:r>
                  <a:rPr lang="en-US" dirty="0"/>
                  <a:t>(jw1) is halted for a period = 2(Td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IN" b="0" dirty="0"/>
                  <a:t>)</a:t>
                </a:r>
                <a:r>
                  <a:rPr lang="en-US" dirty="0"/>
                  <a:t>.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dirty="0"/>
                  <a:t>To allow the responses of the estimators to settle before they embark on adjusting the controller parameters,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dirty="0"/>
                  <a:t> relates to the dead-time in the PFE and GE resulting from the use of Hilbert transformers</a:t>
                </a:r>
                <a:endParaRPr lang="en-IN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2172D44-281E-4020-BE4A-7C97172692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644" r="-2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543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DB20-10DA-4DF8-87AB-CA983917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Various </a:t>
            </a:r>
            <a:r>
              <a:rPr lang="en-IN" dirty="0" err="1"/>
              <a:t>Formulaes</a:t>
            </a:r>
            <a:r>
              <a:rPr lang="en-IN" dirty="0"/>
              <a:t>/Assumptions: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6644A-E986-4926-94F0-D6F120264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Selection of parameter ‘a’:</a:t>
            </a:r>
          </a:p>
          <a:p>
            <a:endParaRPr lang="en-IN" dirty="0"/>
          </a:p>
          <a:p>
            <a:endParaRPr lang="en-IN" dirty="0"/>
          </a:p>
          <a:p>
            <a:pPr marL="95250" indent="0">
              <a:buNone/>
            </a:pPr>
            <a:br>
              <a:rPr lang="en-IN" dirty="0"/>
            </a:br>
            <a:br>
              <a:rPr lang="en-IN" dirty="0"/>
            </a:br>
            <a:endParaRPr lang="en-IN" dirty="0"/>
          </a:p>
          <a:p>
            <a:pPr lvl="3"/>
            <a:r>
              <a:rPr lang="en-IN" dirty="0"/>
              <a:t>Lambda : Td/T</a:t>
            </a:r>
          </a:p>
          <a:p>
            <a:pPr lvl="3"/>
            <a:r>
              <a:rPr lang="en-IN" dirty="0"/>
              <a:t>Td : deadtime got from FODT model</a:t>
            </a:r>
          </a:p>
          <a:p>
            <a:pPr lvl="3"/>
            <a:r>
              <a:rPr lang="en-IN" dirty="0"/>
              <a:t>PM : desired phase margin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112F8-96F9-4C68-83FA-29D409252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77" y="1730532"/>
            <a:ext cx="4211950" cy="181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94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8B4B-B8BE-4FDA-915B-00545721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Response Based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061A2-77BB-48C3-8507-29C7291F9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090" y="1256231"/>
            <a:ext cx="4731926" cy="35304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364300-BB8E-43A5-AFE1-12642D08CA1B}"/>
                  </a:ext>
                </a:extLst>
              </p:cNvPr>
              <p:cNvSpPr txBox="1"/>
              <p:nvPr/>
            </p:nvSpPr>
            <p:spPr>
              <a:xfrm>
                <a:off x="4468368" y="2664217"/>
                <a:ext cx="48039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Phase Margin : 60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  <a:p>
                <a:r>
                  <a:rPr lang="en-IN" dirty="0"/>
                  <a:t>Graph plotted for step response for different values of a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364300-BB8E-43A5-AFE1-12642D08C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368" y="2664217"/>
                <a:ext cx="4803912" cy="523220"/>
              </a:xfrm>
              <a:prstGeom prst="rect">
                <a:avLst/>
              </a:prstGeom>
              <a:blipFill>
                <a:blip r:embed="rId4"/>
                <a:stretch>
                  <a:fillRect l="-381" t="-2326" b="-116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49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188C-A90F-4461-AE67-CEE99F82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Shortcomings of Previous Methods: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1D618-78F1-44C7-A730-F8D016554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Relay Autotuning:</a:t>
            </a:r>
          </a:p>
          <a:p>
            <a:pPr lvl="2"/>
            <a:r>
              <a:rPr lang="en-IN" dirty="0"/>
              <a:t>Offline tuning method, no control can be provided during tuning</a:t>
            </a:r>
          </a:p>
          <a:p>
            <a:pPr lvl="2"/>
            <a:r>
              <a:rPr lang="en-IN" dirty="0"/>
              <a:t>Load disturbances also influence the estimation accuracy</a:t>
            </a:r>
          </a:p>
          <a:p>
            <a:pPr lvl="2"/>
            <a:r>
              <a:rPr lang="en-IN" dirty="0"/>
              <a:t>Use of describing function analysis leads to incorrect estimate of frequency point </a:t>
            </a:r>
          </a:p>
          <a:p>
            <a:pPr marL="1047750" lvl="2" indent="0">
              <a:buNone/>
            </a:pPr>
            <a:endParaRPr lang="en-IN" dirty="0"/>
          </a:p>
          <a:p>
            <a:pPr marL="1047750" lvl="2" indent="0">
              <a:buNone/>
            </a:pPr>
            <a:endParaRPr lang="en-IN" dirty="0"/>
          </a:p>
          <a:p>
            <a:r>
              <a:rPr lang="en-IN" dirty="0"/>
              <a:t>Open Loop Tuning:</a:t>
            </a:r>
          </a:p>
          <a:p>
            <a:pPr lvl="2"/>
            <a:r>
              <a:rPr lang="en-IN" dirty="0"/>
              <a:t>Sensitivity to disturbances</a:t>
            </a:r>
          </a:p>
          <a:p>
            <a:pPr lvl="2"/>
            <a:r>
              <a:rPr lang="en-IN" dirty="0"/>
              <a:t>Use of parametrised process model leads to lack of generality. </a:t>
            </a:r>
          </a:p>
          <a:p>
            <a:pPr lvl="2"/>
            <a:r>
              <a:rPr lang="en-IN" dirty="0"/>
              <a:t>Only suitable for Offline tuning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516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E470-9039-44C8-A29B-3638C7AA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Results </a:t>
            </a:r>
            <a:r>
              <a:rPr lang="en-IN" sz="1400" dirty="0"/>
              <a:t>by Author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906F6-EE7F-406F-800B-D7698148F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C40A6-86FF-4124-9F5D-7891AE5D5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49" y="1152474"/>
            <a:ext cx="3737603" cy="31413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BC1096-498C-457A-B630-8143DF239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648" y="1109937"/>
            <a:ext cx="3862902" cy="31612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24731A-741E-4517-A15C-DAA5E6BF6865}"/>
              </a:ext>
            </a:extLst>
          </p:cNvPr>
          <p:cNvSpPr txBox="1"/>
          <p:nvPr/>
        </p:nvSpPr>
        <p:spPr>
          <a:xfrm>
            <a:off x="101953" y="4598680"/>
            <a:ext cx="4396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Simulation result for  7th order system – Type 0 plant</a:t>
            </a:r>
            <a:endParaRPr lang="en-IN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E4B17-3D08-4F86-A009-D14C61B8BF48}"/>
              </a:ext>
            </a:extLst>
          </p:cNvPr>
          <p:cNvSpPr txBox="1"/>
          <p:nvPr/>
        </p:nvSpPr>
        <p:spPr>
          <a:xfrm>
            <a:off x="4497973" y="4598681"/>
            <a:ext cx="4609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Simulation result for  3rd order system – Type 1 plant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888825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5CF5-DB64-4BD5-9B0C-A81B1835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Comparisons </a:t>
            </a:r>
            <a:r>
              <a:rPr lang="en-IN" sz="1400" dirty="0"/>
              <a:t>by Author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0AF8C-BC4F-4E33-AFA9-5444BCC3A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E3115-758C-4742-A529-F635D1080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1700" y="1039088"/>
            <a:ext cx="8520600" cy="3643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B5AF38-36EB-4E13-9C25-E42FC5247ACC}"/>
                  </a:ext>
                </a:extLst>
              </p:cNvPr>
              <p:cNvSpPr txBox="1"/>
              <p:nvPr/>
            </p:nvSpPr>
            <p:spPr>
              <a:xfrm>
                <a:off x="919268" y="4509131"/>
                <a:ext cx="8629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Simulation for FODT 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u="sng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u="sng" dirty="0"/>
                  <a:t> = 2 </a:t>
                </a: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IN" b="0" i="1" u="sng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u="sng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u="sng" dirty="0"/>
                  <a:t> 0.5</a:t>
                </a:r>
                <a:endParaRPr lang="en-IN" u="sng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B5AF38-36EB-4E13-9C25-E42FC5247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8" y="4509131"/>
                <a:ext cx="8629100" cy="307777"/>
              </a:xfrm>
              <a:prstGeom prst="rect">
                <a:avLst/>
              </a:prstGeom>
              <a:blipFill>
                <a:blip r:embed="rId4"/>
                <a:stretch>
                  <a:fillRect l="-212" t="-4000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550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F1B7-E18D-46DF-964F-FDBCBB55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Special Thanks….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BBF019-85A8-452E-B2A3-00A4E8687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" y="1164520"/>
            <a:ext cx="3089631" cy="34235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8F337D-27BC-4B8C-B0BF-19F665621AD3}"/>
              </a:ext>
            </a:extLst>
          </p:cNvPr>
          <p:cNvSpPr txBox="1"/>
          <p:nvPr/>
        </p:nvSpPr>
        <p:spPr>
          <a:xfrm>
            <a:off x="3769360" y="1310640"/>
            <a:ext cx="4947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Dr.</a:t>
            </a:r>
            <a:r>
              <a:rPr lang="en-IN" dirty="0"/>
              <a:t> Guillermo Valencia </a:t>
            </a:r>
            <a:r>
              <a:rPr lang="en-IN" dirty="0" err="1"/>
              <a:t>Palomo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Link to Profile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728927-3D1D-4B01-864F-E07411F83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932" y="1113607"/>
            <a:ext cx="2569357" cy="342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67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91FF30-54B0-41E5-A9BC-C3E6083D6DE7}"/>
              </a:ext>
            </a:extLst>
          </p:cNvPr>
          <p:cNvSpPr txBox="1"/>
          <p:nvPr/>
        </p:nvSpPr>
        <p:spPr>
          <a:xfrm>
            <a:off x="1993392" y="2875061"/>
            <a:ext cx="8113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-Group 17</a:t>
            </a:r>
          </a:p>
          <a:p>
            <a:pPr algn="ctr"/>
            <a:r>
              <a:rPr lang="en-IN" dirty="0"/>
              <a:t>			Ayush Agrawal(2018A8PS0469P</a:t>
            </a:r>
          </a:p>
          <a:p>
            <a:pPr algn="ctr"/>
            <a:r>
              <a:rPr lang="en-IN" dirty="0"/>
              <a:t>			</a:t>
            </a:r>
            <a:r>
              <a:rPr lang="en-IN" dirty="0" err="1"/>
              <a:t>Pranamya</a:t>
            </a:r>
            <a:r>
              <a:rPr lang="en-IN" dirty="0"/>
              <a:t> Jain(2018A8PS0769P)</a:t>
            </a:r>
          </a:p>
          <a:p>
            <a:pPr algn="ctr"/>
            <a:r>
              <a:rPr lang="en-IN" dirty="0"/>
              <a:t>		           Nitin Pant (2018A8PS0381P)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7A8AA-7D36-4EEE-9BA7-A29A8972AA73}"/>
              </a:ext>
            </a:extLst>
          </p:cNvPr>
          <p:cNvSpPr txBox="1"/>
          <p:nvPr/>
        </p:nvSpPr>
        <p:spPr>
          <a:xfrm>
            <a:off x="1993392" y="2094696"/>
            <a:ext cx="6760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THANK YOU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5674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E857-18D2-4BA8-82E7-BACD44E6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Expectations from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7D444-DC58-4582-BA5A-28FD91627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202124"/>
                </a:solidFill>
                <a:effectLst/>
                <a:latin typeface="Roboto"/>
              </a:rPr>
              <a:t>The controller proposed is supposed to have positive points of relay based tuning which include its ease of use and speed. </a:t>
            </a:r>
          </a:p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202124"/>
                </a:solidFill>
                <a:effectLst/>
                <a:latin typeface="Roboto"/>
              </a:rPr>
              <a:t>It is also expected to have greater flexibility, giving superior PID tuning. </a:t>
            </a:r>
          </a:p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202124"/>
                </a:solidFill>
                <a:effectLst/>
                <a:latin typeface="Roboto"/>
              </a:rPr>
              <a:t>It must also have Robustness to: 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noise, 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set-point changes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disturbances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05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9052-79B2-49CA-987A-95FF15E0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Adaptive Algorithm?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C2B09-5A4B-43C1-868E-92DBA519D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" y="1152474"/>
            <a:ext cx="8576268" cy="36267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Aims at finding out best adjustment of controller parameters in face of changing process dynamics</a:t>
            </a:r>
          </a:p>
          <a:p>
            <a:pPr>
              <a:lnSpc>
                <a:spcPct val="150000"/>
              </a:lnSpc>
            </a:pPr>
            <a:r>
              <a:rPr lang="en-IN" dirty="0"/>
              <a:t>Measures the performance relative to a given Index of Performance and modifies it  to reach to a optimum value</a:t>
            </a:r>
          </a:p>
          <a:p>
            <a:pPr>
              <a:lnSpc>
                <a:spcPct val="100000"/>
              </a:lnSpc>
            </a:pPr>
            <a:r>
              <a:rPr lang="en-IN" dirty="0"/>
              <a:t>Major 3 components:</a:t>
            </a:r>
          </a:p>
          <a:p>
            <a:pPr lvl="1">
              <a:lnSpc>
                <a:spcPct val="100000"/>
              </a:lnSpc>
            </a:pPr>
            <a:r>
              <a:rPr lang="en-IN" dirty="0"/>
              <a:t>Identification</a:t>
            </a:r>
          </a:p>
          <a:p>
            <a:pPr lvl="1">
              <a:lnSpc>
                <a:spcPct val="100000"/>
              </a:lnSpc>
            </a:pPr>
            <a:r>
              <a:rPr lang="en-IN" dirty="0"/>
              <a:t>Decision</a:t>
            </a:r>
          </a:p>
          <a:p>
            <a:pPr lvl="1">
              <a:lnSpc>
                <a:spcPct val="100000"/>
              </a:lnSpc>
            </a:pPr>
            <a:r>
              <a:rPr lang="en-IN" dirty="0"/>
              <a:t>Modification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F991A-D4A3-42E5-903B-5F1240BCFC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7" t="12546" r="25828" b="42923"/>
          <a:stretch/>
        </p:blipFill>
        <p:spPr>
          <a:xfrm rot="16200000">
            <a:off x="6317813" y="1911025"/>
            <a:ext cx="1988601" cy="331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9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8A64-830E-4CE1-8555-AF6470A9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3F2B4-EDF5-423A-8650-CB0066B89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Self tuning Regulator</a:t>
            </a:r>
          </a:p>
          <a:p>
            <a:pPr>
              <a:lnSpc>
                <a:spcPct val="150000"/>
              </a:lnSpc>
            </a:pPr>
            <a:r>
              <a:rPr lang="en-IN" dirty="0"/>
              <a:t>Benefits: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Flexible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Easy to understand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Easy to implement with </a:t>
            </a:r>
            <a:r>
              <a:rPr lang="en-IN" dirty="0" err="1"/>
              <a:t>muP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46C79B-D66C-42F9-8346-9D2BD5BC3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60" t="31709" r="27226" b="8268"/>
          <a:stretch/>
        </p:blipFill>
        <p:spPr>
          <a:xfrm>
            <a:off x="4303525" y="1243915"/>
            <a:ext cx="4699693" cy="214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3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5CF8-86AC-489A-ADC6-9E2C5AD1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F22B-4AD9-4829-9D6B-DC134FF03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Composed of 2 loops</a:t>
            </a:r>
          </a:p>
          <a:p>
            <a:r>
              <a:rPr lang="en-IN" dirty="0"/>
              <a:t>Inner loop</a:t>
            </a:r>
          </a:p>
          <a:p>
            <a:pPr lvl="1"/>
            <a:r>
              <a:rPr lang="en-IN" dirty="0"/>
              <a:t>Process</a:t>
            </a:r>
          </a:p>
          <a:p>
            <a:pPr lvl="1"/>
            <a:r>
              <a:rPr lang="en-IN" dirty="0"/>
              <a:t>Ordinary feedback controller</a:t>
            </a:r>
          </a:p>
          <a:p>
            <a:r>
              <a:rPr lang="en-IN" dirty="0"/>
              <a:t>Outer Loop</a:t>
            </a:r>
          </a:p>
          <a:p>
            <a:pPr lvl="1"/>
            <a:r>
              <a:rPr lang="en-IN" dirty="0"/>
              <a:t>Used to adjust the parameters of the feedback controller</a:t>
            </a:r>
          </a:p>
          <a:p>
            <a:pPr lvl="1"/>
            <a:r>
              <a:rPr lang="en-IN" dirty="0"/>
              <a:t>Composed of </a:t>
            </a:r>
          </a:p>
          <a:p>
            <a:pPr lvl="2"/>
            <a:r>
              <a:rPr lang="en-IN" dirty="0"/>
              <a:t>recursive parameter estimation</a:t>
            </a:r>
          </a:p>
          <a:p>
            <a:pPr lvl="2"/>
            <a:r>
              <a:rPr lang="en-IN" dirty="0"/>
              <a:t>adjustment mechanism for controller parameter</a:t>
            </a:r>
          </a:p>
          <a:p>
            <a:r>
              <a:rPr lang="en-IN" dirty="0"/>
              <a:t>The parameters in process are updated via online training</a:t>
            </a:r>
          </a:p>
        </p:txBody>
      </p:sp>
    </p:spTree>
    <p:extLst>
      <p:ext uri="{BB962C8B-B14F-4D97-AF65-F5344CB8AC3E}">
        <p14:creationId xmlns:p14="http://schemas.microsoft.com/office/powerpoint/2010/main" val="75474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4509-BB30-480A-A560-684285F2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Adaptive Control: Identification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99E1F-BF69-4495-B57A-7CDEB5DEF9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 process by which the system is characterised or by which the IP(Index of Performance) value is measured.</a:t>
            </a:r>
          </a:p>
          <a:p>
            <a:r>
              <a:rPr lang="en-IN" dirty="0"/>
              <a:t>Here : gain estimators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8DD26-5E93-4E9F-A440-255EDB613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520" y="2469197"/>
            <a:ext cx="2286000" cy="1285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829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342F-9B46-4F32-BDFA-6264A485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Adaptive Control : Decision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5BAB0-FD67-4D8F-BD6B-D27B6B86F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Here, the IP measurements are analysed to decide how system performance relates to the desired optimum</a:t>
            </a:r>
          </a:p>
          <a:p>
            <a:r>
              <a:rPr lang="en-IN" dirty="0"/>
              <a:t>If performance is inadequate</a:t>
            </a:r>
          </a:p>
          <a:p>
            <a:pPr lvl="1"/>
            <a:r>
              <a:rPr lang="en-IN" dirty="0"/>
              <a:t>Corrective adjustments are made according to the established </a:t>
            </a:r>
            <a:r>
              <a:rPr lang="en-IN" dirty="0" err="1"/>
              <a:t>stratergy</a:t>
            </a:r>
            <a:br>
              <a:rPr lang="en-IN" dirty="0"/>
            </a:br>
            <a:endParaRPr lang="en-IN" dirty="0"/>
          </a:p>
          <a:p>
            <a:r>
              <a:rPr lang="en-IN" dirty="0"/>
              <a:t>Here : Design Block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4FAF8-2289-40F4-84A3-03DE4AAD5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558" y="2769870"/>
            <a:ext cx="1767193" cy="1997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283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1074</Words>
  <Application>Microsoft Office PowerPoint</Application>
  <PresentationFormat>On-screen Show (16:9)</PresentationFormat>
  <Paragraphs>157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AdvPS6F00</vt:lpstr>
      <vt:lpstr>AdvPS6F0B</vt:lpstr>
      <vt:lpstr>Arial</vt:lpstr>
      <vt:lpstr>Calibri</vt:lpstr>
      <vt:lpstr>Cambria Math</vt:lpstr>
      <vt:lpstr>Georgia</vt:lpstr>
      <vt:lpstr>Roboto</vt:lpstr>
      <vt:lpstr>Times New Roman</vt:lpstr>
      <vt:lpstr>Whitney</vt:lpstr>
      <vt:lpstr>Office Theme</vt:lpstr>
      <vt:lpstr>Self Tuning Adaptive Regulation of a  PI(D) Controller </vt:lpstr>
      <vt:lpstr>Abstract</vt:lpstr>
      <vt:lpstr>Shortcomings of Previous Methods:</vt:lpstr>
      <vt:lpstr>Expectations from Controller</vt:lpstr>
      <vt:lpstr>What is Adaptive Algorithm? </vt:lpstr>
      <vt:lpstr>Algorithm</vt:lpstr>
      <vt:lpstr>Algorithm</vt:lpstr>
      <vt:lpstr>Adaptive Control: Identification</vt:lpstr>
      <vt:lpstr>Adaptive Control : Decision</vt:lpstr>
      <vt:lpstr>Adaptive Control : Modification</vt:lpstr>
      <vt:lpstr>System Block Diagram</vt:lpstr>
      <vt:lpstr>PFE</vt:lpstr>
      <vt:lpstr>Simulation Block For PFE</vt:lpstr>
      <vt:lpstr>Controller</vt:lpstr>
      <vt:lpstr>Controller</vt:lpstr>
      <vt:lpstr>VBPF(Variable Band Pass Filter)</vt:lpstr>
      <vt:lpstr>Simulation Block : VBPF</vt:lpstr>
      <vt:lpstr>Amplitude Estimator Design</vt:lpstr>
      <vt:lpstr>GE</vt:lpstr>
      <vt:lpstr>Design Block</vt:lpstr>
      <vt:lpstr>Design Block</vt:lpstr>
      <vt:lpstr>Plant</vt:lpstr>
      <vt:lpstr>Adaptive Gain</vt:lpstr>
      <vt:lpstr>PSD</vt:lpstr>
      <vt:lpstr>Design Point: D1</vt:lpstr>
      <vt:lpstr>Initialisation  </vt:lpstr>
      <vt:lpstr>Initialisation</vt:lpstr>
      <vt:lpstr>Various Formulaes/Assumptions:</vt:lpstr>
      <vt:lpstr>Response Based Selection</vt:lpstr>
      <vt:lpstr>Simulation Results by Author</vt:lpstr>
      <vt:lpstr>Simulation Comparisons by Author</vt:lpstr>
      <vt:lpstr>A Special Thanks….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Morse Code Generator using Arduino</dc:title>
  <dc:creator>Ayush Agrawal</dc:creator>
  <cp:lastModifiedBy>Ayush Agrawal</cp:lastModifiedBy>
  <cp:revision>34</cp:revision>
  <dcterms:modified xsi:type="dcterms:W3CDTF">2021-04-13T11:12:50Z</dcterms:modified>
</cp:coreProperties>
</file>