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6" r:id="rId5"/>
    <p:sldId id="260" r:id="rId6"/>
    <p:sldId id="263" r:id="rId7"/>
    <p:sldId id="267" r:id="rId8"/>
    <p:sldId id="270" r:id="rId9"/>
    <p:sldId id="264" r:id="rId10"/>
    <p:sldId id="273" r:id="rId11"/>
    <p:sldId id="272" r:id="rId12"/>
    <p:sldId id="274" r:id="rId13"/>
    <p:sldId id="269" r:id="rId14"/>
    <p:sldId id="268" r:id="rId15"/>
    <p:sldId id="265"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0E5D38-180B-4DEA-B934-355182E79334}" type="datetimeFigureOut">
              <a:rPr lang="en-IN" smtClean="0"/>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FFD8DDFB-134B-4A84-84E2-F47A0BF52149}"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A0E5D38-180B-4DEA-B934-355182E7933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D8DDFB-134B-4A84-84E2-F47A0BF52149}"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A0E5D38-180B-4DEA-B934-355182E7933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D8DDFB-134B-4A84-84E2-F47A0BF52149}"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A0E5D38-180B-4DEA-B934-355182E7933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D8DDFB-134B-4A84-84E2-F47A0BF52149}" type="slidenum">
              <a:rPr lang="en-IN" smtClean="0"/>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A0E5D38-180B-4DEA-B934-355182E7933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D8DDFB-134B-4A84-84E2-F47A0BF52149}"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EA0E5D38-180B-4DEA-B934-355182E79334}"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D8DDFB-134B-4A84-84E2-F47A0BF52149}"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EA0E5D38-180B-4DEA-B934-355182E79334}"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D8DDFB-134B-4A84-84E2-F47A0BF52149}"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A0E5D38-180B-4DEA-B934-355182E7933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D8DDFB-134B-4A84-84E2-F47A0BF52149}"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A0E5D38-180B-4DEA-B934-355182E7933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D8DDFB-134B-4A84-84E2-F47A0BF52149}"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A0E5D38-180B-4DEA-B934-355182E7933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D8DDFB-134B-4A84-84E2-F47A0BF52149}"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A0E5D38-180B-4DEA-B934-355182E7933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D8DDFB-134B-4A84-84E2-F47A0BF52149}"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A0E5D38-180B-4DEA-B934-355182E7933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D8DDFB-134B-4A84-84E2-F47A0BF52149}"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EA0E5D38-180B-4DEA-B934-355182E79334}"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D8DDFB-134B-4A84-84E2-F47A0BF52149}"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0E5D38-180B-4DEA-B934-355182E79334}"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D8DDFB-134B-4A84-84E2-F47A0BF52149}"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0E5D38-180B-4DEA-B934-355182E79334}"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D8DDFB-134B-4A84-84E2-F47A0BF52149}"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A0E5D38-180B-4DEA-B934-355182E7933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D8DDFB-134B-4A84-84E2-F47A0BF52149}"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A0E5D38-180B-4DEA-B934-355182E7933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D8DDFB-134B-4A84-84E2-F47A0BF52149}"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8">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A0E5D38-180B-4DEA-B934-355182E79334}" type="datetimeFigureOut">
              <a:rPr lang="en-IN" smtClean="0"/>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FD8DDFB-134B-4A84-84E2-F47A0BF52149}"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nevonprojects.com/intelligent-tourist-guide/" TargetMode="External"/><Relationship Id="rId4" Type="http://schemas.openxmlformats.org/officeDocument/2006/relationships/hyperlink" Target="https://www.google.com/search?q=analysis+for+tourist+guide&amp;gs_ivs=1" TargetMode="External"/><Relationship Id="rId3" Type="http://schemas.openxmlformats.org/officeDocument/2006/relationships/hyperlink" Target="https://www.researchgate.net/publication/281490309_Android_Application_Travel_Guide" TargetMode="External"/><Relationship Id="rId2" Type="http://schemas.openxmlformats.org/officeDocument/2006/relationships/hyperlink" Target="https://www.google.com/search?q=documentation+for+tourist+guide+project&amp;ei=qHPiYbGzC8G0mgfx0Jj4Cw&amp;oq=documentation+for+tourist+guide&amp;gs_lcp=Cgdnd3Mtd2l6EAEYADIICCEQFhAdEB4yCAghEBYQHRAeMggIIRAWEB0QHjIICCEQFhAdEB46BwgAEEcQsAM6BQgAEIAEOgYIABAWEB46CAgAEBYQChAeOgYIABANEB46CAgAEA0QChAeOgQIIRAKSgQIQRgASgQIRhgAUP8BWNA9YMlLaARwAngAgAG_AYgB4ROSAQQwLjE3mAEAoAEByAEIwAEB&amp;sclient=gws-wiz" TargetMode="External"/><Relationship Id="rId1" Type="http://schemas.openxmlformats.org/officeDocument/2006/relationships/hyperlink" Target="https://www.eclipse.org/" TargetMode="Externa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jpeg"/><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jpeg"/><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21565"/>
            <a:ext cx="9144000" cy="3154018"/>
          </a:xfrm>
        </p:spPr>
        <p:txBody>
          <a:bodyPr>
            <a:normAutofit fontScale="90000"/>
          </a:bodyPr>
          <a:lstStyle/>
          <a:p>
            <a:pPr algn="ctr">
              <a:lnSpc>
                <a:spcPct val="100000"/>
              </a:lnSpc>
            </a:pPr>
            <a:r>
              <a:rPr lang="en-US" sz="6000" b="1" dirty="0">
                <a:solidFill>
                  <a:schemeClr val="bg1">
                    <a:lumMod val="95000"/>
                    <a:lumOff val="5000"/>
                  </a:schemeClr>
                </a:solidFill>
                <a:latin typeface="Arial Black" panose="020B0A04020102020204" pitchFamily="34" charset="0"/>
              </a:rPr>
              <a:t>tourist guide</a:t>
            </a:r>
            <a:br>
              <a:rPr lang="en-US" sz="6000" dirty="0">
                <a:latin typeface="Arial Black" panose="020B0A04020102020204" pitchFamily="34" charset="0"/>
              </a:rPr>
            </a:br>
            <a:r>
              <a:rPr lang="en-US" sz="6000" dirty="0">
                <a:solidFill>
                  <a:srgbClr val="7030A0"/>
                </a:solidFill>
                <a:latin typeface="Arial Black" panose="020B0A04020102020204" pitchFamily="34" charset="0"/>
              </a:rPr>
              <a:t>(</a:t>
            </a:r>
            <a:r>
              <a:rPr lang="en-US" sz="6000" b="1" dirty="0">
                <a:solidFill>
                  <a:srgbClr val="7030A0"/>
                </a:solidFill>
                <a:latin typeface="Arial Black" panose="020B0A04020102020204" pitchFamily="34" charset="0"/>
              </a:rPr>
              <a:t>Dilli Mate)</a:t>
            </a:r>
            <a:br>
              <a:rPr lang="en-US" sz="4800" b="1" dirty="0">
                <a:solidFill>
                  <a:srgbClr val="FF0000"/>
                </a:solidFill>
              </a:rPr>
            </a:br>
            <a:br>
              <a:rPr lang="en-US" sz="4800" b="1" dirty="0"/>
            </a:br>
            <a:endParaRPr lang="en-IN" dirty="0"/>
          </a:p>
        </p:txBody>
      </p:sp>
      <p:sp>
        <p:nvSpPr>
          <p:cNvPr id="3" name="Subtitle 2"/>
          <p:cNvSpPr>
            <a:spLocks noGrp="1"/>
          </p:cNvSpPr>
          <p:nvPr>
            <p:ph type="subTitle" idx="1"/>
          </p:nvPr>
        </p:nvSpPr>
        <p:spPr>
          <a:xfrm>
            <a:off x="3737112" y="3803375"/>
            <a:ext cx="8335617" cy="2756452"/>
          </a:xfrm>
        </p:spPr>
        <p:txBody>
          <a:bodyPr>
            <a:normAutofit fontScale="25000" lnSpcReduction="20000"/>
          </a:bodyPr>
          <a:lstStyle/>
          <a:p>
            <a:pPr>
              <a:lnSpc>
                <a:spcPct val="100000"/>
              </a:lnSpc>
            </a:pPr>
            <a:br>
              <a:rPr lang="en-US" b="1" dirty="0">
                <a:solidFill>
                  <a:schemeClr val="tx1"/>
                </a:solidFill>
              </a:rPr>
            </a:br>
            <a:r>
              <a:rPr lang="en-US" sz="2400" b="1" dirty="0">
                <a:solidFill>
                  <a:schemeClr val="tx1"/>
                </a:solidFill>
              </a:rPr>
              <a:t>                                                                            </a:t>
            </a:r>
            <a:endParaRPr lang="en-US" sz="2400" b="1" dirty="0">
              <a:solidFill>
                <a:schemeClr val="tx1"/>
              </a:solidFill>
            </a:endParaRPr>
          </a:p>
          <a:p>
            <a:pPr>
              <a:lnSpc>
                <a:spcPct val="100000"/>
              </a:lnSpc>
            </a:pPr>
            <a:r>
              <a:rPr lang="en-US" sz="5500" b="1" dirty="0">
                <a:solidFill>
                  <a:schemeClr val="tx1"/>
                </a:solidFill>
                <a:latin typeface="Arial" panose="020B0604020202020204" pitchFamily="34" charset="0"/>
                <a:cs typeface="Arial" panose="020B0604020202020204" pitchFamily="34" charset="0"/>
              </a:rPr>
              <a:t>                                                                                                BY-</a:t>
            </a:r>
            <a:endParaRPr lang="en-US" sz="5500" b="1" dirty="0">
              <a:solidFill>
                <a:schemeClr val="tx1"/>
              </a:solidFill>
              <a:latin typeface="Arial" panose="020B0604020202020204" pitchFamily="34" charset="0"/>
              <a:cs typeface="Arial" panose="020B0604020202020204" pitchFamily="34" charset="0"/>
            </a:endParaRPr>
          </a:p>
          <a:p>
            <a:pPr>
              <a:lnSpc>
                <a:spcPct val="100000"/>
              </a:lnSpc>
            </a:pPr>
            <a:r>
              <a:rPr lang="en-US" sz="5500" b="1" dirty="0">
                <a:solidFill>
                  <a:schemeClr val="tx1"/>
                </a:solidFill>
                <a:latin typeface="Arial" panose="020B0604020202020204" pitchFamily="34" charset="0"/>
                <a:cs typeface="Arial" panose="020B0604020202020204" pitchFamily="34" charset="0"/>
              </a:rPr>
              <a:t>                                                                                                DARSHIT CHAUDHARY</a:t>
            </a:r>
            <a:endParaRPr lang="en-US" sz="5500" b="1" dirty="0">
              <a:solidFill>
                <a:schemeClr val="tx1"/>
              </a:solidFill>
              <a:latin typeface="Arial" panose="020B0604020202020204" pitchFamily="34" charset="0"/>
              <a:cs typeface="Arial" panose="020B0604020202020204" pitchFamily="34" charset="0"/>
            </a:endParaRPr>
          </a:p>
          <a:p>
            <a:pPr>
              <a:lnSpc>
                <a:spcPct val="100000"/>
              </a:lnSpc>
            </a:pPr>
            <a:r>
              <a:rPr lang="en-US" sz="5500" b="1" dirty="0">
                <a:solidFill>
                  <a:schemeClr val="tx1"/>
                </a:solidFill>
                <a:latin typeface="Arial" panose="020B0604020202020204" pitchFamily="34" charset="0"/>
                <a:cs typeface="Arial" panose="020B0604020202020204" pitchFamily="34" charset="0"/>
              </a:rPr>
              <a:t>                                                                                                UNIVERSITY ROLL NO.-2000380140013</a:t>
            </a:r>
            <a:endParaRPr lang="en-US" sz="5500" b="1" dirty="0">
              <a:solidFill>
                <a:schemeClr val="tx1"/>
              </a:solidFill>
              <a:latin typeface="Arial" panose="020B0604020202020204" pitchFamily="34" charset="0"/>
              <a:cs typeface="Arial" panose="020B0604020202020204" pitchFamily="34" charset="0"/>
            </a:endParaRPr>
          </a:p>
          <a:p>
            <a:pPr>
              <a:lnSpc>
                <a:spcPct val="100000"/>
              </a:lnSpc>
            </a:pPr>
            <a:r>
              <a:rPr lang="en-US" sz="5500" b="1" dirty="0">
                <a:solidFill>
                  <a:schemeClr val="tx1"/>
                </a:solidFill>
                <a:latin typeface="Arial" panose="020B0604020202020204" pitchFamily="34" charset="0"/>
                <a:cs typeface="Arial" panose="020B0604020202020204" pitchFamily="34" charset="0"/>
              </a:rPr>
              <a:t>                                                                                                MCA 2</a:t>
            </a:r>
            <a:r>
              <a:rPr lang="en-US" sz="5500" b="1" baseline="30000" dirty="0">
                <a:solidFill>
                  <a:schemeClr val="tx1"/>
                </a:solidFill>
                <a:latin typeface="Arial" panose="020B0604020202020204" pitchFamily="34" charset="0"/>
                <a:cs typeface="Arial" panose="020B0604020202020204" pitchFamily="34" charset="0"/>
              </a:rPr>
              <a:t>ND</a:t>
            </a:r>
            <a:r>
              <a:rPr lang="en-US" sz="5500" b="1" dirty="0">
                <a:solidFill>
                  <a:schemeClr val="tx1"/>
                </a:solidFill>
                <a:latin typeface="Arial" panose="020B0604020202020204" pitchFamily="34" charset="0"/>
                <a:cs typeface="Arial" panose="020B0604020202020204" pitchFamily="34" charset="0"/>
              </a:rPr>
              <a:t> YEAR</a:t>
            </a:r>
            <a:endParaRPr lang="en-US" sz="5500" b="1" dirty="0">
              <a:solidFill>
                <a:schemeClr val="tx1"/>
              </a:solidFill>
              <a:latin typeface="Arial" panose="020B0604020202020204" pitchFamily="34" charset="0"/>
              <a:cs typeface="Arial" panose="020B0604020202020204" pitchFamily="34" charset="0"/>
            </a:endParaRPr>
          </a:p>
          <a:p>
            <a:pPr>
              <a:lnSpc>
                <a:spcPct val="100000"/>
              </a:lnSpc>
            </a:pPr>
            <a:r>
              <a:rPr lang="en-US" sz="5500" b="1" dirty="0">
                <a:solidFill>
                  <a:schemeClr val="tx1"/>
                </a:solidFill>
                <a:latin typeface="Arial" panose="020B0604020202020204" pitchFamily="34" charset="0"/>
                <a:cs typeface="Arial" panose="020B0604020202020204" pitchFamily="34" charset="0"/>
              </a:rPr>
              <a:t>                                                                                                BATCH 2020-22   </a:t>
            </a:r>
            <a:endParaRPr lang="en-US" sz="5500" b="1" dirty="0">
              <a:solidFill>
                <a:schemeClr val="tx1"/>
              </a:solidFill>
              <a:latin typeface="Arial" panose="020B0604020202020204" pitchFamily="34" charset="0"/>
              <a:cs typeface="Arial" panose="020B0604020202020204" pitchFamily="34" charset="0"/>
            </a:endParaRPr>
          </a:p>
          <a:p>
            <a:pPr>
              <a:lnSpc>
                <a:spcPct val="100000"/>
              </a:lnSpc>
            </a:pPr>
            <a:endParaRPr lang="en-US" sz="5500" b="1" dirty="0">
              <a:solidFill>
                <a:schemeClr val="tx1"/>
              </a:solidFill>
              <a:latin typeface="Arial" panose="020B0604020202020204" pitchFamily="34" charset="0"/>
              <a:cs typeface="Arial" panose="020B0604020202020204" pitchFamily="34" charset="0"/>
            </a:endParaRPr>
          </a:p>
          <a:p>
            <a:pPr algn="ctr"/>
            <a:r>
              <a:rPr lang="en-US" sz="5600" b="1" dirty="0">
                <a:effectLst/>
                <a:latin typeface="Arial" panose="020B0604020202020204" pitchFamily="34" charset="0"/>
                <a:ea typeface="Times New Roman" panose="02020603050405020304" pitchFamily="18" charset="0"/>
                <a:cs typeface="Arial" panose="020B0604020202020204" pitchFamily="34" charset="0"/>
              </a:rPr>
              <a:t>                                                                             Under the supervision of</a:t>
            </a:r>
            <a:endParaRPr lang="en-IN" sz="5600" b="1" dirty="0">
              <a:effectLst/>
              <a:latin typeface="Arial" panose="020B0604020202020204" pitchFamily="34" charset="0"/>
              <a:ea typeface="Times New Roman" panose="02020603050405020304" pitchFamily="18" charset="0"/>
              <a:cs typeface="Arial" panose="020B0604020202020204" pitchFamily="34" charset="0"/>
            </a:endParaRPr>
          </a:p>
          <a:p>
            <a:pPr algn="ctr"/>
            <a:r>
              <a:rPr lang="en-US" sz="5600" b="1" dirty="0">
                <a:effectLst/>
                <a:latin typeface="Arial" panose="020B0604020202020204" pitchFamily="34" charset="0"/>
                <a:ea typeface="Times New Roman" panose="02020603050405020304" pitchFamily="18" charset="0"/>
                <a:cs typeface="Arial" panose="020B0604020202020204" pitchFamily="34" charset="0"/>
              </a:rPr>
              <a:t>                                                                                 prof. ABHAY  KUMAR RAY</a:t>
            </a:r>
            <a:r>
              <a:rPr lang="en-US" sz="5600" b="1" dirty="0">
                <a:solidFill>
                  <a:schemeClr val="tx1"/>
                </a:solidFill>
                <a:latin typeface="Arial" panose="020B0604020202020204" pitchFamily="34" charset="0"/>
                <a:cs typeface="Arial" panose="020B0604020202020204" pitchFamily="34" charset="0"/>
              </a:rPr>
              <a:t>                                         </a:t>
            </a:r>
            <a:endParaRPr lang="en-US" sz="5600" b="1" dirty="0">
              <a:solidFill>
                <a:schemeClr val="tx1"/>
              </a:solidFill>
              <a:latin typeface="Arial" panose="020B0604020202020204" pitchFamily="34" charset="0"/>
              <a:cs typeface="Arial" panose="020B0604020202020204" pitchFamily="34" charset="0"/>
            </a:endParaRPr>
          </a:p>
          <a:p>
            <a:pPr>
              <a:lnSpc>
                <a:spcPct val="100000"/>
              </a:lnSpc>
            </a:pPr>
            <a:endParaRPr lang="en-US" sz="2400" b="1" dirty="0">
              <a:solidFill>
                <a:schemeClr val="tx1"/>
              </a:solidFill>
            </a:endParaRPr>
          </a:p>
          <a:p>
            <a:pPr>
              <a:lnSpc>
                <a:spcPct val="100000"/>
              </a:lnSpc>
            </a:pPr>
            <a:r>
              <a:rPr lang="en-US" sz="2400" b="1" dirty="0">
                <a:solidFill>
                  <a:schemeClr val="tx1"/>
                </a:solidFill>
              </a:rPr>
              <a:t>                                                                            </a:t>
            </a:r>
            <a:endParaRPr lang="en-US" sz="2400" b="1" dirty="0">
              <a:solidFill>
                <a:schemeClr val="tx1"/>
              </a:solidFill>
            </a:endParaRPr>
          </a:p>
          <a:p>
            <a:pPr>
              <a:lnSpc>
                <a:spcPct val="100000"/>
              </a:lnSpc>
            </a:pPr>
            <a:r>
              <a:rPr lang="en-US" sz="2400" b="1" dirty="0">
                <a:solidFill>
                  <a:schemeClr val="tx1"/>
                </a:solidFill>
              </a:rPr>
              <a:t>                                                                            </a:t>
            </a:r>
            <a:endParaRPr lang="en-US" sz="2400" b="1" dirty="0">
              <a:solidFill>
                <a:schemeClr val="tx1"/>
              </a:solidFill>
            </a:endParaRPr>
          </a:p>
          <a:p>
            <a:pPr>
              <a:lnSpc>
                <a:spcPct val="100000"/>
              </a:lnSpc>
            </a:pPr>
            <a:r>
              <a:rPr lang="en-US" sz="2400" b="1" dirty="0">
                <a:solidFill>
                  <a:schemeClr val="tx1"/>
                </a:solidFill>
              </a:rPr>
              <a:t>                                                </a:t>
            </a:r>
            <a:br>
              <a:rPr lang="en-US" sz="2400" b="1" dirty="0">
                <a:solidFill>
                  <a:schemeClr val="bg1">
                    <a:lumMod val="95000"/>
                    <a:lumOff val="5000"/>
                  </a:schemeClr>
                </a:solidFill>
              </a:rPr>
            </a:br>
            <a:r>
              <a:rPr lang="en-US" sz="2400" b="1" dirty="0">
                <a:solidFill>
                  <a:schemeClr val="bg1">
                    <a:lumMod val="95000"/>
                    <a:lumOff val="5000"/>
                  </a:schemeClr>
                </a:solidFill>
              </a:rPr>
              <a:t>                                                                  </a:t>
            </a:r>
            <a:endParaRPr lang="en-US" sz="2400" b="1" dirty="0">
              <a:solidFill>
                <a:schemeClr val="bg1">
                  <a:lumMod val="95000"/>
                  <a:lumOff val="5000"/>
                </a:schemeClr>
              </a:solidFill>
            </a:endParaRPr>
          </a:p>
          <a:p>
            <a:pPr>
              <a:lnSpc>
                <a:spcPct val="100000"/>
              </a:lnSpc>
            </a:pPr>
            <a:endParaRPr lang="en-US" sz="2400" b="1" dirty="0">
              <a:solidFill>
                <a:schemeClr val="bg1">
                  <a:lumMod val="95000"/>
                  <a:lumOff val="5000"/>
                </a:schemeClr>
              </a:solidFill>
            </a:endParaRPr>
          </a:p>
          <a:p>
            <a:pPr>
              <a:lnSpc>
                <a:spcPct val="100000"/>
              </a:lnSpc>
            </a:pPr>
            <a:endParaRPr lang="en-IN" sz="2400" b="1" dirty="0">
              <a:solidFill>
                <a:schemeClr val="bg1">
                  <a:lumMod val="95000"/>
                  <a:lumOff val="5000"/>
                </a:schemeClr>
              </a:solidFill>
            </a:endParaRPr>
          </a:p>
        </p:txBody>
      </p:sp>
      <p:pic>
        <p:nvPicPr>
          <p:cNvPr id="4" name="Picture 4" descr="ITS-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17611" y="0"/>
            <a:ext cx="10974389" cy="15227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361" y="1"/>
            <a:ext cx="9905998" cy="843686"/>
          </a:xfrm>
        </p:spPr>
        <p:txBody>
          <a:bodyPr>
            <a:normAutofit/>
          </a:bodyPr>
          <a:lstStyle/>
          <a:p>
            <a:pPr algn="ctr"/>
            <a:r>
              <a:rPr lang="en-US" sz="3200" b="1" dirty="0">
                <a:solidFill>
                  <a:srgbClr val="C00000"/>
                </a:solidFill>
                <a:latin typeface="Arial" panose="020B0604020202020204" pitchFamily="34" charset="0"/>
                <a:cs typeface="Arial" panose="020B0604020202020204" pitchFamily="34" charset="0"/>
              </a:rPr>
              <a:t>User module</a:t>
            </a:r>
            <a:endParaRPr lang="en-IN" sz="3200" b="1" dirty="0">
              <a:solidFill>
                <a:srgbClr val="C00000"/>
              </a:solidFill>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334539" y="871226"/>
            <a:ext cx="5857462" cy="2865887"/>
          </a:xfr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3686"/>
            <a:ext cx="6096000" cy="285367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5642" y="4025323"/>
            <a:ext cx="6197994" cy="283267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639" y="-13252"/>
            <a:ext cx="9905998" cy="940904"/>
          </a:xfrm>
        </p:spPr>
        <p:txBody>
          <a:bodyPr>
            <a:normAutofit/>
          </a:bodyPr>
          <a:lstStyle/>
          <a:p>
            <a:pPr algn="ctr"/>
            <a:r>
              <a:rPr lang="en-US" b="1" dirty="0">
                <a:solidFill>
                  <a:srgbClr val="C00000"/>
                </a:solidFill>
                <a:latin typeface="Arial" panose="020B0604020202020204" pitchFamily="34" charset="0"/>
                <a:cs typeface="Arial" panose="020B0604020202020204" pitchFamily="34" charset="0"/>
              </a:rPr>
              <a:t>User module</a:t>
            </a:r>
            <a:endParaRPr lang="en-IN" b="1" dirty="0">
              <a:solidFill>
                <a:srgbClr val="C00000"/>
              </a:solidFill>
              <a:latin typeface="Arial" panose="020B0604020202020204" pitchFamily="34" charset="0"/>
              <a:cs typeface="Arial" panose="020B0604020202020204" pitchFamily="34" charset="0"/>
            </a:endParaRPr>
          </a:p>
        </p:txBody>
      </p:sp>
      <p:pic>
        <p:nvPicPr>
          <p:cNvPr id="12" name="Content Placeholder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308035" y="927652"/>
            <a:ext cx="5883965" cy="2965618"/>
          </a:xfrm>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27652"/>
            <a:ext cx="6096001" cy="2965618"/>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8445" y="4147930"/>
            <a:ext cx="5539179" cy="27100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874" y="0"/>
            <a:ext cx="9905998" cy="1086678"/>
          </a:xfrm>
        </p:spPr>
        <p:txBody>
          <a:bodyPr>
            <a:normAutofit/>
          </a:bodyPr>
          <a:lstStyle/>
          <a:p>
            <a:pPr algn="ctr"/>
            <a:r>
              <a:rPr lang="en-US" sz="3200" b="1" dirty="0">
                <a:solidFill>
                  <a:srgbClr val="C00000"/>
                </a:solidFill>
                <a:effectLst/>
                <a:latin typeface="Cambria" panose="02040503050406030204" pitchFamily="18" charset="0"/>
                <a:ea typeface="SimSun" panose="02010600030101010101" pitchFamily="2" charset="-122"/>
                <a:cs typeface="Times New Roman" panose="02020603050405020304" pitchFamily="18" charset="0"/>
              </a:rPr>
              <a:t>Future Scope of the Project </a:t>
            </a:r>
            <a:endParaRPr lang="en-IN" sz="3200" b="1" dirty="0">
              <a:solidFill>
                <a:srgbClr val="C00000"/>
              </a:solidFill>
            </a:endParaRPr>
          </a:p>
        </p:txBody>
      </p:sp>
      <p:sp>
        <p:nvSpPr>
          <p:cNvPr id="3" name="Content Placeholder 2"/>
          <p:cNvSpPr>
            <a:spLocks noGrp="1"/>
          </p:cNvSpPr>
          <p:nvPr>
            <p:ph idx="1"/>
          </p:nvPr>
        </p:nvSpPr>
        <p:spPr>
          <a:xfrm>
            <a:off x="530086" y="1046922"/>
            <a:ext cx="11131827" cy="5811078"/>
          </a:xfrm>
        </p:spPr>
        <p:txBody>
          <a:bodyPr>
            <a:normAutofit fontScale="25000" lnSpcReduction="20000"/>
          </a:bodyPr>
          <a:lstStyle/>
          <a:p>
            <a:pPr indent="0">
              <a:buNone/>
            </a:pPr>
            <a:r>
              <a:rPr lang="en-IN"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Based on the current limitations of our project, there can be some recommendations to improve the features of our app in order to make it more user friendly, efficient and effective as well.  </a:t>
            </a:r>
            <a:endParaRPr lang="en-IN"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endParaRPr>
          </a:p>
          <a:p>
            <a:pPr indent="0">
              <a:buNone/>
            </a:pPr>
            <a:endParaRPr lang="en-IN" sz="4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endParaRPr>
          </a:p>
          <a:p>
            <a:pPr indent="0">
              <a:buNone/>
            </a:pPr>
            <a:r>
              <a:rPr lang="en-IN" sz="8000" b="1"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-&gt;</a:t>
            </a:r>
            <a:r>
              <a:rPr lang="en-IN" sz="8000" b="1" dirty="0">
                <a:effectLst/>
                <a:latin typeface="Arial" panose="020B0604020202020204" pitchFamily="34" charset="0"/>
                <a:ea typeface="SimSun" panose="02010600030101010101" pitchFamily="2" charset="-122"/>
                <a:cs typeface="Arial" panose="020B0604020202020204" pitchFamily="34" charset="0"/>
              </a:rPr>
              <a:t>Real Time Interactive Conversation:</a:t>
            </a:r>
            <a:r>
              <a:rPr lang="en-IN" sz="8000" dirty="0">
                <a:effectLst/>
                <a:latin typeface="Arial" panose="020B0604020202020204" pitchFamily="34" charset="0"/>
                <a:ea typeface="SimSun" panose="02010600030101010101" pitchFamily="2" charset="-122"/>
                <a:cs typeface="Arial" panose="020B0604020202020204" pitchFamily="34" charset="0"/>
              </a:rPr>
              <a:t> </a:t>
            </a:r>
            <a:r>
              <a:rPr lang="en-IN"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The conversation in hotels, buses and </a:t>
            </a:r>
            <a:endParaRPr lang="en-IN"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endParaRPr>
          </a:p>
          <a:p>
            <a:pPr indent="0">
              <a:buNone/>
            </a:pPr>
            <a:r>
              <a:rPr lang="en-IN"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restaurants are to be real time interactive through instant language translations. </a:t>
            </a:r>
            <a:endParaRPr lang="en-IN"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endParaRPr>
          </a:p>
          <a:p>
            <a:pPr indent="0">
              <a:buNone/>
            </a:pPr>
            <a:r>
              <a:rPr lang="en-IN" sz="8000" b="1"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-&gt;</a:t>
            </a:r>
            <a:r>
              <a:rPr lang="en-IN" sz="8000" b="1" dirty="0">
                <a:effectLst/>
                <a:latin typeface="Arial" panose="020B0604020202020204" pitchFamily="34" charset="0"/>
                <a:ea typeface="SimSun" panose="02010600030101010101" pitchFamily="2" charset="-122"/>
                <a:cs typeface="Arial" panose="020B0604020202020204" pitchFamily="34" charset="0"/>
              </a:rPr>
              <a:t>GPS Location Tracker</a:t>
            </a:r>
            <a:r>
              <a:rPr lang="en-IN" sz="8000" dirty="0">
                <a:effectLst/>
                <a:latin typeface="Arial" panose="020B0604020202020204" pitchFamily="34" charset="0"/>
                <a:ea typeface="SimSun" panose="02010600030101010101" pitchFamily="2" charset="-122"/>
                <a:cs typeface="Arial" panose="020B0604020202020204" pitchFamily="34" charset="0"/>
              </a:rPr>
              <a:t>: </a:t>
            </a:r>
            <a:r>
              <a:rPr lang="en-IN"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Instead of giving use’s current location to the map, the </a:t>
            </a:r>
            <a:endParaRPr lang="en-IN"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endParaRPr>
          </a:p>
          <a:p>
            <a:pPr indent="0">
              <a:buNone/>
            </a:pPr>
            <a:r>
              <a:rPr lang="en-IN"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User’s location will be automatically followed by GPS location tracker which will make the </a:t>
            </a:r>
            <a:endParaRPr lang="en-IN"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endParaRPr>
          </a:p>
          <a:p>
            <a:pPr indent="0">
              <a:buNone/>
            </a:pPr>
            <a:r>
              <a:rPr lang="en-IN"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app more powerful and systematic. </a:t>
            </a:r>
            <a:endParaRPr lang="en-IN"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endParaRPr>
          </a:p>
          <a:p>
            <a:pPr indent="0">
              <a:buNone/>
            </a:pPr>
            <a:r>
              <a:rPr lang="en-IN" sz="8000" b="1"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-&gt;</a:t>
            </a:r>
            <a:r>
              <a:rPr lang="en-IN" sz="8000" b="1" dirty="0">
                <a:effectLst/>
                <a:latin typeface="Arial" panose="020B0604020202020204" pitchFamily="34" charset="0"/>
                <a:ea typeface="SimSun" panose="02010600030101010101" pitchFamily="2" charset="-122"/>
                <a:cs typeface="Arial" panose="020B0604020202020204" pitchFamily="34" charset="0"/>
              </a:rPr>
              <a:t>More Detailed Routing Information:</a:t>
            </a:r>
            <a:r>
              <a:rPr lang="en-IN" sz="8000" dirty="0">
                <a:effectLst/>
                <a:latin typeface="Arial" panose="020B0604020202020204" pitchFamily="34" charset="0"/>
                <a:ea typeface="SimSun" panose="02010600030101010101" pitchFamily="2" charset="-122"/>
                <a:cs typeface="Arial" panose="020B0604020202020204" pitchFamily="34" charset="0"/>
              </a:rPr>
              <a:t> </a:t>
            </a:r>
            <a:r>
              <a:rPr lang="en-IN"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More details of routing information nearby </a:t>
            </a:r>
            <a:endParaRPr lang="en-IN"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endParaRPr>
          </a:p>
          <a:p>
            <a:pPr indent="0">
              <a:buNone/>
            </a:pPr>
            <a:r>
              <a:rPr lang="en-IN"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areas in the city can be provided to the user. </a:t>
            </a:r>
            <a:endParaRPr lang="en-IN"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endParaRPr>
          </a:p>
          <a:p>
            <a:pPr indent="0">
              <a:buNone/>
            </a:pPr>
            <a:r>
              <a:rPr lang="en-IN"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-&gt;</a:t>
            </a:r>
            <a:r>
              <a:rPr lang="en-IN" sz="8000" dirty="0">
                <a:effectLst/>
                <a:latin typeface="Arial" panose="020B0604020202020204" pitchFamily="34" charset="0"/>
                <a:ea typeface="SimSun" panose="02010600030101010101" pitchFamily="2" charset="-122"/>
                <a:cs typeface="Arial" panose="020B0604020202020204" pitchFamily="34" charset="0"/>
              </a:rPr>
              <a:t> </a:t>
            </a:r>
            <a:r>
              <a:rPr lang="en-IN" sz="8000" b="1" dirty="0">
                <a:effectLst/>
                <a:latin typeface="Arial" panose="020B0604020202020204" pitchFamily="34" charset="0"/>
                <a:ea typeface="SimSun" panose="02010600030101010101" pitchFamily="2" charset="-122"/>
                <a:cs typeface="Arial" panose="020B0604020202020204" pitchFamily="34" charset="0"/>
              </a:rPr>
              <a:t>Whole Country Coverage:</a:t>
            </a:r>
            <a:r>
              <a:rPr lang="en-IN" sz="8000" dirty="0">
                <a:effectLst/>
                <a:latin typeface="Arial" panose="020B0604020202020204" pitchFamily="34" charset="0"/>
                <a:ea typeface="SimSun" panose="02010600030101010101" pitchFamily="2" charset="-122"/>
                <a:cs typeface="Arial" panose="020B0604020202020204" pitchFamily="34" charset="0"/>
              </a:rPr>
              <a:t> </a:t>
            </a:r>
            <a:r>
              <a:rPr lang="en-IN"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As we are using Google’s map for locating user’s </a:t>
            </a:r>
            <a:endParaRPr lang="en-IN"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endParaRPr>
          </a:p>
          <a:p>
            <a:pPr indent="0">
              <a:buNone/>
            </a:pPr>
            <a:r>
              <a:rPr lang="en-IN"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destination and finding the route information, this app can be implemented for the entire </a:t>
            </a:r>
            <a:endParaRPr lang="en-IN"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endParaRPr>
          </a:p>
          <a:p>
            <a:pPr indent="0">
              <a:buNone/>
            </a:pPr>
            <a:r>
              <a:rPr lang="en-IN"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country coverage. </a:t>
            </a:r>
            <a:endParaRPr lang="en-IN"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endParaRPr>
          </a:p>
          <a:p>
            <a:pPr marL="0" indent="0">
              <a:buNone/>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857" y="132522"/>
            <a:ext cx="9905998" cy="1478570"/>
          </a:xfrm>
        </p:spPr>
        <p:txBody>
          <a:bodyPr>
            <a:normAutofit/>
          </a:bodyPr>
          <a:lstStyle/>
          <a:p>
            <a:pPr algn="ctr"/>
            <a:r>
              <a:rPr lang="en-US" sz="4000" b="1" dirty="0">
                <a:solidFill>
                  <a:srgbClr val="C00000"/>
                </a:solidFill>
                <a:latin typeface="Arial" panose="020B0604020202020204" pitchFamily="34" charset="0"/>
                <a:cs typeface="Arial" panose="020B0604020202020204" pitchFamily="34" charset="0"/>
              </a:rPr>
              <a:t>CONCLUSION</a:t>
            </a:r>
            <a:endParaRPr lang="en-IN" sz="4000" b="1" dirty="0">
              <a:solidFill>
                <a:srgbClr val="C0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969929" y="1736035"/>
            <a:ext cx="10252142" cy="4227442"/>
          </a:xfrm>
        </p:spPr>
        <p:txBody>
          <a:bodyPr>
            <a:normAutofit/>
          </a:bodyPr>
          <a:lstStyle/>
          <a:p>
            <a:pPr indent="0">
              <a:buNone/>
            </a:pPr>
            <a:r>
              <a:rPr lang="en-IN" dirty="0">
                <a:solidFill>
                  <a:srgbClr val="000000"/>
                </a:solidFill>
                <a:effectLst/>
                <a:latin typeface="Arial" panose="020B0604020202020204" pitchFamily="34" charset="0"/>
                <a:ea typeface="SimSun" panose="02010600030101010101" pitchFamily="2" charset="-122"/>
                <a:cs typeface="Arial" panose="020B0604020202020204" pitchFamily="34" charset="0"/>
              </a:rPr>
              <a:t>Keeping travellers need in consideration and the current trend, we have developed our Tourist Guide Application. The application is able to meet most of the requirements that is commonly asked by the travellers, Besides, the simplicity of using the application has been maintained. The app can be helpful for travellers who are the newcomers to the </a:t>
            </a:r>
            <a:r>
              <a:rPr lang="en-IN" dirty="0">
                <a:solidFill>
                  <a:srgbClr val="000000"/>
                </a:solidFill>
                <a:latin typeface="Arial" panose="020B0604020202020204" pitchFamily="34" charset="0"/>
                <a:ea typeface="SimSun" panose="02010600030101010101" pitchFamily="2" charset="-122"/>
                <a:cs typeface="Arial" panose="020B0604020202020204" pitchFamily="34" charset="0"/>
              </a:rPr>
              <a:t>D</a:t>
            </a:r>
            <a:r>
              <a:rPr lang="en-IN" dirty="0">
                <a:solidFill>
                  <a:srgbClr val="000000"/>
                </a:solidFill>
                <a:effectLst/>
                <a:latin typeface="Arial" panose="020B0604020202020204" pitchFamily="34" charset="0"/>
                <a:ea typeface="SimSun" panose="02010600030101010101" pitchFamily="2" charset="-122"/>
                <a:cs typeface="Arial" panose="020B0604020202020204" pitchFamily="34" charset="0"/>
              </a:rPr>
              <a:t>elhi. </a:t>
            </a:r>
            <a:endParaRPr lang="en-IN" dirty="0">
              <a:effectLst/>
              <a:latin typeface="Arial" panose="020B0604020202020204" pitchFamily="34" charset="0"/>
              <a:ea typeface="SimSun" panose="02010600030101010101" pitchFamily="2" charset="-122"/>
              <a:cs typeface="Arial" panose="020B0604020202020204" pitchFamily="34" charset="0"/>
            </a:endParaRPr>
          </a:p>
          <a:p>
            <a:pPr marL="0" indent="0">
              <a:buNone/>
            </a:pPr>
            <a:r>
              <a:rPr lang="en-IN" dirty="0">
                <a:effectLst/>
                <a:latin typeface="Arial" panose="020B0604020202020204" pitchFamily="34" charset="0"/>
                <a:ea typeface="SimSun" panose="02010600030101010101" pitchFamily="2" charset="-122"/>
                <a:cs typeface="Arial" panose="020B0604020202020204" pitchFamily="34" charset="0"/>
              </a:rPr>
              <a:t> </a:t>
            </a:r>
            <a:endParaRPr lang="en-IN" dirty="0">
              <a:effectLst/>
              <a:latin typeface="Arial" panose="020B0604020202020204" pitchFamily="34" charset="0"/>
              <a:ea typeface="SimSun" panose="02010600030101010101" pitchFamily="2" charset="-122"/>
              <a:cs typeface="Arial" panose="020B0604020202020204" pitchFamily="34" charset="0"/>
            </a:endParaRP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874" y="0"/>
            <a:ext cx="9905998" cy="1232452"/>
          </a:xfrm>
        </p:spPr>
        <p:txBody>
          <a:bodyPr>
            <a:normAutofit/>
          </a:bodyPr>
          <a:lstStyle/>
          <a:p>
            <a:pPr algn="ctr"/>
            <a:r>
              <a:rPr lang="en-US" b="1" dirty="0">
                <a:solidFill>
                  <a:srgbClr val="C00000"/>
                </a:solidFill>
                <a:latin typeface="Arial" panose="020B0604020202020204" pitchFamily="34" charset="0"/>
                <a:cs typeface="Arial" panose="020B0604020202020204" pitchFamily="34" charset="0"/>
              </a:rPr>
              <a:t>REFERENCES</a:t>
            </a:r>
            <a:endParaRPr lang="en-IN" b="1" dirty="0">
              <a:solidFill>
                <a:srgbClr val="C0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43000" y="1232452"/>
            <a:ext cx="9905999" cy="5625548"/>
          </a:xfrm>
        </p:spPr>
        <p:txBody>
          <a:bodyPr>
            <a:normAutofit fontScale="25000" lnSpcReduction="20000"/>
          </a:bodyPr>
          <a:lstStyle/>
          <a:p>
            <a:pPr marL="1371600" indent="-1143000">
              <a:buFont typeface="Wingdings" panose="05000000000000000000" pitchFamily="2" charset="2"/>
              <a:buChar char="q"/>
              <a:tabLst>
                <a:tab pos="1897380" algn="l"/>
              </a:tabLst>
            </a:pPr>
            <a:r>
              <a:rPr lang="en-US" sz="8000" u="sng"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hlinkClick r:id="rId1"/>
              </a:rPr>
              <a:t>https://www.eclipse.org/</a:t>
            </a:r>
            <a:endParaRPr lang="en-US" sz="8000" u="sng"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endParaRPr>
          </a:p>
          <a:p>
            <a:pPr indent="0">
              <a:buNone/>
              <a:tabLst>
                <a:tab pos="1897380" algn="l"/>
              </a:tabLst>
            </a:pPr>
            <a:endParaRPr lang="en-IN" sz="4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endParaRPr>
          </a:p>
          <a:p>
            <a:pPr marL="1371600" indent="-1143000">
              <a:buFont typeface="Wingdings" panose="05000000000000000000" pitchFamily="2" charset="2"/>
              <a:buChar char="q"/>
              <a:tabLst>
                <a:tab pos="1897380" algn="l"/>
              </a:tabLst>
            </a:pPr>
            <a:r>
              <a:rPr lang="en-US" sz="8000" u="sng"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hlinkClick r:id="rId2"/>
              </a:rPr>
              <a:t>https://www.google.com/search?q=documentation+for+tourist+guide+project&amp;ei=qHPiYbGzC8G0mgfx0Jj4Cw&amp;oq=documentation+for+tourist+guide&amp;gs_lcp=Cgdnd3Mtd2l6EAEYADIICCEQFhAdEB4yCAghEBYQHRAeMggIIRAWEB0QHjIICCEQFhAdEB46BwgAEEcQsAM6BQgAEIAEOgYIABAWEB46CAgAEBYQChAeOgYIABANEB46CAgAEA0QChAeOgQIIRAKSgQIQRgASgQIRhgAUP8BWNA9YMlLaARwAngAgAG_AYgB4ROSAQQwLjE3mAEAoAEByAEIwAEB&amp;sclient=gws-wiz</a:t>
            </a:r>
            <a:endParaRPr lang="en-IN"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endParaRPr>
          </a:p>
          <a:p>
            <a:pPr marL="1371600" indent="-1143000">
              <a:buFont typeface="Wingdings" panose="05000000000000000000" pitchFamily="2" charset="2"/>
              <a:buChar char="q"/>
              <a:tabLst>
                <a:tab pos="1897380" algn="l"/>
              </a:tabLst>
            </a:pPr>
            <a:r>
              <a:rPr lang="en-US"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 </a:t>
            </a:r>
            <a:r>
              <a:rPr lang="en-US" sz="8000" u="sng"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hlinkClick r:id="rId3"/>
              </a:rPr>
              <a:t>https://www.researchgate.net/publication/281490309_Android_Application_Travel_Guide</a:t>
            </a:r>
            <a:endParaRPr lang="en-IN"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endParaRPr>
          </a:p>
          <a:p>
            <a:pPr marL="1371600" indent="-1143000">
              <a:buFont typeface="Wingdings" panose="05000000000000000000" pitchFamily="2" charset="2"/>
              <a:buChar char="q"/>
              <a:tabLst>
                <a:tab pos="1897380" algn="l"/>
              </a:tabLst>
            </a:pPr>
            <a:r>
              <a:rPr lang="en-US"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 </a:t>
            </a:r>
            <a:r>
              <a:rPr lang="en-US" sz="8000" u="sng"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hlinkClick r:id="rId4"/>
              </a:rPr>
              <a:t>https://www.google.com/search?q=analysis+for+tourist+guide&amp;gs_ivs=1</a:t>
            </a:r>
            <a:endParaRPr lang="en-IN"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endParaRPr>
          </a:p>
          <a:p>
            <a:pPr marL="1371600" indent="-1143000">
              <a:buFont typeface="Wingdings" panose="05000000000000000000" pitchFamily="2" charset="2"/>
              <a:buChar char="q"/>
              <a:tabLst>
                <a:tab pos="1897380" algn="l"/>
              </a:tabLst>
            </a:pPr>
            <a:r>
              <a:rPr lang="en-US"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 </a:t>
            </a:r>
            <a:r>
              <a:rPr lang="en-US" sz="8000" u="sng"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hlinkClick r:id="rId5"/>
              </a:rPr>
              <a:t>https://nevonprojects.com/intelligent-tourist-guide/</a:t>
            </a:r>
            <a:endParaRPr lang="en-IN"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endParaRPr>
          </a:p>
          <a:p>
            <a:pPr indent="0">
              <a:buNone/>
              <a:tabLst>
                <a:tab pos="1897380" algn="l"/>
              </a:tabLst>
            </a:pPr>
            <a:r>
              <a:rPr lang="en-US" sz="3200" b="1"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 </a:t>
            </a:r>
            <a:endParaRPr lang="en-IN" sz="32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endParaRPr>
          </a:p>
          <a:p>
            <a:pPr marL="0" indent="0">
              <a:buNone/>
            </a:pP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hank you 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67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9905998" cy="1478570"/>
          </a:xfrm>
        </p:spPr>
        <p:txBody>
          <a:bodyPr>
            <a:normAutofit/>
          </a:bodyPr>
          <a:lstStyle/>
          <a:p>
            <a:pPr algn="ctr"/>
            <a:r>
              <a:rPr lang="en-US" sz="5400" b="1" dirty="0">
                <a:solidFill>
                  <a:srgbClr val="C00000"/>
                </a:solidFill>
              </a:rPr>
              <a:t>INTRODUCTION</a:t>
            </a:r>
            <a:endParaRPr lang="en-IN" sz="5400" b="1" dirty="0">
              <a:solidFill>
                <a:srgbClr val="C00000"/>
              </a:solidFill>
            </a:endParaRPr>
          </a:p>
        </p:txBody>
      </p:sp>
      <p:sp>
        <p:nvSpPr>
          <p:cNvPr id="3" name="Content Placeholder 2"/>
          <p:cNvSpPr>
            <a:spLocks noGrp="1"/>
          </p:cNvSpPr>
          <p:nvPr>
            <p:ph idx="1"/>
          </p:nvPr>
        </p:nvSpPr>
        <p:spPr>
          <a:xfrm>
            <a:off x="732183" y="1255780"/>
            <a:ext cx="10515600" cy="4866723"/>
          </a:xfrm>
        </p:spPr>
        <p:txBody>
          <a:bodyPr/>
          <a:lstStyle/>
          <a:p>
            <a:pPr marL="457200" indent="0">
              <a:buNone/>
            </a:pPr>
            <a:r>
              <a:rPr lang="en-US" dirty="0">
                <a:solidFill>
                  <a:schemeClr val="bg1">
                    <a:lumMod val="95000"/>
                    <a:lumOff val="5000"/>
                  </a:schemeClr>
                </a:solidFill>
                <a:effectLst/>
                <a:latin typeface="Arial" panose="020B0604020202020204" pitchFamily="34" charset="0"/>
                <a:ea typeface="Liberation Serif"/>
                <a:cs typeface="Liberation Serif"/>
              </a:rPr>
              <a:t>The topic of our project is Tourist Guide for Delhi(</a:t>
            </a:r>
            <a:r>
              <a:rPr lang="en-US" dirty="0" err="1">
                <a:solidFill>
                  <a:schemeClr val="bg1">
                    <a:lumMod val="95000"/>
                    <a:lumOff val="5000"/>
                  </a:schemeClr>
                </a:solidFill>
                <a:effectLst/>
                <a:latin typeface="Arial" panose="020B0604020202020204" pitchFamily="34" charset="0"/>
                <a:ea typeface="Liberation Serif"/>
                <a:cs typeface="Liberation Serif"/>
              </a:rPr>
              <a:t>DilliMate</a:t>
            </a:r>
            <a:r>
              <a:rPr lang="en-US" dirty="0">
                <a:solidFill>
                  <a:schemeClr val="bg1">
                    <a:lumMod val="95000"/>
                    <a:lumOff val="5000"/>
                  </a:schemeClr>
                </a:solidFill>
                <a:effectLst/>
                <a:latin typeface="Arial" panose="020B0604020202020204" pitchFamily="34" charset="0"/>
                <a:ea typeface="Liberation Serif"/>
                <a:cs typeface="Liberation Serif"/>
              </a:rPr>
              <a:t>). This Tourist Guide  website will help to make tourist experience better and memorable </a:t>
            </a:r>
            <a:r>
              <a:rPr lang="en-US" dirty="0">
                <a:solidFill>
                  <a:schemeClr val="bg1">
                    <a:lumMod val="95000"/>
                    <a:lumOff val="5000"/>
                  </a:schemeClr>
                </a:solidFill>
                <a:latin typeface="Arial" panose="020B0604020202020204" pitchFamily="34" charset="0"/>
                <a:ea typeface="Liberation Serif"/>
                <a:cs typeface="Liberation Serif"/>
              </a:rPr>
              <a:t>with </a:t>
            </a:r>
            <a:r>
              <a:rPr lang="en-US" dirty="0">
                <a:solidFill>
                  <a:schemeClr val="bg1">
                    <a:lumMod val="95000"/>
                    <a:lumOff val="5000"/>
                  </a:schemeClr>
                </a:solidFill>
                <a:effectLst/>
                <a:latin typeface="Arial" panose="020B0604020202020204" pitchFamily="34" charset="0"/>
                <a:ea typeface="Liberation Serif"/>
                <a:cs typeface="Liberation Serif"/>
              </a:rPr>
              <a:t>handy facilities at a single place.</a:t>
            </a:r>
            <a:endParaRPr lang="en-US" dirty="0">
              <a:solidFill>
                <a:schemeClr val="bg1">
                  <a:lumMod val="95000"/>
                  <a:lumOff val="5000"/>
                </a:schemeClr>
              </a:solidFill>
              <a:effectLst/>
              <a:latin typeface="Arial" panose="020B0604020202020204" pitchFamily="34" charset="0"/>
              <a:ea typeface="Liberation Serif"/>
              <a:cs typeface="Liberation Serif"/>
            </a:endParaRPr>
          </a:p>
          <a:p>
            <a:pPr marL="457200" indent="0">
              <a:buNone/>
            </a:pPr>
            <a:r>
              <a:rPr lang="en-US" dirty="0">
                <a:solidFill>
                  <a:schemeClr val="bg1">
                    <a:lumMod val="95000"/>
                    <a:lumOff val="5000"/>
                  </a:schemeClr>
                </a:solidFill>
                <a:effectLst/>
                <a:latin typeface="Arial" panose="020B0604020202020204" pitchFamily="34" charset="0"/>
                <a:ea typeface="Liberation Serif"/>
                <a:cs typeface="Liberation Serif"/>
              </a:rPr>
              <a:t> This website will help users to know their nearby hotel and to select them as per their convenience. It’ll also help the tourist vloggers and bloggers to explore amazing location and Delicacies via accessing a single platform.</a:t>
            </a:r>
            <a:r>
              <a:rPr lang="en-IN" dirty="0">
                <a:solidFill>
                  <a:schemeClr val="bg1">
                    <a:lumMod val="95000"/>
                    <a:lumOff val="5000"/>
                  </a:schemeClr>
                </a:solidFill>
                <a:latin typeface="Liberation Serif"/>
                <a:ea typeface="Liberation Serif"/>
                <a:cs typeface="Liberation Serif"/>
              </a:rPr>
              <a:t> </a:t>
            </a:r>
            <a:endParaRPr lang="en-IN" dirty="0">
              <a:solidFill>
                <a:schemeClr val="bg1">
                  <a:lumMod val="95000"/>
                  <a:lumOff val="5000"/>
                </a:schemeClr>
              </a:solidFill>
              <a:latin typeface="Liberation Serif"/>
              <a:ea typeface="Liberation Serif"/>
              <a:cs typeface="Liberation Serif"/>
            </a:endParaRPr>
          </a:p>
          <a:p>
            <a:pPr marL="457200" indent="0">
              <a:buNone/>
            </a:pPr>
            <a:r>
              <a:rPr lang="en-US" dirty="0">
                <a:solidFill>
                  <a:schemeClr val="bg1">
                    <a:lumMod val="95000"/>
                    <a:lumOff val="5000"/>
                  </a:schemeClr>
                </a:solidFill>
                <a:effectLst/>
                <a:latin typeface="Arial" panose="020B0604020202020204" pitchFamily="34" charset="0"/>
                <a:ea typeface="Liberation Serif"/>
                <a:cs typeface="Liberation Serif"/>
              </a:rPr>
              <a:t>It include healthcare section which help the user in case of emergency at a new place. we’ve also included cab &amp; guide facility in order to get the full tour of city.</a:t>
            </a:r>
            <a:endParaRPr lang="en-IN" dirty="0">
              <a:solidFill>
                <a:schemeClr val="bg1">
                  <a:lumMod val="95000"/>
                  <a:lumOff val="5000"/>
                </a:schemeClr>
              </a:solidFill>
              <a:effectLst/>
              <a:latin typeface="Liberation Serif"/>
              <a:ea typeface="Liberation Serif"/>
              <a:cs typeface="Liberation Serif"/>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630" y="26504"/>
            <a:ext cx="9905998" cy="1245705"/>
          </a:xfrm>
        </p:spPr>
        <p:txBody>
          <a:bodyPr>
            <a:normAutofit/>
          </a:bodyPr>
          <a:lstStyle/>
          <a:p>
            <a:pPr algn="ctr"/>
            <a:r>
              <a:rPr lang="en-US" sz="4400" b="1" dirty="0">
                <a:solidFill>
                  <a:srgbClr val="C00000"/>
                </a:solidFill>
              </a:rPr>
              <a:t>Problem Statement</a:t>
            </a:r>
            <a:endParaRPr lang="en-IN" sz="4400" b="1" dirty="0">
              <a:solidFill>
                <a:srgbClr val="C00000"/>
              </a:solidFill>
            </a:endParaRPr>
          </a:p>
        </p:txBody>
      </p:sp>
      <p:sp>
        <p:nvSpPr>
          <p:cNvPr id="3" name="Content Placeholder 2"/>
          <p:cNvSpPr>
            <a:spLocks noGrp="1"/>
          </p:cNvSpPr>
          <p:nvPr>
            <p:ph idx="1"/>
          </p:nvPr>
        </p:nvSpPr>
        <p:spPr>
          <a:xfrm>
            <a:off x="583095" y="781878"/>
            <a:ext cx="11262759" cy="5410200"/>
          </a:xfrm>
        </p:spPr>
        <p:txBody>
          <a:bodyPr>
            <a:normAutofit fontScale="32500" lnSpcReduction="20000"/>
          </a:bodyPr>
          <a:lstStyle/>
          <a:p>
            <a:pPr marL="274320" indent="0" algn="just">
              <a:buNone/>
            </a:pPr>
            <a:endParaRPr lang="en-US" sz="9600" dirty="0">
              <a:solidFill>
                <a:schemeClr val="bg1">
                  <a:lumMod val="95000"/>
                  <a:lumOff val="5000"/>
                </a:schemeClr>
              </a:solidFill>
              <a:latin typeface="Arial" panose="020B0604020202020204" pitchFamily="34" charset="0"/>
              <a:ea typeface="SimSun" panose="02010600030101010101" pitchFamily="2" charset="-122"/>
              <a:cs typeface="Arial" panose="020B0604020202020204" pitchFamily="34" charset="0"/>
            </a:endParaRPr>
          </a:p>
          <a:p>
            <a:pPr marL="274320" indent="0">
              <a:buNone/>
            </a:pPr>
            <a:r>
              <a:rPr lang="en-US" sz="7400" dirty="0">
                <a:solidFill>
                  <a:schemeClr val="bg1">
                    <a:lumMod val="95000"/>
                    <a:lumOff val="5000"/>
                  </a:schemeClr>
                </a:solidFill>
                <a:latin typeface="Arial" panose="020B0604020202020204" pitchFamily="34" charset="0"/>
                <a:ea typeface="SimSun" panose="02010600030101010101" pitchFamily="2" charset="-122"/>
                <a:cs typeface="Arial" panose="020B0604020202020204" pitchFamily="34" charset="0"/>
              </a:rPr>
              <a:t>T</a:t>
            </a:r>
            <a:r>
              <a:rPr lang="en-US" sz="74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he existing websites that we have currently does show options for the travelers but isn’t a fulfilling enough. Well normally, the tourists or basically any person with a ‘fish out of water’ tag on their back, had either to rely on the old timer ways to get to their destination’s in a foreign place, by asking for directions or asking the officials or even if they has a GPS system or any other location guide software on their device they would still be running a constant fear of falling into Single Point Failure whenever the servers went down, which they will at one point or other.</a:t>
            </a:r>
            <a:endParaRPr lang="en-US" sz="74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endParaRPr>
          </a:p>
          <a:p>
            <a:pPr marL="0" indent="0">
              <a:spcBef>
                <a:spcPts val="600"/>
              </a:spcBef>
              <a:spcAft>
                <a:spcPts val="0"/>
              </a:spcAft>
              <a:buNone/>
            </a:pPr>
            <a:r>
              <a:rPr lang="en-US" sz="74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   Though our project tourist guide that me named as </a:t>
            </a:r>
            <a:r>
              <a:rPr lang="en-US" sz="7400" dirty="0">
                <a:solidFill>
                  <a:schemeClr val="bg1">
                    <a:lumMod val="95000"/>
                    <a:lumOff val="5000"/>
                  </a:schemeClr>
                </a:solidFill>
                <a:latin typeface="Arial" panose="020B0604020202020204" pitchFamily="34" charset="0"/>
                <a:ea typeface="SimSun" panose="02010600030101010101" pitchFamily="2" charset="-122"/>
                <a:cs typeface="Arial" panose="020B0604020202020204" pitchFamily="34" charset="0"/>
              </a:rPr>
              <a:t>D</a:t>
            </a:r>
            <a:r>
              <a:rPr lang="en-US" sz="74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illi Mate</a:t>
            </a:r>
            <a:r>
              <a:rPr lang="en-US" sz="7400" dirty="0">
                <a:solidFill>
                  <a:schemeClr val="bg1">
                    <a:lumMod val="95000"/>
                    <a:lumOff val="5000"/>
                  </a:schemeClr>
                </a:solidFill>
                <a:latin typeface="Arial" panose="020B0604020202020204" pitchFamily="34" charset="0"/>
                <a:ea typeface="SimSun" panose="02010600030101010101" pitchFamily="2" charset="-122"/>
                <a:cs typeface="Arial" panose="020B0604020202020204" pitchFamily="34" charset="0"/>
              </a:rPr>
              <a:t>,</a:t>
            </a:r>
            <a:r>
              <a:rPr lang="en-US" sz="74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 will be a one stop         destination for all the tourists out there to get numerous options at single website by just one signup. </a:t>
            </a:r>
            <a:endParaRPr lang="en-IN" sz="74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383" y="125896"/>
            <a:ext cx="10093253" cy="1345095"/>
          </a:xfrm>
        </p:spPr>
        <p:txBody>
          <a:bodyPr/>
          <a:lstStyle/>
          <a:p>
            <a:pPr algn="ctr"/>
            <a:r>
              <a:rPr lang="en-US" sz="4000" b="1" dirty="0">
                <a:solidFill>
                  <a:srgbClr val="C00000"/>
                </a:solidFill>
                <a:effectLst/>
                <a:latin typeface="Arial" panose="020B0604020202020204" pitchFamily="34" charset="0"/>
                <a:ea typeface="Liberation Serif"/>
                <a:cs typeface="Liberation Serif"/>
              </a:rPr>
              <a:t>PRODUCT</a:t>
            </a:r>
            <a:r>
              <a:rPr lang="en-US" sz="4000" b="1" spc="-5" dirty="0">
                <a:solidFill>
                  <a:srgbClr val="C00000"/>
                </a:solidFill>
                <a:effectLst/>
                <a:latin typeface="Arial" panose="020B0604020202020204" pitchFamily="34" charset="0"/>
                <a:ea typeface="Liberation Serif"/>
                <a:cs typeface="Liberation Serif"/>
              </a:rPr>
              <a:t> </a:t>
            </a:r>
            <a:r>
              <a:rPr lang="en-US" sz="4000" b="1" dirty="0">
                <a:solidFill>
                  <a:srgbClr val="C00000"/>
                </a:solidFill>
                <a:effectLst/>
                <a:latin typeface="Arial" panose="020B0604020202020204" pitchFamily="34" charset="0"/>
                <a:ea typeface="Liberation Serif"/>
                <a:cs typeface="Liberation Serif"/>
              </a:rPr>
              <a:t>FEATURES</a:t>
            </a:r>
            <a:br>
              <a:rPr lang="en-IN" sz="1800" b="1" dirty="0">
                <a:effectLst/>
                <a:latin typeface="Liberation Serif"/>
                <a:ea typeface="Liberation Serif"/>
                <a:cs typeface="Liberation Serif"/>
              </a:rPr>
            </a:br>
            <a:endParaRPr lang="en-IN" dirty="0"/>
          </a:p>
        </p:txBody>
      </p:sp>
      <p:sp>
        <p:nvSpPr>
          <p:cNvPr id="3" name="Content Placeholder 2"/>
          <p:cNvSpPr>
            <a:spLocks noGrp="1"/>
          </p:cNvSpPr>
          <p:nvPr>
            <p:ph idx="1"/>
          </p:nvPr>
        </p:nvSpPr>
        <p:spPr>
          <a:xfrm>
            <a:off x="689114" y="1192696"/>
            <a:ext cx="11118574" cy="5353878"/>
          </a:xfrm>
        </p:spPr>
        <p:txBody>
          <a:bodyPr>
            <a:normAutofit fontScale="62500" lnSpcReduction="20000"/>
          </a:bodyPr>
          <a:lstStyle/>
          <a:p>
            <a:pPr marL="0" indent="0" algn="just">
              <a:buNone/>
            </a:pPr>
            <a:r>
              <a:rPr lang="en-US" sz="2900" b="1" dirty="0">
                <a:solidFill>
                  <a:schemeClr val="bg1">
                    <a:lumMod val="95000"/>
                    <a:lumOff val="5000"/>
                  </a:schemeClr>
                </a:solidFill>
                <a:effectLst/>
                <a:latin typeface="Arial Black" panose="020B0A04020102020204" pitchFamily="34" charset="0"/>
                <a:ea typeface="Liberation Serif"/>
                <a:cs typeface="Arial" panose="020B0604020202020204" pitchFamily="34" charset="0"/>
              </a:rPr>
              <a:t>This system has following features –</a:t>
            </a:r>
            <a:endParaRPr lang="en-IN" sz="2900" b="1" dirty="0">
              <a:solidFill>
                <a:schemeClr val="bg1">
                  <a:lumMod val="95000"/>
                  <a:lumOff val="5000"/>
                </a:schemeClr>
              </a:solidFill>
              <a:effectLst/>
              <a:latin typeface="Arial Black" panose="020B0A04020102020204" pitchFamily="34" charset="0"/>
              <a:ea typeface="Liberation Serif"/>
              <a:cs typeface="Arial" panose="020B0604020202020204" pitchFamily="34" charset="0"/>
            </a:endParaRPr>
          </a:p>
          <a:p>
            <a:pPr marL="0" lvl="0" indent="0">
              <a:buSzPts val="400"/>
              <a:buNone/>
              <a:tabLst>
                <a:tab pos="266700" algn="l"/>
              </a:tabLst>
            </a:pPr>
            <a:r>
              <a:rPr lang="en-US" sz="3600" dirty="0">
                <a:solidFill>
                  <a:schemeClr val="bg1">
                    <a:lumMod val="95000"/>
                    <a:lumOff val="5000"/>
                  </a:schemeClr>
                </a:solidFill>
                <a:effectLst/>
                <a:latin typeface="Arial" panose="020B0604020202020204" pitchFamily="34" charset="0"/>
                <a:ea typeface="Liberation Serif"/>
                <a:cs typeface="Arial" panose="020B0604020202020204" pitchFamily="34" charset="0"/>
              </a:rPr>
              <a:t>-&gt; To make tourist Experience better &amp; memorable.</a:t>
            </a:r>
            <a:endParaRPr lang="en-IN" sz="3600" dirty="0">
              <a:solidFill>
                <a:schemeClr val="bg1">
                  <a:lumMod val="95000"/>
                  <a:lumOff val="5000"/>
                </a:schemeClr>
              </a:solidFill>
              <a:effectLst/>
              <a:latin typeface="Arial" panose="020B0604020202020204" pitchFamily="34" charset="0"/>
              <a:ea typeface="Liberation Serif"/>
              <a:cs typeface="Arial" panose="020B0604020202020204" pitchFamily="34" charset="0"/>
            </a:endParaRPr>
          </a:p>
          <a:p>
            <a:pPr marL="0" lvl="0" indent="0">
              <a:buSzPts val="400"/>
              <a:buNone/>
              <a:tabLst>
                <a:tab pos="266700" algn="l"/>
              </a:tabLst>
            </a:pPr>
            <a:r>
              <a:rPr lang="en-US" sz="3600" dirty="0">
                <a:solidFill>
                  <a:schemeClr val="bg1">
                    <a:lumMod val="95000"/>
                    <a:lumOff val="5000"/>
                  </a:schemeClr>
                </a:solidFill>
                <a:effectLst/>
                <a:latin typeface="Arial" panose="020B0604020202020204" pitchFamily="34" charset="0"/>
                <a:ea typeface="Liberation Serif"/>
                <a:cs typeface="Arial" panose="020B0604020202020204" pitchFamily="34" charset="0"/>
              </a:rPr>
              <a:t>-&gt;To check the availability of hotel room.</a:t>
            </a:r>
            <a:endParaRPr lang="en-IN" sz="3600" dirty="0">
              <a:solidFill>
                <a:schemeClr val="bg1">
                  <a:lumMod val="95000"/>
                  <a:lumOff val="5000"/>
                </a:schemeClr>
              </a:solidFill>
              <a:effectLst/>
              <a:latin typeface="Arial" panose="020B0604020202020204" pitchFamily="34" charset="0"/>
              <a:ea typeface="Liberation Serif"/>
              <a:cs typeface="Arial" panose="020B0604020202020204" pitchFamily="34" charset="0"/>
            </a:endParaRPr>
          </a:p>
          <a:p>
            <a:pPr marL="0" lvl="0" indent="0">
              <a:buSzPts val="400"/>
              <a:buNone/>
              <a:tabLst>
                <a:tab pos="266700" algn="l"/>
              </a:tabLst>
            </a:pPr>
            <a:r>
              <a:rPr lang="en-US" sz="3600" dirty="0">
                <a:solidFill>
                  <a:schemeClr val="bg1">
                    <a:lumMod val="95000"/>
                    <a:lumOff val="5000"/>
                  </a:schemeClr>
                </a:solidFill>
                <a:effectLst/>
                <a:latin typeface="Arial" panose="020B0604020202020204" pitchFamily="34" charset="0"/>
                <a:ea typeface="Liberation Serif"/>
                <a:cs typeface="Arial" panose="020B0604020202020204" pitchFamily="34" charset="0"/>
              </a:rPr>
              <a:t>-&gt;To check the good tourist spots.</a:t>
            </a:r>
            <a:endParaRPr lang="en-IN" sz="3600" dirty="0">
              <a:solidFill>
                <a:schemeClr val="bg1">
                  <a:lumMod val="95000"/>
                  <a:lumOff val="5000"/>
                </a:schemeClr>
              </a:solidFill>
              <a:effectLst/>
              <a:latin typeface="Arial" panose="020B0604020202020204" pitchFamily="34" charset="0"/>
              <a:ea typeface="Liberation Serif"/>
              <a:cs typeface="Arial" panose="020B0604020202020204" pitchFamily="34" charset="0"/>
            </a:endParaRPr>
          </a:p>
          <a:p>
            <a:pPr marL="0" lvl="0" indent="0">
              <a:buSzPts val="400"/>
              <a:buNone/>
              <a:tabLst>
                <a:tab pos="266700" algn="l"/>
              </a:tabLst>
            </a:pPr>
            <a:r>
              <a:rPr lang="en-US" sz="3600" dirty="0">
                <a:solidFill>
                  <a:schemeClr val="bg1">
                    <a:lumMod val="95000"/>
                    <a:lumOff val="5000"/>
                  </a:schemeClr>
                </a:solidFill>
                <a:effectLst/>
                <a:latin typeface="Arial" panose="020B0604020202020204" pitchFamily="34" charset="0"/>
                <a:ea typeface="Liberation Serif"/>
                <a:cs typeface="Arial" panose="020B0604020202020204" pitchFamily="34" charset="0"/>
              </a:rPr>
              <a:t>-&gt;Get the facility of healthcare &amp; Restaurants.</a:t>
            </a:r>
            <a:endParaRPr lang="en-US" sz="3600" dirty="0">
              <a:solidFill>
                <a:schemeClr val="bg1">
                  <a:lumMod val="95000"/>
                  <a:lumOff val="5000"/>
                </a:schemeClr>
              </a:solidFill>
              <a:effectLst/>
              <a:latin typeface="Arial" panose="020B0604020202020204" pitchFamily="34" charset="0"/>
              <a:ea typeface="Liberation Serif"/>
              <a:cs typeface="Arial" panose="020B0604020202020204" pitchFamily="34" charset="0"/>
            </a:endParaRPr>
          </a:p>
          <a:p>
            <a:pPr marL="0" lvl="0" indent="0">
              <a:buSzPts val="1000"/>
              <a:buNone/>
              <a:tabLst>
                <a:tab pos="457200" algn="l"/>
              </a:tabLst>
            </a:pPr>
            <a:r>
              <a:rPr lang="en-US" sz="3600" dirty="0">
                <a:solidFill>
                  <a:srgbClr val="000000"/>
                </a:solidFill>
                <a:effectLst/>
                <a:latin typeface="Arial" panose="020B0604020202020204" pitchFamily="34" charset="0"/>
                <a:ea typeface="SimSun" panose="02010600030101010101" pitchFamily="2" charset="-122"/>
                <a:cs typeface="Arial" panose="020B0604020202020204" pitchFamily="34" charset="0"/>
              </a:rPr>
              <a:t>-&gt;Registered user gets the recommendation of the places of their preferences.</a:t>
            </a:r>
            <a:endParaRPr lang="en-IN" sz="3600" dirty="0">
              <a:solidFill>
                <a:srgbClr val="000000"/>
              </a:solidFill>
              <a:effectLst/>
              <a:latin typeface="Arial" panose="020B0604020202020204" pitchFamily="34" charset="0"/>
              <a:ea typeface="SimSun" panose="02010600030101010101" pitchFamily="2" charset="-122"/>
              <a:cs typeface="Arial" panose="020B0604020202020204" pitchFamily="34" charset="0"/>
            </a:endParaRPr>
          </a:p>
          <a:p>
            <a:pPr marL="0" lvl="0" indent="0">
              <a:buSzPts val="1000"/>
              <a:buNone/>
              <a:tabLst>
                <a:tab pos="457200" algn="l"/>
              </a:tabLst>
            </a:pPr>
            <a:r>
              <a:rPr lang="en-US" sz="3600" dirty="0">
                <a:solidFill>
                  <a:srgbClr val="000000"/>
                </a:solidFill>
                <a:effectLst/>
                <a:latin typeface="Arial" panose="020B0604020202020204" pitchFamily="34" charset="0"/>
                <a:ea typeface="SimSun" panose="02010600030101010101" pitchFamily="2" charset="-122"/>
                <a:cs typeface="Arial" panose="020B0604020202020204" pitchFamily="34" charset="0"/>
              </a:rPr>
              <a:t>-&gt;They can find the places using this system.</a:t>
            </a:r>
            <a:endParaRPr lang="en-IN" sz="3600" dirty="0">
              <a:solidFill>
                <a:srgbClr val="000000"/>
              </a:solidFill>
              <a:effectLst/>
              <a:latin typeface="Arial" panose="020B0604020202020204" pitchFamily="34" charset="0"/>
              <a:ea typeface="SimSun" panose="02010600030101010101" pitchFamily="2" charset="-122"/>
              <a:cs typeface="Arial" panose="020B0604020202020204" pitchFamily="34" charset="0"/>
            </a:endParaRPr>
          </a:p>
          <a:p>
            <a:pPr marL="0" lvl="0" indent="0">
              <a:buSzPts val="1000"/>
              <a:buNone/>
              <a:tabLst>
                <a:tab pos="457200" algn="l"/>
              </a:tabLst>
            </a:pPr>
            <a:r>
              <a:rPr lang="en-US" sz="3600" dirty="0">
                <a:solidFill>
                  <a:srgbClr val="000000"/>
                </a:solidFill>
                <a:effectLst/>
                <a:latin typeface="Arial" panose="020B0604020202020204" pitchFamily="34" charset="0"/>
                <a:ea typeface="SimSun" panose="02010600030101010101" pitchFamily="2" charset="-122"/>
                <a:cs typeface="Arial" panose="020B0604020202020204" pitchFamily="34" charset="0"/>
              </a:rPr>
              <a:t>-&gt;User can easily view the place on website with its description, image and address.</a:t>
            </a:r>
            <a:endParaRPr lang="en-IN" sz="3600" dirty="0">
              <a:solidFill>
                <a:srgbClr val="000000"/>
              </a:solidFill>
              <a:effectLst/>
              <a:latin typeface="Arial" panose="020B0604020202020204" pitchFamily="34" charset="0"/>
              <a:ea typeface="SimSun" panose="02010600030101010101" pitchFamily="2" charset="-122"/>
              <a:cs typeface="Arial" panose="020B0604020202020204" pitchFamily="34" charset="0"/>
            </a:endParaRPr>
          </a:p>
          <a:p>
            <a:pPr marL="0" lvl="0" indent="0">
              <a:buSzPts val="1000"/>
              <a:buNone/>
              <a:tabLst>
                <a:tab pos="457200" algn="l"/>
              </a:tabLst>
            </a:pPr>
            <a:r>
              <a:rPr lang="en-US" sz="3600" dirty="0">
                <a:solidFill>
                  <a:srgbClr val="000000"/>
                </a:solidFill>
                <a:effectLst/>
                <a:latin typeface="Arial" panose="020B0604020202020204" pitchFamily="34" charset="0"/>
                <a:ea typeface="SimSun" panose="02010600030101010101" pitchFamily="2" charset="-122"/>
                <a:cs typeface="Arial" panose="020B0604020202020204" pitchFamily="34" charset="0"/>
              </a:rPr>
              <a:t>-&gt;The system also provides one food place in the results.</a:t>
            </a:r>
            <a:endParaRPr lang="en-IN" sz="3600" dirty="0">
              <a:solidFill>
                <a:srgbClr val="000000"/>
              </a:solidFill>
              <a:effectLst/>
              <a:latin typeface="Arial" panose="020B0604020202020204" pitchFamily="34" charset="0"/>
              <a:ea typeface="SimSun" panose="02010600030101010101" pitchFamily="2" charset="-122"/>
              <a:cs typeface="Arial" panose="020B0604020202020204" pitchFamily="34" charset="0"/>
            </a:endParaRPr>
          </a:p>
          <a:p>
            <a:pPr marL="0" lvl="0" indent="0">
              <a:buSzPts val="1000"/>
              <a:buNone/>
              <a:tabLst>
                <a:tab pos="457200" algn="l"/>
              </a:tabLst>
            </a:pPr>
            <a:r>
              <a:rPr lang="en-US" sz="3600" dirty="0">
                <a:solidFill>
                  <a:srgbClr val="000000"/>
                </a:solidFill>
                <a:effectLst/>
                <a:latin typeface="Arial" panose="020B0604020202020204" pitchFamily="34" charset="0"/>
                <a:ea typeface="SimSun" panose="02010600030101010101" pitchFamily="2" charset="-122"/>
                <a:cs typeface="Arial" panose="020B0604020202020204" pitchFamily="34" charset="0"/>
              </a:rPr>
              <a:t>-&gt;System GUI is easy to use.</a:t>
            </a:r>
            <a:endParaRPr lang="en-US" sz="3600" dirty="0">
              <a:solidFill>
                <a:srgbClr val="000000"/>
              </a:solidFill>
              <a:effectLst/>
              <a:latin typeface="Arial" panose="020B0604020202020204" pitchFamily="34" charset="0"/>
              <a:ea typeface="SimSun" panose="02010600030101010101" pitchFamily="2" charset="-122"/>
              <a:cs typeface="Arial" panose="020B0604020202020204" pitchFamily="34" charset="0"/>
            </a:endParaRPr>
          </a:p>
          <a:p>
            <a:pPr marL="342900" lvl="0" indent="-342900">
              <a:buSzPts val="1000"/>
              <a:buFont typeface="Symbol" panose="05050102010706020507" pitchFamily="18" charset="2"/>
              <a:buChar char=""/>
              <a:tabLst>
                <a:tab pos="457200" algn="l"/>
              </a:tabLst>
            </a:pPr>
            <a:endParaRPr lang="en-IN" sz="1800" dirty="0">
              <a:effectLst/>
              <a:latin typeface="Cambria" panose="02040503050406030204" pitchFamily="18" charset="0"/>
              <a:ea typeface="SimSun" panose="02010600030101010101" pitchFamily="2" charset="-122"/>
              <a:cs typeface="Times New Roman" panose="02020603050405020304" pitchFamily="18" charset="0"/>
            </a:endParaRPr>
          </a:p>
          <a:p>
            <a:pPr marL="342900" lvl="0" indent="-342900">
              <a:buSzPts val="400"/>
              <a:buFont typeface="Wingdings" panose="05000000000000000000" pitchFamily="2" charset="2"/>
              <a:buChar char=""/>
              <a:tabLst>
                <a:tab pos="266700" algn="l"/>
              </a:tabLst>
            </a:pPr>
            <a:endParaRPr lang="en-IN" sz="1050" dirty="0">
              <a:solidFill>
                <a:schemeClr val="bg1">
                  <a:lumMod val="95000"/>
                  <a:lumOff val="5000"/>
                </a:schemeClr>
              </a:solidFill>
              <a:effectLst/>
              <a:latin typeface="Arial" panose="020B0604020202020204" pitchFamily="34" charset="0"/>
              <a:ea typeface="Liberation Serif"/>
              <a:cs typeface="Arial" panose="020B0604020202020204" pitchFamily="34"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100" y="8919"/>
            <a:ext cx="9905998" cy="1157272"/>
          </a:xfrm>
        </p:spPr>
        <p:txBody>
          <a:bodyPr>
            <a:normAutofit/>
          </a:bodyPr>
          <a:lstStyle/>
          <a:p>
            <a:pPr algn="ctr"/>
            <a:r>
              <a:rPr lang="en-US" sz="4800" b="1" dirty="0">
                <a:solidFill>
                  <a:srgbClr val="C00000"/>
                </a:solidFill>
                <a:effectLst/>
                <a:latin typeface="Arial" panose="020B0604020202020204" pitchFamily="34" charset="0"/>
                <a:ea typeface="Liberation Serif"/>
                <a:cs typeface="Liberation Serif"/>
              </a:rPr>
              <a:t> USER CLASSEs</a:t>
            </a:r>
            <a:endParaRPr lang="en-IN" sz="4800" dirty="0">
              <a:solidFill>
                <a:srgbClr val="C00000"/>
              </a:solidFill>
            </a:endParaRPr>
          </a:p>
        </p:txBody>
      </p:sp>
      <p:sp>
        <p:nvSpPr>
          <p:cNvPr id="3" name="Content Placeholder 2"/>
          <p:cNvSpPr>
            <a:spLocks noGrp="1"/>
          </p:cNvSpPr>
          <p:nvPr>
            <p:ph idx="1"/>
          </p:nvPr>
        </p:nvSpPr>
        <p:spPr>
          <a:xfrm>
            <a:off x="849867" y="1166191"/>
            <a:ext cx="10677800" cy="5205812"/>
          </a:xfrm>
        </p:spPr>
        <p:txBody>
          <a:bodyPr>
            <a:normAutofit fontScale="92500"/>
          </a:bodyPr>
          <a:lstStyle/>
          <a:p>
            <a:pPr marL="0" lvl="0" indent="0">
              <a:lnSpc>
                <a:spcPct val="100000"/>
              </a:lnSpc>
              <a:spcBef>
                <a:spcPts val="1335"/>
              </a:spcBef>
              <a:spcAft>
                <a:spcPts val="0"/>
              </a:spcAft>
              <a:buNone/>
              <a:tabLst>
                <a:tab pos="266700" algn="l"/>
              </a:tabLst>
            </a:pPr>
            <a:r>
              <a:rPr lang="en-US" sz="2600" dirty="0">
                <a:solidFill>
                  <a:srgbClr val="000000"/>
                </a:solidFill>
                <a:effectLst/>
                <a:latin typeface="Arial" panose="020B0604020202020204" pitchFamily="34" charset="0"/>
                <a:ea typeface="SimSun" panose="02010600030101010101" pitchFamily="2" charset="-122"/>
                <a:cs typeface="Arial" panose="020B0604020202020204" pitchFamily="34" charset="0"/>
              </a:rPr>
              <a:t>The main idea of our project is one should get all necessary facilities detail at a single platform is when visiting some new places and cities. criteria should be simple and natural, like : a list of museums, the most famous historical objects, restaurants to visit, constraints to travel by bus and by walking. The system should find a path that fulfills those criteria show names of objects, some short descriptions and photos of them and possible entrance costs. It should also be able to estimate time needed to travel from one object to the next and if it is possible, It should be helpful for people that want to visit a city without having much information about it.</a:t>
            </a:r>
            <a:endParaRPr lang="en-US" sz="2600" dirty="0">
              <a:solidFill>
                <a:schemeClr val="bg1">
                  <a:lumMod val="95000"/>
                  <a:lumOff val="5000"/>
                </a:schemeClr>
              </a:solidFill>
              <a:latin typeface="Arial" panose="020B0604020202020204" pitchFamily="34" charset="0"/>
              <a:ea typeface="Liberation Serif"/>
              <a:cs typeface="Arial" panose="020B0604020202020204" pitchFamily="34" charset="0"/>
            </a:endParaRPr>
          </a:p>
          <a:p>
            <a:pPr lvl="0">
              <a:lnSpc>
                <a:spcPct val="100000"/>
              </a:lnSpc>
              <a:spcBef>
                <a:spcPts val="1335"/>
              </a:spcBef>
              <a:spcAft>
                <a:spcPts val="0"/>
              </a:spcAft>
              <a:tabLst>
                <a:tab pos="266700" algn="l"/>
              </a:tabLst>
            </a:pPr>
            <a:r>
              <a:rPr lang="en-US" sz="2600" dirty="0">
                <a:solidFill>
                  <a:schemeClr val="bg1">
                    <a:lumMod val="95000"/>
                    <a:lumOff val="5000"/>
                  </a:schemeClr>
                </a:solidFill>
                <a:effectLst/>
                <a:latin typeface="Arial" panose="020B0604020202020204" pitchFamily="34" charset="0"/>
                <a:ea typeface="Liberation Serif"/>
                <a:cs typeface="Arial" panose="020B0604020202020204" pitchFamily="34" charset="0"/>
              </a:rPr>
              <a:t>Tourists</a:t>
            </a:r>
            <a:endParaRPr lang="en-IN" sz="2600" dirty="0">
              <a:solidFill>
                <a:schemeClr val="bg1">
                  <a:lumMod val="95000"/>
                  <a:lumOff val="5000"/>
                </a:schemeClr>
              </a:solidFill>
              <a:effectLst/>
              <a:latin typeface="Arial" panose="020B0604020202020204" pitchFamily="34" charset="0"/>
              <a:ea typeface="Liberation Serif"/>
              <a:cs typeface="Arial" panose="020B0604020202020204" pitchFamily="34" charset="0"/>
            </a:endParaRPr>
          </a:p>
          <a:p>
            <a:pPr lvl="0">
              <a:lnSpc>
                <a:spcPct val="100000"/>
              </a:lnSpc>
              <a:spcBef>
                <a:spcPts val="1335"/>
              </a:spcBef>
              <a:spcAft>
                <a:spcPts val="0"/>
              </a:spcAft>
              <a:tabLst>
                <a:tab pos="266700" algn="l"/>
              </a:tabLst>
            </a:pPr>
            <a:r>
              <a:rPr lang="en-US" sz="2600" dirty="0">
                <a:solidFill>
                  <a:schemeClr val="bg1">
                    <a:lumMod val="95000"/>
                    <a:lumOff val="5000"/>
                  </a:schemeClr>
                </a:solidFill>
                <a:effectLst/>
                <a:latin typeface="Arial" panose="020B0604020202020204" pitchFamily="34" charset="0"/>
                <a:ea typeface="Liberation Serif"/>
                <a:cs typeface="Arial" panose="020B0604020202020204" pitchFamily="34" charset="0"/>
              </a:rPr>
              <a:t>Vlogger</a:t>
            </a:r>
            <a:endParaRPr lang="en-IN" sz="2600" dirty="0">
              <a:solidFill>
                <a:schemeClr val="bg1">
                  <a:lumMod val="95000"/>
                  <a:lumOff val="5000"/>
                </a:schemeClr>
              </a:solidFill>
              <a:effectLst/>
              <a:latin typeface="Arial" panose="020B0604020202020204" pitchFamily="34" charset="0"/>
              <a:ea typeface="Liberation Serif"/>
              <a:cs typeface="Arial" panose="020B0604020202020204" pitchFamily="34" charset="0"/>
            </a:endParaRPr>
          </a:p>
          <a:p>
            <a:pPr lvl="0">
              <a:lnSpc>
                <a:spcPct val="100000"/>
              </a:lnSpc>
              <a:spcBef>
                <a:spcPts val="1335"/>
              </a:spcBef>
              <a:spcAft>
                <a:spcPts val="0"/>
              </a:spcAft>
              <a:tabLst>
                <a:tab pos="266700" algn="l"/>
              </a:tabLst>
            </a:pPr>
            <a:r>
              <a:rPr lang="en-US" sz="2600" dirty="0">
                <a:solidFill>
                  <a:schemeClr val="bg1">
                    <a:lumMod val="95000"/>
                    <a:lumOff val="5000"/>
                  </a:schemeClr>
                </a:solidFill>
                <a:effectLst/>
                <a:latin typeface="Arial" panose="020B0604020202020204" pitchFamily="34" charset="0"/>
                <a:ea typeface="Liberation Serif"/>
                <a:cs typeface="Arial" panose="020B0604020202020204" pitchFamily="34" charset="0"/>
              </a:rPr>
              <a:t>Blogger</a:t>
            </a:r>
            <a:r>
              <a:rPr lang="en-US" sz="2600" i="1" dirty="0">
                <a:solidFill>
                  <a:schemeClr val="bg1">
                    <a:lumMod val="95000"/>
                    <a:lumOff val="5000"/>
                  </a:schemeClr>
                </a:solidFill>
                <a:effectLst/>
                <a:latin typeface="Arial" panose="020B0604020202020204" pitchFamily="34" charset="0"/>
                <a:ea typeface="Liberation Serif"/>
                <a:cs typeface="Arial" panose="020B0604020202020204" pitchFamily="34" charset="0"/>
              </a:rPr>
              <a:t> </a:t>
            </a:r>
            <a:endParaRPr lang="en-IN" sz="2600" i="1" dirty="0">
              <a:solidFill>
                <a:schemeClr val="bg1">
                  <a:lumMod val="95000"/>
                  <a:lumOff val="5000"/>
                </a:schemeClr>
              </a:solidFill>
              <a:effectLst/>
              <a:latin typeface="Arial" panose="020B0604020202020204" pitchFamily="34" charset="0"/>
              <a:ea typeface="Liberation Serif"/>
              <a:cs typeface="Arial" panose="020B0604020202020204" pitchFamily="34"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768" y="379095"/>
            <a:ext cx="9905998" cy="967409"/>
          </a:xfrm>
        </p:spPr>
        <p:txBody>
          <a:bodyPr>
            <a:normAutofit/>
          </a:bodyPr>
          <a:lstStyle/>
          <a:p>
            <a:pPr algn="ctr"/>
            <a:r>
              <a:rPr lang="en-US" sz="4000" b="1" dirty="0">
                <a:solidFill>
                  <a:srgbClr val="C00000"/>
                </a:solidFill>
              </a:rPr>
              <a:t>ER DIAGRAM of tourist guide</a:t>
            </a:r>
            <a:endParaRPr lang="en-US" sz="4000" b="1" dirty="0">
              <a:solidFill>
                <a:srgbClr val="C00000"/>
              </a:solidFill>
            </a:endParaRPr>
          </a:p>
        </p:txBody>
      </p:sp>
      <p:pic>
        <p:nvPicPr>
          <p:cNvPr id="4" name="Content Placeholder 3" descr="abc"/>
          <p:cNvPicPr>
            <a:picLocks noGrp="1" noChangeAspect="1"/>
          </p:cNvPicPr>
          <p:nvPr>
            <p:ph idx="1"/>
          </p:nvPr>
        </p:nvPicPr>
        <p:blipFill>
          <a:blip r:embed="rId1"/>
          <a:stretch>
            <a:fillRect/>
          </a:stretch>
        </p:blipFill>
        <p:spPr>
          <a:xfrm>
            <a:off x="1007110" y="1442720"/>
            <a:ext cx="9632315" cy="52628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8648" y="0"/>
            <a:ext cx="9905998" cy="980661"/>
          </a:xfrm>
        </p:spPr>
        <p:txBody>
          <a:bodyPr>
            <a:normAutofit/>
          </a:bodyPr>
          <a:lstStyle/>
          <a:p>
            <a:pPr algn="ctr"/>
            <a:r>
              <a:rPr lang="en-US" sz="4400" b="1" dirty="0">
                <a:solidFill>
                  <a:srgbClr val="C00000"/>
                </a:solidFill>
                <a:latin typeface="Arial" panose="020B0604020202020204" pitchFamily="34" charset="0"/>
                <a:cs typeface="Arial" panose="020B0604020202020204" pitchFamily="34" charset="0"/>
              </a:rPr>
              <a:t>Use case diagram</a:t>
            </a:r>
            <a:endParaRPr lang="en-IN" sz="4400" b="1" dirty="0">
              <a:solidFill>
                <a:srgbClr val="C00000"/>
              </a:solidFill>
              <a:latin typeface="Arial" panose="020B0604020202020204" pitchFamily="34" charset="0"/>
              <a:cs typeface="Arial" panose="020B0604020202020204" pitchFamily="34" charset="0"/>
            </a:endParaRPr>
          </a:p>
        </p:txBody>
      </p:sp>
      <p:pic>
        <p:nvPicPr>
          <p:cNvPr id="4" name="Content Placeholder 3" descr="UseCaseDiagram1"/>
          <p:cNvPicPr>
            <a:picLocks noGrp="1" noChangeAspect="1"/>
          </p:cNvPicPr>
          <p:nvPr>
            <p:ph idx="1"/>
          </p:nvPr>
        </p:nvPicPr>
        <p:blipFill>
          <a:blip r:embed="rId1"/>
          <a:stretch>
            <a:fillRect/>
          </a:stretch>
        </p:blipFill>
        <p:spPr>
          <a:xfrm>
            <a:off x="3484245" y="980440"/>
            <a:ext cx="5222875" cy="54984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622" y="0"/>
            <a:ext cx="9905998" cy="940904"/>
          </a:xfrm>
        </p:spPr>
        <p:txBody>
          <a:bodyPr>
            <a:normAutofit fontScale="90000"/>
          </a:bodyPr>
          <a:lstStyle/>
          <a:p>
            <a:pPr algn="ctr">
              <a:spcBef>
                <a:spcPts val="15"/>
              </a:spcBef>
            </a:pPr>
            <a:r>
              <a:rPr lang="en-US" sz="900" i="1" dirty="0">
                <a:effectLst/>
                <a:latin typeface="Arial" panose="020B0604020202020204" pitchFamily="34" charset="0"/>
                <a:ea typeface="Liberation Serif"/>
                <a:cs typeface="Liberation Serif"/>
              </a:rPr>
              <a:t> </a:t>
            </a:r>
            <a:br>
              <a:rPr lang="en-IN" sz="1100" i="1" dirty="0">
                <a:effectLst/>
                <a:latin typeface="Liberation Serif"/>
                <a:ea typeface="Liberation Serif"/>
                <a:cs typeface="Liberation Serif"/>
              </a:rPr>
            </a:br>
            <a:r>
              <a:rPr lang="en-US" b="1" dirty="0">
                <a:solidFill>
                  <a:srgbClr val="C00000"/>
                </a:solidFill>
                <a:effectLst/>
                <a:latin typeface="Arial" panose="020B0604020202020204" pitchFamily="34" charset="0"/>
                <a:ea typeface="Liberation Serif"/>
                <a:cs typeface="Liberation Serif"/>
              </a:rPr>
              <a:t>USER</a:t>
            </a:r>
            <a:r>
              <a:rPr lang="en-US" b="1" spc="-30" dirty="0">
                <a:solidFill>
                  <a:srgbClr val="C00000"/>
                </a:solidFill>
                <a:effectLst/>
                <a:latin typeface="Arial" panose="020B0604020202020204" pitchFamily="34" charset="0"/>
                <a:ea typeface="Liberation Serif"/>
                <a:cs typeface="Liberation Serif"/>
              </a:rPr>
              <a:t> </a:t>
            </a:r>
            <a:r>
              <a:rPr lang="en-US" b="1" dirty="0">
                <a:solidFill>
                  <a:srgbClr val="C00000"/>
                </a:solidFill>
                <a:effectLst/>
                <a:latin typeface="Arial" panose="020B0604020202020204" pitchFamily="34" charset="0"/>
                <a:ea typeface="Liberation Serif"/>
                <a:cs typeface="Liberation Serif"/>
              </a:rPr>
              <a:t>INTERFACES</a:t>
            </a:r>
            <a:br>
              <a:rPr lang="en-IN" sz="1400" b="1" dirty="0">
                <a:effectLst/>
                <a:latin typeface="Liberation Serif"/>
                <a:ea typeface="Liberation Serif"/>
                <a:cs typeface="Liberation Serif"/>
              </a:rPr>
            </a:br>
            <a:endParaRPr lang="en-IN" dirty="0"/>
          </a:p>
        </p:txBody>
      </p:sp>
      <p:sp>
        <p:nvSpPr>
          <p:cNvPr id="3" name="Content Placeholder 2"/>
          <p:cNvSpPr>
            <a:spLocks noGrp="1"/>
          </p:cNvSpPr>
          <p:nvPr>
            <p:ph idx="1"/>
          </p:nvPr>
        </p:nvSpPr>
        <p:spPr>
          <a:xfrm>
            <a:off x="1143000" y="2225198"/>
            <a:ext cx="9905999" cy="3541714"/>
          </a:xfrm>
        </p:spPr>
        <p:txBody>
          <a:bodyPr/>
          <a:lstStyle/>
          <a:p>
            <a:pPr>
              <a:spcBef>
                <a:spcPts val="15"/>
              </a:spcBef>
            </a:pPr>
            <a:r>
              <a:rPr lang="en-US" sz="900" i="1" dirty="0">
                <a:effectLst/>
                <a:latin typeface="Arial" panose="020B0604020202020204" pitchFamily="34" charset="0"/>
                <a:ea typeface="Liberation Serif"/>
                <a:cs typeface="Liberation Serif"/>
              </a:rPr>
              <a:t> </a:t>
            </a:r>
            <a:endParaRPr lang="en-IN" sz="1100" i="1" dirty="0">
              <a:effectLst/>
              <a:latin typeface="Liberation Serif"/>
              <a:ea typeface="Liberation Serif"/>
              <a:cs typeface="Liberation Serif"/>
            </a:endParaRPr>
          </a:p>
          <a:p>
            <a:endParaRPr lang="en-IN" dirty="0"/>
          </a:p>
        </p:txBody>
      </p:sp>
      <p:pic>
        <p:nvPicPr>
          <p:cNvPr id="4" name="Picture 3" descr="3"/>
          <p:cNvPicPr>
            <a:picLocks noChangeAspect="1"/>
          </p:cNvPicPr>
          <p:nvPr/>
        </p:nvPicPr>
        <p:blipFill>
          <a:blip r:embed="rId1"/>
          <a:stretch>
            <a:fillRect/>
          </a:stretch>
        </p:blipFill>
        <p:spPr>
          <a:xfrm>
            <a:off x="-2" y="808183"/>
            <a:ext cx="5911147" cy="2827727"/>
          </a:xfrm>
          <a:prstGeom prst="rect">
            <a:avLst/>
          </a:prstGeom>
        </p:spPr>
      </p:pic>
      <p:pic>
        <p:nvPicPr>
          <p:cNvPr id="5" name="Picture 4" descr="2"/>
          <p:cNvPicPr>
            <a:picLocks noChangeAspect="1"/>
          </p:cNvPicPr>
          <p:nvPr/>
        </p:nvPicPr>
        <p:blipFill>
          <a:blip r:embed="rId2"/>
          <a:stretch>
            <a:fillRect/>
          </a:stretch>
        </p:blipFill>
        <p:spPr>
          <a:xfrm>
            <a:off x="6255026" y="799231"/>
            <a:ext cx="5911147" cy="284563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4030275"/>
            <a:ext cx="5817706" cy="282772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5026" y="3996054"/>
            <a:ext cx="5936974" cy="284563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837038"/>
          </a:xfrm>
        </p:spPr>
        <p:txBody>
          <a:bodyPr>
            <a:noAutofit/>
          </a:bodyPr>
          <a:lstStyle/>
          <a:p>
            <a:pPr algn="ctr"/>
            <a:r>
              <a:rPr lang="en-US" sz="2800" b="1" dirty="0">
                <a:solidFill>
                  <a:srgbClr val="C00000"/>
                </a:solidFill>
                <a:latin typeface="Arial" panose="020B0604020202020204" pitchFamily="34" charset="0"/>
                <a:cs typeface="Arial" panose="020B0604020202020204" pitchFamily="34" charset="0"/>
              </a:rPr>
              <a:t>User module</a:t>
            </a:r>
            <a:endParaRPr lang="en-IN" sz="2800" b="1" dirty="0">
              <a:solidFill>
                <a:srgbClr val="C00000"/>
              </a:solidFill>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3838292"/>
            <a:ext cx="5923722" cy="3019708"/>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5102" y="3832571"/>
            <a:ext cx="5923722" cy="3025429"/>
          </a:xfrm>
          <a:prstGeom prst="rect">
            <a:avLst/>
          </a:prstGeom>
        </p:spPr>
      </p:pic>
      <p:pic>
        <p:nvPicPr>
          <p:cNvPr id="14" name="Picture 13" descr="6"/>
          <p:cNvPicPr>
            <a:picLocks noChangeAspect="1"/>
          </p:cNvPicPr>
          <p:nvPr/>
        </p:nvPicPr>
        <p:blipFill>
          <a:blip r:embed="rId3"/>
          <a:stretch>
            <a:fillRect/>
          </a:stretch>
        </p:blipFill>
        <p:spPr>
          <a:xfrm>
            <a:off x="0" y="717427"/>
            <a:ext cx="5777519" cy="2827727"/>
          </a:xfrm>
          <a:prstGeom prst="rect">
            <a:avLst/>
          </a:prstGeom>
        </p:spPr>
      </p:pic>
      <p:pic>
        <p:nvPicPr>
          <p:cNvPr id="15" name="Content Placeholder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4788" y="717427"/>
            <a:ext cx="5997212" cy="2708116"/>
          </a:xfrm>
          <a:prstGeom prst="rect">
            <a:avLst/>
          </a:prstGeom>
        </p:spPr>
      </p:pic>
      <p:sp>
        <p:nvSpPr>
          <p:cNvPr id="17" name="Content Placeholder 16"/>
          <p:cNvSpPr>
            <a:spLocks noGrp="1"/>
          </p:cNvSpPr>
          <p:nvPr>
            <p:ph idx="1"/>
          </p:nvPr>
        </p:nvSpPr>
        <p:spPr>
          <a:xfrm flipH="1" flipV="1">
            <a:off x="6944139" y="7265028"/>
            <a:ext cx="159025" cy="195946"/>
          </a:xfrm>
        </p:spPr>
        <p:txBody>
          <a:bodyPr>
            <a:normAutofit fontScale="25000" lnSpcReduction="20000"/>
          </a:bodyPr>
          <a:lstStyle/>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0</TotalTime>
  <Words>5776</Words>
  <Application>WPS Presentation</Application>
  <PresentationFormat>Widescreen</PresentationFormat>
  <Paragraphs>103</Paragraphs>
  <Slides>15</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15</vt:i4>
      </vt:variant>
    </vt:vector>
  </HeadingPairs>
  <TitlesOfParts>
    <vt:vector size="30" baseType="lpstr">
      <vt:lpstr>Arial</vt:lpstr>
      <vt:lpstr>SimSun</vt:lpstr>
      <vt:lpstr>Wingdings</vt:lpstr>
      <vt:lpstr>Trebuchet MS</vt:lpstr>
      <vt:lpstr>Arial Black</vt:lpstr>
      <vt:lpstr>Times New Roman</vt:lpstr>
      <vt:lpstr>Liberation Serif</vt:lpstr>
      <vt:lpstr>Segoe Print</vt:lpstr>
      <vt:lpstr>Symbol</vt:lpstr>
      <vt:lpstr>Cambria</vt:lpstr>
      <vt:lpstr>Tw Cen MT</vt:lpstr>
      <vt:lpstr>Microsoft YaHei</vt:lpstr>
      <vt:lpstr>Arial Unicode MS</vt:lpstr>
      <vt:lpstr>Calibri</vt:lpstr>
      <vt:lpstr>Circuit</vt:lpstr>
      <vt:lpstr>tourist guide (Dilli Mate)  </vt:lpstr>
      <vt:lpstr>INTRODUCTION</vt:lpstr>
      <vt:lpstr>Problem Statement</vt:lpstr>
      <vt:lpstr>PRODUCT FEATURES </vt:lpstr>
      <vt:lpstr> USER CLASSEs</vt:lpstr>
      <vt:lpstr>ER DIAGRAM of tourist guide</vt:lpstr>
      <vt:lpstr>Use case diagram</vt:lpstr>
      <vt:lpstr>  USER INTERFACES </vt:lpstr>
      <vt:lpstr>User module</vt:lpstr>
      <vt:lpstr>User module</vt:lpstr>
      <vt:lpstr>User module</vt:lpstr>
      <vt:lpstr>Future Scope of the Project </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chitramaurya15@outlook.com</dc:creator>
  <cp:lastModifiedBy>Darshit</cp:lastModifiedBy>
  <cp:revision>20</cp:revision>
  <dcterms:created xsi:type="dcterms:W3CDTF">2021-11-25T10:45:00Z</dcterms:created>
  <dcterms:modified xsi:type="dcterms:W3CDTF">2022-05-31T10:39:14Z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762D0478FFCA4E6D8C8AB9D63B6A9090</vt:lpwstr>
  </property>
  <property fmtid="{D5CDD505-2E9C-101B-9397-08002B2CF9AE}" pid="3" name="KSOProductBuildVer">
    <vt:lpwstr>1033-11.2.0.11130</vt:lpwstr>
  </property>
</Properties>
</file>