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9737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390650"/>
            <a:ext cx="7477601" cy="1916430"/>
          </a:xfrm>
          <a:prstGeom prst="rect">
            <a:avLst/>
          </a:prstGeom>
          <a:noFill/>
          <a:ln/>
        </p:spPr>
        <p:txBody>
          <a:bodyPr wrap="square" rtlCol="0" anchor="t"/>
          <a:lstStyle/>
          <a:p>
            <a:pPr marL="0" indent="0">
              <a:lnSpc>
                <a:spcPts val="7545"/>
              </a:lnSpc>
              <a:buNone/>
            </a:pPr>
            <a:r>
              <a:rPr lang="en-US" sz="6036" b="1" dirty="0">
                <a:solidFill>
                  <a:srgbClr val="FFFFFF"/>
                </a:solidFill>
                <a:latin typeface="Nunito" pitchFamily="34" charset="0"/>
                <a:ea typeface="Nunito" pitchFamily="34" charset="-122"/>
                <a:cs typeface="Nunito" pitchFamily="34" charset="-120"/>
              </a:rPr>
              <a:t>Online Examination System</a:t>
            </a:r>
            <a:endParaRPr lang="en-US" sz="6036" dirty="0"/>
          </a:p>
        </p:txBody>
      </p:sp>
      <p:sp>
        <p:nvSpPr>
          <p:cNvPr id="6" name="Text 2"/>
          <p:cNvSpPr/>
          <p:nvPr/>
        </p:nvSpPr>
        <p:spPr>
          <a:xfrm>
            <a:off x="833199" y="3640336"/>
            <a:ext cx="7477601"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Online Examination System Today Online Examination System has become a fast-growing examination method because of its speed and accuracy. It is also needed less manpower to execute the examination. Almost all organizations now-a-days, are conducting their objective exams by online examination system, it saves students time in examinations. Organizations can also easily check the performance of the student that they give in an examination. As a result of this, organizations are releasing results in less time. It also helps the environment by saving paper. PHP is a web base language so we can create an online examination system in PHP.</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910"/>
          </a:xfrm>
          <a:prstGeom prst="rect">
            <a:avLst/>
          </a:prstGeom>
          <a:solidFill>
            <a:srgbClr val="00002E">
              <a:alpha val="75000"/>
            </a:srgbClr>
          </a:solidFill>
          <a:ln/>
        </p:spPr>
        <p:txBody>
          <a:bodyPr/>
          <a:lstStyle/>
          <a:p>
            <a:endParaRPr lang="en-IN"/>
          </a:p>
        </p:txBody>
      </p:sp>
      <p:sp>
        <p:nvSpPr>
          <p:cNvPr id="4" name="Text 1"/>
          <p:cNvSpPr/>
          <p:nvPr/>
        </p:nvSpPr>
        <p:spPr>
          <a:xfrm>
            <a:off x="2957632" y="536019"/>
            <a:ext cx="8715018" cy="1218248"/>
          </a:xfrm>
          <a:prstGeom prst="rect">
            <a:avLst/>
          </a:prstGeom>
          <a:noFill/>
          <a:ln/>
        </p:spPr>
        <p:txBody>
          <a:bodyPr wrap="square" rtlCol="0" anchor="t"/>
          <a:lstStyle/>
          <a:p>
            <a:pPr marL="0" indent="0">
              <a:lnSpc>
                <a:spcPts val="4797"/>
              </a:lnSpc>
              <a:buNone/>
            </a:pPr>
            <a:r>
              <a:rPr lang="en-US" sz="3837" b="1" dirty="0">
                <a:solidFill>
                  <a:srgbClr val="FFFFFF"/>
                </a:solidFill>
                <a:latin typeface="Nunito" pitchFamily="34" charset="0"/>
                <a:ea typeface="Nunito" pitchFamily="34" charset="-122"/>
                <a:cs typeface="Nunito" pitchFamily="34" charset="-120"/>
              </a:rPr>
              <a:t>Key Features of Online Examination Systems</a:t>
            </a:r>
            <a:endParaRPr lang="en-US" sz="3837" dirty="0"/>
          </a:p>
        </p:txBody>
      </p:sp>
      <p:sp>
        <p:nvSpPr>
          <p:cNvPr id="5" name="Shape 2"/>
          <p:cNvSpPr/>
          <p:nvPr/>
        </p:nvSpPr>
        <p:spPr>
          <a:xfrm>
            <a:off x="2957632" y="2144078"/>
            <a:ext cx="2710101" cy="2710101"/>
          </a:xfrm>
          <a:prstGeom prst="roundRect">
            <a:avLst>
              <a:gd name="adj" fmla="val 3373707"/>
            </a:avLst>
          </a:prstGeom>
          <a:noFill/>
          <a:ln w="22860">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980492" y="2166938"/>
            <a:ext cx="2664381" cy="2664381"/>
          </a:xfrm>
          <a:prstGeom prst="rect">
            <a:avLst/>
          </a:prstGeom>
        </p:spPr>
      </p:pic>
      <p:sp>
        <p:nvSpPr>
          <p:cNvPr id="7" name="Text 3"/>
          <p:cNvSpPr/>
          <p:nvPr/>
        </p:nvSpPr>
        <p:spPr>
          <a:xfrm>
            <a:off x="3094315" y="5097780"/>
            <a:ext cx="2436733" cy="304562"/>
          </a:xfrm>
          <a:prstGeom prst="rect">
            <a:avLst/>
          </a:prstGeom>
          <a:noFill/>
          <a:ln/>
        </p:spPr>
        <p:txBody>
          <a:bodyPr wrap="none" rtlCol="0" anchor="t"/>
          <a:lstStyle/>
          <a:p>
            <a:pPr marL="0" indent="0" algn="ctr">
              <a:lnSpc>
                <a:spcPts val="2398"/>
              </a:lnSpc>
              <a:buNone/>
            </a:pPr>
            <a:r>
              <a:rPr lang="en-US" sz="1919" b="1" dirty="0">
                <a:solidFill>
                  <a:srgbClr val="F2B42D"/>
                </a:solidFill>
                <a:latin typeface="Nunito" pitchFamily="34" charset="0"/>
                <a:ea typeface="Nunito" pitchFamily="34" charset="-122"/>
                <a:cs typeface="Nunito" pitchFamily="34" charset="-120"/>
              </a:rPr>
              <a:t>Secure Login</a:t>
            </a:r>
            <a:endParaRPr lang="en-US" sz="1919" dirty="0"/>
          </a:p>
        </p:txBody>
      </p:sp>
      <p:sp>
        <p:nvSpPr>
          <p:cNvPr id="8" name="Text 4"/>
          <p:cNvSpPr/>
          <p:nvPr/>
        </p:nvSpPr>
        <p:spPr>
          <a:xfrm>
            <a:off x="2957632" y="5519261"/>
            <a:ext cx="2710101" cy="1870948"/>
          </a:xfrm>
          <a:prstGeom prst="rect">
            <a:avLst/>
          </a:prstGeom>
          <a:noFill/>
          <a:ln/>
        </p:spPr>
        <p:txBody>
          <a:bodyPr wrap="square" rtlCol="0" anchor="t"/>
          <a:lstStyle/>
          <a:p>
            <a:pPr marL="0" indent="0" algn="ctr">
              <a:lnSpc>
                <a:spcPts val="2456"/>
              </a:lnSpc>
              <a:buNone/>
            </a:pPr>
            <a:r>
              <a:rPr lang="en-US" sz="1535" dirty="0">
                <a:solidFill>
                  <a:srgbClr val="FFFFFF"/>
                </a:solidFill>
                <a:latin typeface="PT Sans" pitchFamily="34" charset="0"/>
                <a:ea typeface="PT Sans" pitchFamily="34" charset="-122"/>
                <a:cs typeface="PT Sans" pitchFamily="34" charset="-120"/>
              </a:rPr>
              <a:t>Robust login mechanisms, including user IDs and passwords, ensure the integrity of the examination process and protect the privacy of candidates.</a:t>
            </a:r>
            <a:endParaRPr lang="en-US" sz="1535" dirty="0"/>
          </a:p>
        </p:txBody>
      </p:sp>
      <p:sp>
        <p:nvSpPr>
          <p:cNvPr id="9" name="Shape 5"/>
          <p:cNvSpPr/>
          <p:nvPr/>
        </p:nvSpPr>
        <p:spPr>
          <a:xfrm>
            <a:off x="5960031" y="2144078"/>
            <a:ext cx="2710101" cy="2710101"/>
          </a:xfrm>
          <a:prstGeom prst="roundRect">
            <a:avLst>
              <a:gd name="adj" fmla="val 3373707"/>
            </a:avLst>
          </a:prstGeom>
          <a:noFill/>
          <a:ln w="22860">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982891" y="2166938"/>
            <a:ext cx="2664381" cy="2664381"/>
          </a:xfrm>
          <a:prstGeom prst="rect">
            <a:avLst/>
          </a:prstGeom>
        </p:spPr>
      </p:pic>
      <p:sp>
        <p:nvSpPr>
          <p:cNvPr id="11" name="Text 6"/>
          <p:cNvSpPr/>
          <p:nvPr/>
        </p:nvSpPr>
        <p:spPr>
          <a:xfrm>
            <a:off x="6096714" y="5097780"/>
            <a:ext cx="2436733" cy="304562"/>
          </a:xfrm>
          <a:prstGeom prst="rect">
            <a:avLst/>
          </a:prstGeom>
          <a:noFill/>
          <a:ln/>
        </p:spPr>
        <p:txBody>
          <a:bodyPr wrap="none" rtlCol="0" anchor="t"/>
          <a:lstStyle/>
          <a:p>
            <a:pPr marL="0" indent="0" algn="ctr">
              <a:lnSpc>
                <a:spcPts val="2398"/>
              </a:lnSpc>
              <a:buNone/>
            </a:pPr>
            <a:r>
              <a:rPr lang="en-US" sz="1919" b="1" dirty="0">
                <a:solidFill>
                  <a:srgbClr val="D7425E"/>
                </a:solidFill>
                <a:latin typeface="Nunito" pitchFamily="34" charset="0"/>
                <a:ea typeface="Nunito" pitchFamily="34" charset="-122"/>
                <a:cs typeface="Nunito" pitchFamily="34" charset="-120"/>
              </a:rPr>
              <a:t>Automated Saving</a:t>
            </a:r>
            <a:endParaRPr lang="en-US" sz="1919" dirty="0"/>
          </a:p>
        </p:txBody>
      </p:sp>
      <p:sp>
        <p:nvSpPr>
          <p:cNvPr id="12" name="Text 7"/>
          <p:cNvSpPr/>
          <p:nvPr/>
        </p:nvSpPr>
        <p:spPr>
          <a:xfrm>
            <a:off x="5960031" y="5519261"/>
            <a:ext cx="2710101" cy="1870948"/>
          </a:xfrm>
          <a:prstGeom prst="rect">
            <a:avLst/>
          </a:prstGeom>
          <a:noFill/>
          <a:ln/>
        </p:spPr>
        <p:txBody>
          <a:bodyPr wrap="square" rtlCol="0" anchor="t"/>
          <a:lstStyle/>
          <a:p>
            <a:pPr marL="0" indent="0" algn="ctr">
              <a:lnSpc>
                <a:spcPts val="2456"/>
              </a:lnSpc>
              <a:buNone/>
            </a:pPr>
            <a:r>
              <a:rPr lang="en-US" sz="1535" dirty="0">
                <a:solidFill>
                  <a:srgbClr val="FFFFFF"/>
                </a:solidFill>
                <a:latin typeface="PT Sans" pitchFamily="34" charset="0"/>
                <a:ea typeface="PT Sans" pitchFamily="34" charset="-122"/>
                <a:cs typeface="PT Sans" pitchFamily="34" charset="-120"/>
              </a:rPr>
              <a:t>Online systems seamlessly capture and store the candidates' responses, eliminating the risk of manual errors and expediting the evaluation process.</a:t>
            </a:r>
            <a:endParaRPr lang="en-US" sz="1535" dirty="0"/>
          </a:p>
        </p:txBody>
      </p:sp>
      <p:sp>
        <p:nvSpPr>
          <p:cNvPr id="13" name="Shape 8"/>
          <p:cNvSpPr/>
          <p:nvPr/>
        </p:nvSpPr>
        <p:spPr>
          <a:xfrm>
            <a:off x="8962430" y="2144078"/>
            <a:ext cx="2710220" cy="2710220"/>
          </a:xfrm>
          <a:prstGeom prst="roundRect">
            <a:avLst>
              <a:gd name="adj" fmla="val 3373558"/>
            </a:avLst>
          </a:prstGeom>
          <a:noFill/>
          <a:ln w="22860">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8985290" y="2166938"/>
            <a:ext cx="2664500" cy="2664500"/>
          </a:xfrm>
          <a:prstGeom prst="rect">
            <a:avLst/>
          </a:prstGeom>
        </p:spPr>
      </p:pic>
      <p:sp>
        <p:nvSpPr>
          <p:cNvPr id="15" name="Text 9"/>
          <p:cNvSpPr/>
          <p:nvPr/>
        </p:nvSpPr>
        <p:spPr>
          <a:xfrm>
            <a:off x="8962430" y="5097899"/>
            <a:ext cx="2710220" cy="609124"/>
          </a:xfrm>
          <a:prstGeom prst="rect">
            <a:avLst/>
          </a:prstGeom>
          <a:noFill/>
          <a:ln/>
        </p:spPr>
        <p:txBody>
          <a:bodyPr wrap="square" rtlCol="0" anchor="t"/>
          <a:lstStyle/>
          <a:p>
            <a:pPr marL="0" indent="0" algn="ctr">
              <a:lnSpc>
                <a:spcPts val="2398"/>
              </a:lnSpc>
              <a:buNone/>
            </a:pPr>
            <a:r>
              <a:rPr lang="en-US" sz="1919" b="1" dirty="0">
                <a:solidFill>
                  <a:srgbClr val="DD785E"/>
                </a:solidFill>
                <a:latin typeface="Nunito" pitchFamily="34" charset="0"/>
                <a:ea typeface="Nunito" pitchFamily="34" charset="-122"/>
                <a:cs typeface="Nunito" pitchFamily="34" charset="-120"/>
              </a:rPr>
              <a:t>Real-Time Answer Correction</a:t>
            </a:r>
            <a:endParaRPr lang="en-US" sz="1919" dirty="0"/>
          </a:p>
        </p:txBody>
      </p:sp>
      <p:sp>
        <p:nvSpPr>
          <p:cNvPr id="16" name="Text 10"/>
          <p:cNvSpPr/>
          <p:nvPr/>
        </p:nvSpPr>
        <p:spPr>
          <a:xfrm>
            <a:off x="8962430" y="5823942"/>
            <a:ext cx="2710220" cy="1870948"/>
          </a:xfrm>
          <a:prstGeom prst="rect">
            <a:avLst/>
          </a:prstGeom>
          <a:noFill/>
          <a:ln/>
        </p:spPr>
        <p:txBody>
          <a:bodyPr wrap="square" rtlCol="0" anchor="t"/>
          <a:lstStyle/>
          <a:p>
            <a:pPr marL="0" indent="0" algn="ctr">
              <a:lnSpc>
                <a:spcPts val="2456"/>
              </a:lnSpc>
              <a:buNone/>
            </a:pPr>
            <a:r>
              <a:rPr lang="en-US" sz="1535" dirty="0">
                <a:solidFill>
                  <a:srgbClr val="FFFFFF"/>
                </a:solidFill>
                <a:latin typeface="PT Sans" pitchFamily="34" charset="0"/>
                <a:ea typeface="PT Sans" pitchFamily="34" charset="-122"/>
                <a:cs typeface="PT Sans" pitchFamily="34" charset="-120"/>
              </a:rPr>
              <a:t>Candidates can make necessary adjustments to their answers during the examination period, providing them with the flexibility to refine their responses.</a:t>
            </a:r>
            <a:endParaRPr lang="en-US" sz="15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2710815" y="567690"/>
            <a:ext cx="5149572" cy="643652"/>
          </a:xfrm>
          <a:prstGeom prst="rect">
            <a:avLst/>
          </a:prstGeom>
          <a:noFill/>
          <a:ln/>
        </p:spPr>
        <p:txBody>
          <a:bodyPr wrap="none" rtlCol="0" anchor="t"/>
          <a:lstStyle/>
          <a:p>
            <a:pPr marL="0" indent="0">
              <a:lnSpc>
                <a:spcPts val="5069"/>
              </a:lnSpc>
              <a:buNone/>
            </a:pPr>
            <a:r>
              <a:rPr lang="en-US" sz="4055" b="1" dirty="0">
                <a:solidFill>
                  <a:srgbClr val="FFFFFF"/>
                </a:solidFill>
                <a:latin typeface="Nunito" pitchFamily="34" charset="0"/>
                <a:ea typeface="Nunito" pitchFamily="34" charset="-122"/>
                <a:cs typeface="Nunito" pitchFamily="34" charset="-120"/>
              </a:rPr>
              <a:t>Examination Process</a:t>
            </a:r>
            <a:endParaRPr lang="en-US" sz="4055" dirty="0"/>
          </a:p>
        </p:txBody>
      </p:sp>
      <p:sp>
        <p:nvSpPr>
          <p:cNvPr id="5" name="Shape 2"/>
          <p:cNvSpPr/>
          <p:nvPr/>
        </p:nvSpPr>
        <p:spPr>
          <a:xfrm>
            <a:off x="2710815" y="1520309"/>
            <a:ext cx="4449842" cy="4449842"/>
          </a:xfrm>
          <a:prstGeom prst="roundRect">
            <a:avLst>
              <a:gd name="adj" fmla="val 2054699"/>
            </a:avLst>
          </a:prstGeom>
          <a:noFill/>
          <a:ln w="22860">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733675" y="1543169"/>
            <a:ext cx="4404122" cy="4404122"/>
          </a:xfrm>
          <a:prstGeom prst="rect">
            <a:avLst/>
          </a:prstGeom>
        </p:spPr>
      </p:pic>
      <p:sp>
        <p:nvSpPr>
          <p:cNvPr id="7" name="Text 3"/>
          <p:cNvSpPr/>
          <p:nvPr/>
        </p:nvSpPr>
        <p:spPr>
          <a:xfrm>
            <a:off x="3648313" y="6227564"/>
            <a:ext cx="2574727" cy="321826"/>
          </a:xfrm>
          <a:prstGeom prst="rect">
            <a:avLst/>
          </a:prstGeom>
          <a:noFill/>
          <a:ln/>
        </p:spPr>
        <p:txBody>
          <a:bodyPr wrap="none" rtlCol="0" anchor="t"/>
          <a:lstStyle/>
          <a:p>
            <a:pPr marL="0" indent="0" algn="ctr">
              <a:lnSpc>
                <a:spcPts val="2534"/>
              </a:lnSpc>
              <a:buNone/>
            </a:pPr>
            <a:r>
              <a:rPr lang="en-US" sz="2027" b="1" dirty="0">
                <a:solidFill>
                  <a:srgbClr val="F2B42D"/>
                </a:solidFill>
                <a:latin typeface="Nunito" pitchFamily="34" charset="0"/>
                <a:ea typeface="Nunito" pitchFamily="34" charset="-122"/>
                <a:cs typeface="Nunito" pitchFamily="34" charset="-120"/>
              </a:rPr>
              <a:t>Registration</a:t>
            </a:r>
            <a:endParaRPr lang="en-US" sz="2027" dirty="0"/>
          </a:p>
        </p:txBody>
      </p:sp>
      <p:sp>
        <p:nvSpPr>
          <p:cNvPr id="8" name="Text 4"/>
          <p:cNvSpPr/>
          <p:nvPr/>
        </p:nvSpPr>
        <p:spPr>
          <a:xfrm>
            <a:off x="2710815" y="6672977"/>
            <a:ext cx="4449842" cy="988695"/>
          </a:xfrm>
          <a:prstGeom prst="rect">
            <a:avLst/>
          </a:prstGeom>
          <a:noFill/>
          <a:ln/>
        </p:spPr>
        <p:txBody>
          <a:bodyPr wrap="square" rtlCol="0" anchor="t"/>
          <a:lstStyle/>
          <a:p>
            <a:pPr marL="0" indent="0" algn="ctr">
              <a:lnSpc>
                <a:spcPts val="2595"/>
              </a:lnSpc>
              <a:buNone/>
            </a:pPr>
            <a:r>
              <a:rPr lang="en-US" sz="1622" dirty="0">
                <a:solidFill>
                  <a:srgbClr val="FFFFFF"/>
                </a:solidFill>
                <a:latin typeface="PT Sans" pitchFamily="34" charset="0"/>
                <a:ea typeface="PT Sans" pitchFamily="34" charset="-122"/>
                <a:cs typeface="PT Sans" pitchFamily="34" charset="-120"/>
              </a:rPr>
              <a:t>Candidates can easily register for the examination through a user-friendly online platform, eliminating the need for paper-based processes.</a:t>
            </a:r>
            <a:endParaRPr lang="en-US" sz="1622" dirty="0"/>
          </a:p>
        </p:txBody>
      </p:sp>
      <p:sp>
        <p:nvSpPr>
          <p:cNvPr id="9" name="Shape 5"/>
          <p:cNvSpPr/>
          <p:nvPr/>
        </p:nvSpPr>
        <p:spPr>
          <a:xfrm>
            <a:off x="7469624" y="1520309"/>
            <a:ext cx="4449961" cy="4449961"/>
          </a:xfrm>
          <a:prstGeom prst="roundRect">
            <a:avLst>
              <a:gd name="adj" fmla="val 2054644"/>
            </a:avLst>
          </a:prstGeom>
          <a:noFill/>
          <a:ln w="22860">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7492484" y="1543169"/>
            <a:ext cx="4404241" cy="4404241"/>
          </a:xfrm>
          <a:prstGeom prst="rect">
            <a:avLst/>
          </a:prstGeom>
        </p:spPr>
      </p:pic>
      <p:sp>
        <p:nvSpPr>
          <p:cNvPr id="11" name="Text 6"/>
          <p:cNvSpPr/>
          <p:nvPr/>
        </p:nvSpPr>
        <p:spPr>
          <a:xfrm>
            <a:off x="8407241" y="6227683"/>
            <a:ext cx="2574727" cy="321826"/>
          </a:xfrm>
          <a:prstGeom prst="rect">
            <a:avLst/>
          </a:prstGeom>
          <a:noFill/>
          <a:ln/>
        </p:spPr>
        <p:txBody>
          <a:bodyPr wrap="none" rtlCol="0" anchor="t"/>
          <a:lstStyle/>
          <a:p>
            <a:pPr marL="0" indent="0" algn="ctr">
              <a:lnSpc>
                <a:spcPts val="2534"/>
              </a:lnSpc>
              <a:buNone/>
            </a:pPr>
            <a:r>
              <a:rPr lang="en-US" sz="2027" b="1" dirty="0">
                <a:solidFill>
                  <a:srgbClr val="D7425E"/>
                </a:solidFill>
                <a:latin typeface="Nunito" pitchFamily="34" charset="0"/>
                <a:ea typeface="Nunito" pitchFamily="34" charset="-122"/>
                <a:cs typeface="Nunito" pitchFamily="34" charset="-120"/>
              </a:rPr>
              <a:t>Exam Scheduling</a:t>
            </a:r>
            <a:endParaRPr lang="en-US" sz="2027" dirty="0"/>
          </a:p>
        </p:txBody>
      </p:sp>
      <p:sp>
        <p:nvSpPr>
          <p:cNvPr id="12" name="Text 7"/>
          <p:cNvSpPr/>
          <p:nvPr/>
        </p:nvSpPr>
        <p:spPr>
          <a:xfrm>
            <a:off x="7469624" y="6673096"/>
            <a:ext cx="4449961" cy="988695"/>
          </a:xfrm>
          <a:prstGeom prst="rect">
            <a:avLst/>
          </a:prstGeom>
          <a:noFill/>
          <a:ln/>
        </p:spPr>
        <p:txBody>
          <a:bodyPr wrap="square" rtlCol="0" anchor="t"/>
          <a:lstStyle/>
          <a:p>
            <a:pPr marL="0" indent="0" algn="ctr">
              <a:lnSpc>
                <a:spcPts val="2595"/>
              </a:lnSpc>
              <a:buNone/>
            </a:pPr>
            <a:r>
              <a:rPr lang="en-US" sz="1622" dirty="0">
                <a:solidFill>
                  <a:srgbClr val="FFFFFF"/>
                </a:solidFill>
                <a:latin typeface="PT Sans" pitchFamily="34" charset="0"/>
                <a:ea typeface="PT Sans" pitchFamily="34" charset="-122"/>
                <a:cs typeface="PT Sans" pitchFamily="34" charset="-120"/>
              </a:rPr>
              <a:t>Online examination systems facilitate the seamless scheduling of exams, allowing for greater flexibility and efficient resource allocation.</a:t>
            </a:r>
            <a:endParaRPr lang="en-US" sz="162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2348389" y="842963"/>
            <a:ext cx="9364504"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Administrative Features and Benefits</a:t>
            </a:r>
            <a:endParaRPr lang="en-US" sz="4374" dirty="0"/>
          </a:p>
        </p:txBody>
      </p:sp>
      <p:sp>
        <p:nvSpPr>
          <p:cNvPr id="5" name="Shape 2"/>
          <p:cNvSpPr/>
          <p:nvPr/>
        </p:nvSpPr>
        <p:spPr>
          <a:xfrm>
            <a:off x="2348389" y="1981676"/>
            <a:ext cx="9933503" cy="2762845"/>
          </a:xfrm>
          <a:prstGeom prst="roundRect">
            <a:avLst>
              <a:gd name="adj" fmla="val 14476"/>
            </a:avLst>
          </a:prstGeom>
          <a:solidFill>
            <a:srgbClr val="00002E"/>
          </a:solidFill>
          <a:ln w="53340">
            <a:solidFill>
              <a:srgbClr val="262654"/>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624018" y="2175867"/>
            <a:ext cx="4465201" cy="2374463"/>
          </a:xfrm>
          <a:prstGeom prst="rect">
            <a:avLst/>
          </a:prstGeom>
        </p:spPr>
      </p:pic>
      <p:pic>
        <p:nvPicPr>
          <p:cNvPr id="7" name="Image 2" descr="preencoded.png"/>
          <p:cNvPicPr>
            <a:picLocks noChangeAspect="1"/>
          </p:cNvPicPr>
          <p:nvPr/>
        </p:nvPicPr>
        <p:blipFill>
          <a:blip r:embed="rId5"/>
          <a:stretch>
            <a:fillRect/>
          </a:stretch>
        </p:blipFill>
        <p:spPr>
          <a:xfrm>
            <a:off x="7541181" y="2175867"/>
            <a:ext cx="4465201" cy="2374463"/>
          </a:xfrm>
          <a:prstGeom prst="rect">
            <a:avLst/>
          </a:prstGeom>
        </p:spPr>
      </p:pic>
      <p:sp>
        <p:nvSpPr>
          <p:cNvPr id="8" name="Shape 3"/>
          <p:cNvSpPr/>
          <p:nvPr/>
        </p:nvSpPr>
        <p:spPr>
          <a:xfrm>
            <a:off x="2348389" y="4994434"/>
            <a:ext cx="4855726" cy="2392085"/>
          </a:xfrm>
          <a:prstGeom prst="roundRect">
            <a:avLst>
              <a:gd name="adj" fmla="val 16720"/>
            </a:avLst>
          </a:prstGeom>
          <a:solidFill>
            <a:srgbClr val="00002E"/>
          </a:solidFill>
          <a:ln w="22860">
            <a:solidFill>
              <a:srgbClr val="FFFFFF"/>
            </a:solidFill>
            <a:prstDash val="solid"/>
          </a:ln>
        </p:spPr>
        <p:txBody>
          <a:bodyPr/>
          <a:lstStyle/>
          <a:p>
            <a:endParaRPr lang="en-IN"/>
          </a:p>
        </p:txBody>
      </p:sp>
      <p:sp>
        <p:nvSpPr>
          <p:cNvPr id="9" name="Text 4"/>
          <p:cNvSpPr/>
          <p:nvPr/>
        </p:nvSpPr>
        <p:spPr>
          <a:xfrm>
            <a:off x="2593419" y="5239464"/>
            <a:ext cx="277749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Content Management</a:t>
            </a:r>
            <a:endParaRPr lang="en-US" sz="2187" dirty="0"/>
          </a:p>
        </p:txBody>
      </p:sp>
      <p:sp>
        <p:nvSpPr>
          <p:cNvPr id="10" name="Text 5"/>
          <p:cNvSpPr/>
          <p:nvPr/>
        </p:nvSpPr>
        <p:spPr>
          <a:xfrm>
            <a:off x="2593419" y="5719882"/>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Online examination systems empower administrators to easily add, delete, and update exam topics and questions, ensuring the content remains current and relevant.</a:t>
            </a:r>
            <a:endParaRPr lang="en-US" sz="1750" dirty="0"/>
          </a:p>
        </p:txBody>
      </p:sp>
      <p:sp>
        <p:nvSpPr>
          <p:cNvPr id="11" name="Shape 6"/>
          <p:cNvSpPr/>
          <p:nvPr/>
        </p:nvSpPr>
        <p:spPr>
          <a:xfrm>
            <a:off x="7426285" y="4994434"/>
            <a:ext cx="4855726" cy="2392085"/>
          </a:xfrm>
          <a:prstGeom prst="roundRect">
            <a:avLst>
              <a:gd name="adj" fmla="val 16720"/>
            </a:avLst>
          </a:prstGeom>
          <a:solidFill>
            <a:srgbClr val="00002E"/>
          </a:solidFill>
          <a:ln w="22860">
            <a:solidFill>
              <a:srgbClr val="FFFFFF"/>
            </a:solidFill>
            <a:prstDash val="solid"/>
          </a:ln>
        </p:spPr>
        <p:txBody>
          <a:bodyPr/>
          <a:lstStyle/>
          <a:p>
            <a:endParaRPr lang="en-IN"/>
          </a:p>
        </p:txBody>
      </p:sp>
      <p:sp>
        <p:nvSpPr>
          <p:cNvPr id="12" name="Text 7"/>
          <p:cNvSpPr/>
          <p:nvPr/>
        </p:nvSpPr>
        <p:spPr>
          <a:xfrm>
            <a:off x="7671316" y="5239464"/>
            <a:ext cx="277749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Personalized Profiles</a:t>
            </a:r>
            <a:endParaRPr lang="en-US" sz="2187" dirty="0"/>
          </a:p>
        </p:txBody>
      </p:sp>
      <p:sp>
        <p:nvSpPr>
          <p:cNvPr id="13" name="Text 8"/>
          <p:cNvSpPr/>
          <p:nvPr/>
        </p:nvSpPr>
        <p:spPr>
          <a:xfrm>
            <a:off x="7671316" y="5719882"/>
            <a:ext cx="4365665"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Candidates can access and update their profiles, accessing the latest exam information and materials through a centralized platform.</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2348389" y="1282303"/>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Responsive Design</a:t>
            </a:r>
            <a:endParaRPr lang="en-US" sz="4374" dirty="0"/>
          </a:p>
        </p:txBody>
      </p:sp>
      <p:sp>
        <p:nvSpPr>
          <p:cNvPr id="5" name="Shape 2"/>
          <p:cNvSpPr/>
          <p:nvPr/>
        </p:nvSpPr>
        <p:spPr>
          <a:xfrm>
            <a:off x="2348389" y="2421017"/>
            <a:ext cx="9933503" cy="3565446"/>
          </a:xfrm>
          <a:prstGeom prst="roundRect">
            <a:avLst>
              <a:gd name="adj" fmla="val 11218"/>
            </a:avLst>
          </a:prstGeom>
          <a:solidFill>
            <a:srgbClr val="00002E"/>
          </a:solidFill>
          <a:ln w="53340">
            <a:solidFill>
              <a:srgbClr val="262654"/>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624018" y="2615208"/>
            <a:ext cx="2955846" cy="3140512"/>
          </a:xfrm>
          <a:prstGeom prst="rect">
            <a:avLst/>
          </a:prstGeom>
        </p:spPr>
      </p:pic>
      <p:pic>
        <p:nvPicPr>
          <p:cNvPr id="7" name="Image 2" descr="preencoded.png"/>
          <p:cNvPicPr>
            <a:picLocks noChangeAspect="1"/>
          </p:cNvPicPr>
          <p:nvPr/>
        </p:nvPicPr>
        <p:blipFill>
          <a:blip r:embed="rId5"/>
          <a:stretch>
            <a:fillRect/>
          </a:stretch>
        </p:blipFill>
        <p:spPr>
          <a:xfrm>
            <a:off x="6031825" y="2615208"/>
            <a:ext cx="5974556" cy="3177064"/>
          </a:xfrm>
          <a:prstGeom prst="rect">
            <a:avLst/>
          </a:prstGeom>
        </p:spPr>
      </p:pic>
      <p:sp>
        <p:nvSpPr>
          <p:cNvPr id="8" name="Text 3"/>
          <p:cNvSpPr/>
          <p:nvPr/>
        </p:nvSpPr>
        <p:spPr>
          <a:xfrm>
            <a:off x="2348389" y="6236375"/>
            <a:ext cx="9933503"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Online examination platforms are designed to be mobile-friendly and accessible across a range of devices, enabling candidates to seamlessly participate in exams from anywhere.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sp>
        <p:nvSpPr>
          <p:cNvPr id="4" name="Text 1"/>
          <p:cNvSpPr/>
          <p:nvPr/>
        </p:nvSpPr>
        <p:spPr>
          <a:xfrm>
            <a:off x="2348389" y="772358"/>
            <a:ext cx="7665839" cy="958215"/>
          </a:xfrm>
          <a:prstGeom prst="rect">
            <a:avLst/>
          </a:prstGeom>
          <a:noFill/>
          <a:ln/>
        </p:spPr>
        <p:txBody>
          <a:bodyPr wrap="none" rtlCol="0" anchor="t"/>
          <a:lstStyle/>
          <a:p>
            <a:pPr marL="0" indent="0">
              <a:lnSpc>
                <a:spcPts val="7545"/>
              </a:lnSpc>
              <a:buNone/>
            </a:pPr>
            <a:r>
              <a:rPr lang="en-US" sz="6036" b="1" dirty="0">
                <a:solidFill>
                  <a:srgbClr val="FFFFFF"/>
                </a:solidFill>
                <a:latin typeface="Nunito" pitchFamily="34" charset="0"/>
                <a:ea typeface="Nunito" pitchFamily="34" charset="-122"/>
                <a:cs typeface="Nunito" pitchFamily="34" charset="-120"/>
              </a:rPr>
              <a:t>Feedback</a:t>
            </a:r>
            <a:endParaRPr lang="en-US" sz="6036" dirty="0"/>
          </a:p>
        </p:txBody>
      </p:sp>
      <p:pic>
        <p:nvPicPr>
          <p:cNvPr id="5" name="Image 1" descr="preencoded.png"/>
          <p:cNvPicPr>
            <a:picLocks noChangeAspect="1"/>
          </p:cNvPicPr>
          <p:nvPr/>
        </p:nvPicPr>
        <p:blipFill>
          <a:blip r:embed="rId4"/>
          <a:stretch>
            <a:fillRect/>
          </a:stretch>
        </p:blipFill>
        <p:spPr>
          <a:xfrm>
            <a:off x="2348389" y="2174915"/>
            <a:ext cx="9933503" cy="52823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537698"/>
          </a:xfrm>
          <a:prstGeom prst="rect">
            <a:avLst/>
          </a:prstGeom>
        </p:spPr>
      </p:pic>
      <p:sp>
        <p:nvSpPr>
          <p:cNvPr id="5" name="Text 1"/>
          <p:cNvSpPr/>
          <p:nvPr/>
        </p:nvSpPr>
        <p:spPr>
          <a:xfrm>
            <a:off x="2777014" y="3096220"/>
            <a:ext cx="2537698" cy="317063"/>
          </a:xfrm>
          <a:prstGeom prst="rect">
            <a:avLst/>
          </a:prstGeom>
          <a:noFill/>
          <a:ln/>
        </p:spPr>
        <p:txBody>
          <a:bodyPr wrap="none" rtlCol="0" anchor="t"/>
          <a:lstStyle/>
          <a:p>
            <a:pPr marL="0" indent="0">
              <a:lnSpc>
                <a:spcPts val="2498"/>
              </a:lnSpc>
              <a:buNone/>
            </a:pPr>
            <a:r>
              <a:rPr lang="en-US" sz="1998" b="1" dirty="0">
                <a:solidFill>
                  <a:srgbClr val="FFFFFF"/>
                </a:solidFill>
                <a:latin typeface="Nunito" pitchFamily="34" charset="0"/>
                <a:ea typeface="Nunito" pitchFamily="34" charset="-122"/>
                <a:cs typeface="Nunito" pitchFamily="34" charset="-120"/>
              </a:rPr>
              <a:t>Pending to do</a:t>
            </a:r>
            <a:endParaRPr lang="en-US" sz="1998" dirty="0"/>
          </a:p>
        </p:txBody>
      </p:sp>
      <p:sp>
        <p:nvSpPr>
          <p:cNvPr id="6" name="Text 2"/>
          <p:cNvSpPr/>
          <p:nvPr/>
        </p:nvSpPr>
        <p:spPr>
          <a:xfrm>
            <a:off x="2777014" y="3641646"/>
            <a:ext cx="9076373" cy="324802"/>
          </a:xfrm>
          <a:prstGeom prst="rect">
            <a:avLst/>
          </a:prstGeom>
          <a:noFill/>
          <a:ln/>
        </p:spPr>
        <p:txBody>
          <a:bodyPr wrap="none" rtlCol="0" anchor="t"/>
          <a:lstStyle/>
          <a:p>
            <a:pPr marL="0" indent="0">
              <a:lnSpc>
                <a:spcPts val="2558"/>
              </a:lnSpc>
              <a:buNone/>
            </a:pPr>
            <a:r>
              <a:rPr lang="en-US" sz="1599" dirty="0">
                <a:solidFill>
                  <a:srgbClr val="FFFFFF"/>
                </a:solidFill>
                <a:latin typeface="PT Sans" pitchFamily="34" charset="0"/>
                <a:ea typeface="PT Sans" pitchFamily="34" charset="-122"/>
                <a:cs typeface="PT Sans" pitchFamily="34" charset="-120"/>
              </a:rPr>
              <a:t>Pending to add feedback result to admin account</a:t>
            </a:r>
            <a:endParaRPr lang="en-US" sz="1599" dirty="0"/>
          </a:p>
        </p:txBody>
      </p:sp>
      <p:sp>
        <p:nvSpPr>
          <p:cNvPr id="7" name="Text 3"/>
          <p:cNvSpPr/>
          <p:nvPr/>
        </p:nvSpPr>
        <p:spPr>
          <a:xfrm>
            <a:off x="2777014" y="4194810"/>
            <a:ext cx="9076373" cy="324802"/>
          </a:xfrm>
          <a:prstGeom prst="rect">
            <a:avLst/>
          </a:prstGeom>
          <a:noFill/>
          <a:ln/>
        </p:spPr>
        <p:txBody>
          <a:bodyPr wrap="none" rtlCol="0" anchor="t"/>
          <a:lstStyle/>
          <a:p>
            <a:pPr marL="0" indent="0">
              <a:lnSpc>
                <a:spcPts val="2558"/>
              </a:lnSpc>
              <a:buNone/>
            </a:pPr>
            <a:r>
              <a:rPr lang="en-US" sz="1599" dirty="0">
                <a:solidFill>
                  <a:srgbClr val="FFFFFF"/>
                </a:solidFill>
                <a:latin typeface="PT Sans" pitchFamily="34" charset="0"/>
                <a:ea typeface="PT Sans" pitchFamily="34" charset="-122"/>
                <a:cs typeface="PT Sans" pitchFamily="34" charset="-120"/>
              </a:rPr>
              <a:t>Pending to add to delete the user from admin account</a:t>
            </a:r>
            <a:endParaRPr lang="en-US" sz="1599" dirty="0"/>
          </a:p>
        </p:txBody>
      </p:sp>
      <p:sp>
        <p:nvSpPr>
          <p:cNvPr id="8" name="Text 4"/>
          <p:cNvSpPr/>
          <p:nvPr/>
        </p:nvSpPr>
        <p:spPr>
          <a:xfrm>
            <a:off x="2777014" y="4747974"/>
            <a:ext cx="9076373" cy="324802"/>
          </a:xfrm>
          <a:prstGeom prst="rect">
            <a:avLst/>
          </a:prstGeom>
          <a:noFill/>
          <a:ln/>
        </p:spPr>
        <p:txBody>
          <a:bodyPr wrap="none" rtlCol="0" anchor="t"/>
          <a:lstStyle/>
          <a:p>
            <a:pPr marL="0" indent="0">
              <a:lnSpc>
                <a:spcPts val="2558"/>
              </a:lnSpc>
              <a:buNone/>
            </a:pPr>
            <a:r>
              <a:rPr lang="en-US" sz="1599" dirty="0">
                <a:solidFill>
                  <a:srgbClr val="FFFFFF"/>
                </a:solidFill>
                <a:latin typeface="PT Sans" pitchFamily="34" charset="0"/>
                <a:ea typeface="PT Sans" pitchFamily="34" charset="-122"/>
                <a:cs typeface="PT Sans" pitchFamily="34" charset="-120"/>
              </a:rPr>
              <a:t>Pending to add ranking slot to admin account</a:t>
            </a:r>
            <a:endParaRPr lang="en-US" sz="1599" dirty="0"/>
          </a:p>
        </p:txBody>
      </p:sp>
      <p:sp>
        <p:nvSpPr>
          <p:cNvPr id="9" name="Text 5"/>
          <p:cNvSpPr/>
          <p:nvPr/>
        </p:nvSpPr>
        <p:spPr>
          <a:xfrm>
            <a:off x="2777014" y="5301139"/>
            <a:ext cx="9076373" cy="324802"/>
          </a:xfrm>
          <a:prstGeom prst="rect">
            <a:avLst/>
          </a:prstGeom>
          <a:noFill/>
          <a:ln/>
        </p:spPr>
        <p:txBody>
          <a:bodyPr wrap="none" rtlCol="0" anchor="t"/>
          <a:lstStyle/>
          <a:p>
            <a:pPr marL="0" indent="0">
              <a:lnSpc>
                <a:spcPts val="2558"/>
              </a:lnSpc>
              <a:buNone/>
            </a:pPr>
            <a:r>
              <a:rPr lang="en-US" sz="1599" dirty="0">
                <a:solidFill>
                  <a:srgbClr val="FFFFFF"/>
                </a:solidFill>
                <a:latin typeface="PT Sans" pitchFamily="34" charset="0"/>
                <a:ea typeface="PT Sans" pitchFamily="34" charset="-122"/>
                <a:cs typeface="PT Sans" pitchFamily="34" charset="-120"/>
              </a:rPr>
              <a:t>Pending to add history for user account</a:t>
            </a:r>
            <a:endParaRPr lang="en-US" sz="1599" dirty="0"/>
          </a:p>
        </p:txBody>
      </p:sp>
      <p:sp>
        <p:nvSpPr>
          <p:cNvPr id="10" name="Text 6"/>
          <p:cNvSpPr/>
          <p:nvPr/>
        </p:nvSpPr>
        <p:spPr>
          <a:xfrm>
            <a:off x="2777014" y="5854303"/>
            <a:ext cx="9076373" cy="324802"/>
          </a:xfrm>
          <a:prstGeom prst="rect">
            <a:avLst/>
          </a:prstGeom>
          <a:noFill/>
          <a:ln/>
        </p:spPr>
        <p:txBody>
          <a:bodyPr wrap="none" rtlCol="0" anchor="t"/>
          <a:lstStyle/>
          <a:p>
            <a:pPr marL="0" indent="0">
              <a:lnSpc>
                <a:spcPts val="2558"/>
              </a:lnSpc>
              <a:buNone/>
            </a:pPr>
            <a:endParaRPr lang="en-US" sz="1599" dirty="0"/>
          </a:p>
        </p:txBody>
      </p:sp>
      <p:sp>
        <p:nvSpPr>
          <p:cNvPr id="11" name="Text 7"/>
          <p:cNvSpPr/>
          <p:nvPr/>
        </p:nvSpPr>
        <p:spPr>
          <a:xfrm>
            <a:off x="2777014" y="6407468"/>
            <a:ext cx="9076373" cy="324802"/>
          </a:xfrm>
          <a:prstGeom prst="rect">
            <a:avLst/>
          </a:prstGeom>
          <a:noFill/>
          <a:ln/>
        </p:spPr>
        <p:txBody>
          <a:bodyPr wrap="none" rtlCol="0" anchor="t"/>
          <a:lstStyle/>
          <a:p>
            <a:pPr marL="0" indent="0" algn="ctr">
              <a:lnSpc>
                <a:spcPts val="2558"/>
              </a:lnSpc>
              <a:buNone/>
            </a:pPr>
            <a:r>
              <a:rPr lang="en-US" sz="1599" dirty="0">
                <a:solidFill>
                  <a:srgbClr val="FFFFFF"/>
                </a:solidFill>
                <a:latin typeface="PT Sans" pitchFamily="34" charset="0"/>
                <a:ea typeface="PT Sans" pitchFamily="34" charset="-122"/>
                <a:cs typeface="PT Sans" pitchFamily="34" charset="-120"/>
              </a:rPr>
              <a:t>"As of now, the project remains unfinished." </a:t>
            </a:r>
            <a:endParaRPr lang="en-US" sz="1599" dirty="0"/>
          </a:p>
        </p:txBody>
      </p:sp>
      <p:sp>
        <p:nvSpPr>
          <p:cNvPr id="12" name="Text 8"/>
          <p:cNvSpPr/>
          <p:nvPr/>
        </p:nvSpPr>
        <p:spPr>
          <a:xfrm>
            <a:off x="7315200" y="6994380"/>
            <a:ext cx="5075515" cy="634365"/>
          </a:xfrm>
          <a:prstGeom prst="rect">
            <a:avLst/>
          </a:prstGeom>
          <a:noFill/>
          <a:ln/>
        </p:spPr>
        <p:txBody>
          <a:bodyPr wrap="none" rtlCol="0" anchor="t"/>
          <a:lstStyle/>
          <a:p>
            <a:pPr marL="0" indent="0" algn="r">
              <a:lnSpc>
                <a:spcPts val="4996"/>
              </a:lnSpc>
              <a:buNone/>
            </a:pPr>
            <a:r>
              <a:rPr lang="en-US" sz="3997" b="1" dirty="0">
                <a:solidFill>
                  <a:srgbClr val="FFFFFF"/>
                </a:solidFill>
                <a:latin typeface="Nunito" pitchFamily="34" charset="0"/>
                <a:ea typeface="Nunito" pitchFamily="34" charset="-122"/>
                <a:cs typeface="Nunito" pitchFamily="34" charset="-120"/>
              </a:rPr>
              <a:t>   Thank You</a:t>
            </a:r>
            <a:endParaRPr lang="en-US" sz="399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379</Words>
  <Application>Microsoft Office PowerPoint</Application>
  <PresentationFormat>Custom</PresentationFormat>
  <Paragraphs>36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Aziz Malik</cp:lastModifiedBy>
  <cp:revision>3</cp:revision>
  <dcterms:created xsi:type="dcterms:W3CDTF">2024-04-08T16:38:07Z</dcterms:created>
  <dcterms:modified xsi:type="dcterms:W3CDTF">2024-04-08T16:42:05Z</dcterms:modified>
</cp:coreProperties>
</file>