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956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1654" y="2265640"/>
            <a:ext cx="4931093" cy="3698319"/>
          </a:xfrm>
          <a:prstGeom prst="rect">
            <a:avLst/>
          </a:prstGeom>
        </p:spPr>
      </p:pic>
      <p:sp>
        <p:nvSpPr>
          <p:cNvPr id="6" name="Text 1"/>
          <p:cNvSpPr/>
          <p:nvPr/>
        </p:nvSpPr>
        <p:spPr>
          <a:xfrm>
            <a:off x="833199" y="980718"/>
            <a:ext cx="7477601" cy="3607594"/>
          </a:xfrm>
          <a:prstGeom prst="rect">
            <a:avLst/>
          </a:prstGeom>
          <a:noFill/>
          <a:ln/>
        </p:spPr>
        <p:txBody>
          <a:bodyPr wrap="square" rtlCol="0" anchor="t"/>
          <a:lstStyle/>
          <a:p>
            <a:pPr marL="0" indent="0">
              <a:lnSpc>
                <a:spcPts val="7101"/>
              </a:lnSpc>
              <a:buNone/>
            </a:pPr>
            <a:r>
              <a:rPr lang="en-US" sz="5681" b="1" dirty="0">
                <a:solidFill>
                  <a:srgbClr val="FFFFFF"/>
                </a:solidFill>
                <a:latin typeface="Nunito" pitchFamily="34" charset="0"/>
                <a:ea typeface="Nunito" pitchFamily="34" charset="-122"/>
                <a:cs typeface="Nunito" pitchFamily="34" charset="-120"/>
              </a:rPr>
              <a:t>Introduction to automated image resizing with Node.js, AWS Lambda, and S3</a:t>
            </a:r>
            <a:endParaRPr lang="en-US" sz="5681" dirty="0"/>
          </a:p>
        </p:txBody>
      </p:sp>
      <p:sp>
        <p:nvSpPr>
          <p:cNvPr id="7" name="Text 2"/>
          <p:cNvSpPr/>
          <p:nvPr/>
        </p:nvSpPr>
        <p:spPr>
          <a:xfrm>
            <a:off x="833199" y="4921568"/>
            <a:ext cx="7477601" cy="1333024"/>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In this presentation, we'll explore a powerful approach to automating image resizing using Node.js, AWS Lambda, and Amazon S3. By leveraging these cutting-edge technologies, you can streamline your image processing workflows and deliver optimized media to your users with ease.</a:t>
            </a:r>
            <a:endParaRPr lang="en-US" sz="1750" dirty="0"/>
          </a:p>
        </p:txBody>
      </p:sp>
      <p:sp>
        <p:nvSpPr>
          <p:cNvPr id="8" name="Shape 3"/>
          <p:cNvSpPr/>
          <p:nvPr/>
        </p:nvSpPr>
        <p:spPr>
          <a:xfrm>
            <a:off x="4394240" y="6504503"/>
            <a:ext cx="355402" cy="355402"/>
          </a:xfrm>
          <a:prstGeom prst="roundRect">
            <a:avLst>
              <a:gd name="adj" fmla="val 25726039"/>
            </a:avLst>
          </a:prstGeom>
          <a:solidFill>
            <a:srgbClr val="A4D28D"/>
          </a:solidFill>
          <a:ln w="7620">
            <a:solidFill>
              <a:srgbClr val="FFFFFF"/>
            </a:solidFill>
            <a:prstDash val="solid"/>
          </a:ln>
        </p:spPr>
      </p:sp>
      <p:sp>
        <p:nvSpPr>
          <p:cNvPr id="9" name="Text 4"/>
          <p:cNvSpPr/>
          <p:nvPr/>
        </p:nvSpPr>
        <p:spPr>
          <a:xfrm>
            <a:off x="4517469" y="6633448"/>
            <a:ext cx="108942" cy="97512"/>
          </a:xfrm>
          <a:prstGeom prst="rect">
            <a:avLst/>
          </a:prstGeom>
          <a:noFill/>
          <a:ln/>
        </p:spPr>
        <p:txBody>
          <a:bodyPr wrap="none" rtlCol="0" anchor="t"/>
          <a:lstStyle/>
          <a:p>
            <a:pPr marL="0" indent="0" algn="ctr">
              <a:lnSpc>
                <a:spcPts val="768"/>
              </a:lnSpc>
              <a:buNone/>
            </a:pPr>
            <a:r>
              <a:rPr lang="en-US" sz="768" dirty="0">
                <a:solidFill>
                  <a:srgbClr val="3C3838"/>
                </a:solidFill>
                <a:latin typeface="PT Sans" pitchFamily="34" charset="0"/>
                <a:ea typeface="PT Sans" pitchFamily="34" charset="-122"/>
                <a:cs typeface="PT Sans" pitchFamily="34" charset="-120"/>
              </a:rPr>
              <a:t>AS</a:t>
            </a:r>
            <a:endParaRPr lang="en-US" sz="768" dirty="0"/>
          </a:p>
        </p:txBody>
      </p:sp>
      <p:sp>
        <p:nvSpPr>
          <p:cNvPr id="10" name="Text 5"/>
          <p:cNvSpPr/>
          <p:nvPr/>
        </p:nvSpPr>
        <p:spPr>
          <a:xfrm>
            <a:off x="3415784" y="6859905"/>
            <a:ext cx="2312313" cy="388858"/>
          </a:xfrm>
          <a:prstGeom prst="rect">
            <a:avLst/>
          </a:prstGeom>
          <a:noFill/>
          <a:ln/>
        </p:spPr>
        <p:txBody>
          <a:bodyPr wrap="none" rtlCol="0" anchor="t"/>
          <a:lstStyle/>
          <a:p>
            <a:pPr marL="0" indent="0" algn="ctr">
              <a:lnSpc>
                <a:spcPts val="3062"/>
              </a:lnSpc>
              <a:buNone/>
            </a:pPr>
            <a:r>
              <a:rPr lang="en-US" sz="2187" b="1" dirty="0">
                <a:solidFill>
                  <a:srgbClr val="FFFFFF"/>
                </a:solidFill>
                <a:latin typeface="PT Sans" pitchFamily="34" charset="0"/>
                <a:ea typeface="PT Sans" pitchFamily="34" charset="-122"/>
                <a:cs typeface="PT Sans" pitchFamily="34" charset="-120"/>
              </a:rPr>
              <a:t>by Ayush Srivastava</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Shape 1"/>
          <p:cNvSpPr/>
          <p:nvPr/>
        </p:nvSpPr>
        <p:spPr>
          <a:xfrm>
            <a:off x="2348389" y="2124908"/>
            <a:ext cx="3088958" cy="1909048"/>
          </a:xfrm>
          <a:prstGeom prst="roundRect">
            <a:avLst>
              <a:gd name="adj" fmla="val 20951"/>
            </a:avLst>
          </a:prstGeom>
          <a:noFill/>
          <a:ln w="22860">
            <a:solidFill>
              <a:srgbClr val="F2B42D"/>
            </a:solidFill>
            <a:prstDash val="solid"/>
          </a:ln>
        </p:spPr>
      </p:sp>
      <p:pic>
        <p:nvPicPr>
          <p:cNvPr id="5" name="Image 1" descr="preencoded.png"/>
          <p:cNvPicPr>
            <a:picLocks noChangeAspect="1"/>
          </p:cNvPicPr>
          <p:nvPr/>
        </p:nvPicPr>
        <p:blipFill>
          <a:blip r:embed="rId4"/>
          <a:stretch>
            <a:fillRect/>
          </a:stretch>
        </p:blipFill>
        <p:spPr>
          <a:xfrm>
            <a:off x="2371249" y="2147768"/>
            <a:ext cx="3043238" cy="1863328"/>
          </a:xfrm>
          <a:prstGeom prst="rect">
            <a:avLst/>
          </a:prstGeom>
        </p:spPr>
      </p:pic>
      <p:sp>
        <p:nvSpPr>
          <p:cNvPr id="6" name="Text 2"/>
          <p:cNvSpPr/>
          <p:nvPr/>
        </p:nvSpPr>
        <p:spPr>
          <a:xfrm>
            <a:off x="2348389" y="4311610"/>
            <a:ext cx="2632353"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Serverless Computing</a:t>
            </a:r>
            <a:endParaRPr lang="en-US" sz="2058" dirty="0"/>
          </a:p>
        </p:txBody>
      </p:sp>
      <p:sp>
        <p:nvSpPr>
          <p:cNvPr id="7" name="Text 3"/>
          <p:cNvSpPr/>
          <p:nvPr/>
        </p:nvSpPr>
        <p:spPr>
          <a:xfrm>
            <a:off x="2348389" y="4771668"/>
            <a:ext cx="3088958" cy="1333024"/>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Leveraging the power of serverless computing, such as AWS Lambda, to streamline image processing.</a:t>
            </a:r>
            <a:endParaRPr lang="en-US" sz="1750" dirty="0"/>
          </a:p>
        </p:txBody>
      </p:sp>
      <p:sp>
        <p:nvSpPr>
          <p:cNvPr id="8" name="Shape 4"/>
          <p:cNvSpPr/>
          <p:nvPr/>
        </p:nvSpPr>
        <p:spPr>
          <a:xfrm>
            <a:off x="5770602" y="2124908"/>
            <a:ext cx="3088958" cy="1909048"/>
          </a:xfrm>
          <a:prstGeom prst="roundRect">
            <a:avLst>
              <a:gd name="adj" fmla="val 20951"/>
            </a:avLst>
          </a:prstGeom>
          <a:noFill/>
          <a:ln w="22860">
            <a:solidFill>
              <a:srgbClr val="D7425E"/>
            </a:solidFill>
            <a:prstDash val="solid"/>
          </a:ln>
        </p:spPr>
      </p:sp>
      <p:pic>
        <p:nvPicPr>
          <p:cNvPr id="9" name="Image 2" descr="preencoded.png"/>
          <p:cNvPicPr>
            <a:picLocks noChangeAspect="1"/>
          </p:cNvPicPr>
          <p:nvPr/>
        </p:nvPicPr>
        <p:blipFill>
          <a:blip r:embed="rId5"/>
          <a:stretch>
            <a:fillRect/>
          </a:stretch>
        </p:blipFill>
        <p:spPr>
          <a:xfrm>
            <a:off x="5793462" y="2147768"/>
            <a:ext cx="3043238" cy="1863328"/>
          </a:xfrm>
          <a:prstGeom prst="rect">
            <a:avLst/>
          </a:prstGeom>
        </p:spPr>
      </p:pic>
      <p:sp>
        <p:nvSpPr>
          <p:cNvPr id="10" name="Text 5"/>
          <p:cNvSpPr/>
          <p:nvPr/>
        </p:nvSpPr>
        <p:spPr>
          <a:xfrm>
            <a:off x="5770602" y="4311610"/>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Cloud Storage</a:t>
            </a:r>
            <a:endParaRPr lang="en-US" sz="2058" dirty="0"/>
          </a:p>
        </p:txBody>
      </p:sp>
      <p:sp>
        <p:nvSpPr>
          <p:cNvPr id="11" name="Text 6"/>
          <p:cNvSpPr/>
          <p:nvPr/>
        </p:nvSpPr>
        <p:spPr>
          <a:xfrm>
            <a:off x="5770602" y="4771668"/>
            <a:ext cx="3088958" cy="999768"/>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Utilizing cloud storage solutions like Amazon S3 to efficiently manage image assets at scale.</a:t>
            </a:r>
            <a:endParaRPr lang="en-US" sz="1750" dirty="0"/>
          </a:p>
        </p:txBody>
      </p:sp>
      <p:sp>
        <p:nvSpPr>
          <p:cNvPr id="12" name="Shape 7"/>
          <p:cNvSpPr/>
          <p:nvPr/>
        </p:nvSpPr>
        <p:spPr>
          <a:xfrm>
            <a:off x="9192816" y="2124908"/>
            <a:ext cx="3089077" cy="1909167"/>
          </a:xfrm>
          <a:prstGeom prst="roundRect">
            <a:avLst>
              <a:gd name="adj" fmla="val 20949"/>
            </a:avLst>
          </a:prstGeom>
          <a:noFill/>
          <a:ln w="22860">
            <a:solidFill>
              <a:srgbClr val="DD785E"/>
            </a:solidFill>
            <a:prstDash val="solid"/>
          </a:ln>
        </p:spPr>
      </p:sp>
      <p:pic>
        <p:nvPicPr>
          <p:cNvPr id="13" name="Image 3" descr="preencoded.png"/>
          <p:cNvPicPr>
            <a:picLocks noChangeAspect="1"/>
          </p:cNvPicPr>
          <p:nvPr/>
        </p:nvPicPr>
        <p:blipFill>
          <a:blip r:embed="rId6"/>
          <a:stretch>
            <a:fillRect/>
          </a:stretch>
        </p:blipFill>
        <p:spPr>
          <a:xfrm>
            <a:off x="9215676" y="2147768"/>
            <a:ext cx="3043357" cy="1863447"/>
          </a:xfrm>
          <a:prstGeom prst="rect">
            <a:avLst/>
          </a:prstGeom>
        </p:spPr>
      </p:pic>
      <p:sp>
        <p:nvSpPr>
          <p:cNvPr id="14" name="Text 8"/>
          <p:cNvSpPr/>
          <p:nvPr/>
        </p:nvSpPr>
        <p:spPr>
          <a:xfrm>
            <a:off x="9192816" y="4311729"/>
            <a:ext cx="3089077" cy="653653"/>
          </a:xfrm>
          <a:prstGeom prst="rect">
            <a:avLst/>
          </a:prstGeom>
          <a:noFill/>
          <a:ln/>
        </p:spPr>
        <p:txBody>
          <a:bodyPr wrap="squar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Consistent, High-Quality Images</a:t>
            </a:r>
            <a:endParaRPr lang="en-US" sz="2058" dirty="0"/>
          </a:p>
        </p:txBody>
      </p:sp>
      <p:sp>
        <p:nvSpPr>
          <p:cNvPr id="15" name="Text 9"/>
          <p:cNvSpPr/>
          <p:nvPr/>
        </p:nvSpPr>
        <p:spPr>
          <a:xfrm>
            <a:off x="9192816" y="5098613"/>
            <a:ext cx="3089077" cy="999768"/>
          </a:xfrm>
          <a:prstGeom prst="rect">
            <a:avLst/>
          </a:prstGeom>
          <a:noFill/>
          <a:ln/>
        </p:spPr>
        <p:txBody>
          <a:bodyPr wrap="square" rtlCol="0" anchor="t"/>
          <a:lstStyle/>
          <a:p>
            <a:pPr marL="0" indent="0" algn="l">
              <a:lnSpc>
                <a:spcPts val="2624"/>
              </a:lnSpc>
              <a:buNone/>
            </a:pPr>
            <a:r>
              <a:rPr lang="en-US" sz="1750" dirty="0">
                <a:solidFill>
                  <a:srgbClr val="FFFFFF"/>
                </a:solidFill>
                <a:latin typeface="PT Sans" pitchFamily="34" charset="0"/>
                <a:ea typeface="PT Sans" pitchFamily="34" charset="-122"/>
                <a:cs typeface="PT Sans" pitchFamily="34" charset="-120"/>
              </a:rPr>
              <a:t>Ensuring a seamless, visually appealing experience across your application or website.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503521"/>
            <a:ext cx="7477601" cy="1306830"/>
          </a:xfrm>
          <a:prstGeom prst="rect">
            <a:avLst/>
          </a:prstGeom>
          <a:noFill/>
          <a:ln/>
        </p:spPr>
        <p:txBody>
          <a:bodyPr wrap="squar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Overview of the image resizing process</a:t>
            </a:r>
            <a:endParaRPr lang="en-US" sz="4117" dirty="0"/>
          </a:p>
        </p:txBody>
      </p:sp>
      <p:sp>
        <p:nvSpPr>
          <p:cNvPr id="6" name="Text 2"/>
          <p:cNvSpPr/>
          <p:nvPr/>
        </p:nvSpPr>
        <p:spPr>
          <a:xfrm>
            <a:off x="833199" y="3143607"/>
            <a:ext cx="7477601" cy="1666280"/>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The image resizing process involves several key steps. First, when a new image is uploaded to an S3 bucket, a Lambda function is triggered. This Lambda function fetches the original image, then uses the </a:t>
            </a:r>
            <a:r>
              <a:rPr lang="en-US" sz="1750" b="1" dirty="0">
                <a:solidFill>
                  <a:srgbClr val="FFFFFF"/>
                </a:solidFill>
                <a:latin typeface="PT Sans" pitchFamily="34" charset="0"/>
                <a:ea typeface="PT Sans" pitchFamily="34" charset="-122"/>
                <a:cs typeface="PT Sans" pitchFamily="34" charset="-120"/>
              </a:rPr>
              <a:t>Sharp</a:t>
            </a:r>
            <a:r>
              <a:rPr lang="en-US" sz="1750" dirty="0">
                <a:solidFill>
                  <a:srgbClr val="FFFFFF"/>
                </a:solidFill>
                <a:latin typeface="PT Sans" pitchFamily="34" charset="0"/>
                <a:ea typeface="PT Sans" pitchFamily="34" charset="-122"/>
                <a:cs typeface="PT Sans" pitchFamily="34" charset="-120"/>
              </a:rPr>
              <a:t> library to resize the image to multiple sizes. Finally, the resized images are stored in a separate S3 bucket, making them available for use on the website or application.</a:t>
            </a:r>
            <a:endParaRPr lang="en-US" sz="1750" dirty="0"/>
          </a:p>
        </p:txBody>
      </p:sp>
      <p:sp>
        <p:nvSpPr>
          <p:cNvPr id="7" name="Text 3"/>
          <p:cNvSpPr/>
          <p:nvPr/>
        </p:nvSpPr>
        <p:spPr>
          <a:xfrm>
            <a:off x="833199" y="5059799"/>
            <a:ext cx="7477601" cy="1666280"/>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This automated process eliminates the need for manual image resizing, saving time and ensuring consistent image quality across the application. By offloading the resizing task to a serverless Lambda function, the application can scale seamlessly to handle increasing image uploads without adding infrastructure complexity.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01169"/>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1944172"/>
          </a:xfrm>
          <a:prstGeom prst="rect">
            <a:avLst/>
          </a:prstGeom>
        </p:spPr>
      </p:pic>
      <p:sp>
        <p:nvSpPr>
          <p:cNvPr id="5" name="Text 1"/>
          <p:cNvSpPr/>
          <p:nvPr/>
        </p:nvSpPr>
        <p:spPr>
          <a:xfrm>
            <a:off x="3838456" y="2371844"/>
            <a:ext cx="6953488" cy="914876"/>
          </a:xfrm>
          <a:prstGeom prst="rect">
            <a:avLst/>
          </a:prstGeom>
          <a:noFill/>
          <a:ln/>
        </p:spPr>
        <p:txBody>
          <a:bodyPr wrap="square" rtlCol="0" anchor="t"/>
          <a:lstStyle/>
          <a:p>
            <a:pPr marL="0" indent="0">
              <a:lnSpc>
                <a:spcPts val="3602"/>
              </a:lnSpc>
              <a:buNone/>
            </a:pPr>
            <a:r>
              <a:rPr lang="en-US" sz="2882" b="1" dirty="0">
                <a:solidFill>
                  <a:srgbClr val="FFFFFF"/>
                </a:solidFill>
                <a:latin typeface="Nunito" pitchFamily="34" charset="0"/>
                <a:ea typeface="Nunito" pitchFamily="34" charset="-122"/>
                <a:cs typeface="Nunito" pitchFamily="34" charset="-120"/>
              </a:rPr>
              <a:t>Setting up an S3 bucket for original images</a:t>
            </a:r>
            <a:endParaRPr lang="en-US" sz="2882" dirty="0"/>
          </a:p>
        </p:txBody>
      </p:sp>
      <p:sp>
        <p:nvSpPr>
          <p:cNvPr id="6" name="Shape 2"/>
          <p:cNvSpPr/>
          <p:nvPr/>
        </p:nvSpPr>
        <p:spPr>
          <a:xfrm>
            <a:off x="7305556" y="3519964"/>
            <a:ext cx="19407" cy="4453533"/>
          </a:xfrm>
          <a:prstGeom prst="rect">
            <a:avLst/>
          </a:prstGeom>
          <a:solidFill>
            <a:srgbClr val="262654"/>
          </a:solidFill>
          <a:ln/>
        </p:spPr>
      </p:sp>
      <p:sp>
        <p:nvSpPr>
          <p:cNvPr id="7" name="Shape 3"/>
          <p:cNvSpPr/>
          <p:nvPr/>
        </p:nvSpPr>
        <p:spPr>
          <a:xfrm>
            <a:off x="6595884" y="3860066"/>
            <a:ext cx="544354" cy="19407"/>
          </a:xfrm>
          <a:prstGeom prst="rect">
            <a:avLst/>
          </a:prstGeom>
          <a:solidFill>
            <a:srgbClr val="F2B42D"/>
          </a:solidFill>
          <a:ln/>
        </p:spPr>
      </p:sp>
      <p:sp>
        <p:nvSpPr>
          <p:cNvPr id="8" name="Shape 4"/>
          <p:cNvSpPr/>
          <p:nvPr/>
        </p:nvSpPr>
        <p:spPr>
          <a:xfrm>
            <a:off x="7140238" y="3694867"/>
            <a:ext cx="349925" cy="349925"/>
          </a:xfrm>
          <a:prstGeom prst="roundRect">
            <a:avLst>
              <a:gd name="adj" fmla="val 80009"/>
            </a:avLst>
          </a:prstGeom>
          <a:solidFill>
            <a:srgbClr val="00002E"/>
          </a:solidFill>
          <a:ln w="15240">
            <a:solidFill>
              <a:srgbClr val="FFFFFF"/>
            </a:solidFill>
            <a:prstDash val="solid"/>
          </a:ln>
        </p:spPr>
      </p:sp>
      <p:sp>
        <p:nvSpPr>
          <p:cNvPr id="9" name="Text 5"/>
          <p:cNvSpPr/>
          <p:nvPr/>
        </p:nvSpPr>
        <p:spPr>
          <a:xfrm>
            <a:off x="7249299" y="3759994"/>
            <a:ext cx="131683" cy="219551"/>
          </a:xfrm>
          <a:prstGeom prst="rect">
            <a:avLst/>
          </a:prstGeom>
          <a:noFill/>
          <a:ln/>
        </p:spPr>
        <p:txBody>
          <a:bodyPr wrap="none" rtlCol="0" anchor="t"/>
          <a:lstStyle/>
          <a:p>
            <a:pPr marL="0" indent="0" algn="ctr">
              <a:lnSpc>
                <a:spcPts val="1729"/>
              </a:lnSpc>
              <a:buNone/>
            </a:pPr>
            <a:r>
              <a:rPr lang="en-US" sz="1729" b="1" dirty="0">
                <a:solidFill>
                  <a:srgbClr val="F2B42D"/>
                </a:solidFill>
                <a:latin typeface="Nunito" pitchFamily="34" charset="0"/>
                <a:ea typeface="Nunito" pitchFamily="34" charset="-122"/>
                <a:cs typeface="Nunito" pitchFamily="34" charset="-120"/>
              </a:rPr>
              <a:t>1</a:t>
            </a:r>
            <a:endParaRPr lang="en-US" sz="1729" dirty="0"/>
          </a:p>
        </p:txBody>
      </p:sp>
      <p:sp>
        <p:nvSpPr>
          <p:cNvPr id="10" name="Text 6"/>
          <p:cNvSpPr/>
          <p:nvPr/>
        </p:nvSpPr>
        <p:spPr>
          <a:xfrm>
            <a:off x="4629864" y="3675459"/>
            <a:ext cx="1829872" cy="228719"/>
          </a:xfrm>
          <a:prstGeom prst="rect">
            <a:avLst/>
          </a:prstGeom>
          <a:noFill/>
          <a:ln/>
        </p:spPr>
        <p:txBody>
          <a:bodyPr wrap="none" rtlCol="0" anchor="t"/>
          <a:lstStyle/>
          <a:p>
            <a:pPr marL="0" indent="0" algn="r">
              <a:lnSpc>
                <a:spcPts val="1801"/>
              </a:lnSpc>
              <a:buNone/>
            </a:pPr>
            <a:r>
              <a:rPr lang="en-US" sz="1441" b="1" dirty="0">
                <a:solidFill>
                  <a:srgbClr val="F2B42D"/>
                </a:solidFill>
                <a:latin typeface="Nunito" pitchFamily="34" charset="0"/>
                <a:ea typeface="Nunito" pitchFamily="34" charset="-122"/>
                <a:cs typeface="Nunito" pitchFamily="34" charset="-120"/>
              </a:rPr>
              <a:t>Create an S3 Bucket</a:t>
            </a:r>
            <a:endParaRPr lang="en-US" sz="1441" dirty="0"/>
          </a:p>
        </p:txBody>
      </p:sp>
      <p:sp>
        <p:nvSpPr>
          <p:cNvPr id="11" name="Text 7"/>
          <p:cNvSpPr/>
          <p:nvPr/>
        </p:nvSpPr>
        <p:spPr>
          <a:xfrm>
            <a:off x="3838456" y="3997404"/>
            <a:ext cx="2621280" cy="1399461"/>
          </a:xfrm>
          <a:prstGeom prst="rect">
            <a:avLst/>
          </a:prstGeom>
          <a:noFill/>
          <a:ln/>
        </p:spPr>
        <p:txBody>
          <a:bodyPr wrap="square" rtlCol="0" anchor="t"/>
          <a:lstStyle/>
          <a:p>
            <a:pPr marL="0" indent="0" algn="r">
              <a:lnSpc>
                <a:spcPts val="1837"/>
              </a:lnSpc>
              <a:buNone/>
            </a:pPr>
            <a:r>
              <a:rPr lang="en-US" sz="1225" dirty="0">
                <a:solidFill>
                  <a:srgbClr val="FFFFFF"/>
                </a:solidFill>
                <a:latin typeface="PT Sans" pitchFamily="34" charset="0"/>
                <a:ea typeface="PT Sans" pitchFamily="34" charset="-122"/>
                <a:cs typeface="PT Sans" pitchFamily="34" charset="-120"/>
              </a:rPr>
              <a:t>The first step is to create an S3 (Simple Storage Service) bucket in your AWS account. This bucket will serve as the repository for your original, unmodified images that will trigger the image resizing process.</a:t>
            </a:r>
            <a:endParaRPr lang="en-US" sz="1225" dirty="0"/>
          </a:p>
        </p:txBody>
      </p:sp>
      <p:sp>
        <p:nvSpPr>
          <p:cNvPr id="12" name="Shape 8"/>
          <p:cNvSpPr/>
          <p:nvPr/>
        </p:nvSpPr>
        <p:spPr>
          <a:xfrm>
            <a:off x="7490162" y="4637663"/>
            <a:ext cx="544354" cy="19407"/>
          </a:xfrm>
          <a:prstGeom prst="rect">
            <a:avLst/>
          </a:prstGeom>
          <a:solidFill>
            <a:srgbClr val="D7425E"/>
          </a:solidFill>
          <a:ln/>
        </p:spPr>
      </p:sp>
      <p:sp>
        <p:nvSpPr>
          <p:cNvPr id="13" name="Shape 9"/>
          <p:cNvSpPr/>
          <p:nvPr/>
        </p:nvSpPr>
        <p:spPr>
          <a:xfrm>
            <a:off x="7140238" y="4472464"/>
            <a:ext cx="349925" cy="349925"/>
          </a:xfrm>
          <a:prstGeom prst="roundRect">
            <a:avLst>
              <a:gd name="adj" fmla="val 80009"/>
            </a:avLst>
          </a:prstGeom>
          <a:solidFill>
            <a:srgbClr val="00002E"/>
          </a:solidFill>
          <a:ln w="15240">
            <a:solidFill>
              <a:srgbClr val="FFFFFF"/>
            </a:solidFill>
            <a:prstDash val="solid"/>
          </a:ln>
        </p:spPr>
      </p:sp>
      <p:sp>
        <p:nvSpPr>
          <p:cNvPr id="14" name="Text 10"/>
          <p:cNvSpPr/>
          <p:nvPr/>
        </p:nvSpPr>
        <p:spPr>
          <a:xfrm>
            <a:off x="7249299" y="4537591"/>
            <a:ext cx="131683" cy="219551"/>
          </a:xfrm>
          <a:prstGeom prst="rect">
            <a:avLst/>
          </a:prstGeom>
          <a:noFill/>
          <a:ln/>
        </p:spPr>
        <p:txBody>
          <a:bodyPr wrap="none" rtlCol="0" anchor="t"/>
          <a:lstStyle/>
          <a:p>
            <a:pPr marL="0" indent="0" algn="ctr">
              <a:lnSpc>
                <a:spcPts val="1729"/>
              </a:lnSpc>
              <a:buNone/>
            </a:pPr>
            <a:r>
              <a:rPr lang="en-US" sz="1729" b="1" dirty="0">
                <a:solidFill>
                  <a:srgbClr val="D7425E"/>
                </a:solidFill>
                <a:latin typeface="Nunito" pitchFamily="34" charset="0"/>
                <a:ea typeface="Nunito" pitchFamily="34" charset="-122"/>
                <a:cs typeface="Nunito" pitchFamily="34" charset="-120"/>
              </a:rPr>
              <a:t>2</a:t>
            </a:r>
            <a:endParaRPr lang="en-US" sz="1729" dirty="0"/>
          </a:p>
        </p:txBody>
      </p:sp>
      <p:sp>
        <p:nvSpPr>
          <p:cNvPr id="15" name="Text 11"/>
          <p:cNvSpPr/>
          <p:nvPr/>
        </p:nvSpPr>
        <p:spPr>
          <a:xfrm>
            <a:off x="8170664" y="4453057"/>
            <a:ext cx="2169795" cy="228719"/>
          </a:xfrm>
          <a:prstGeom prst="rect">
            <a:avLst/>
          </a:prstGeom>
          <a:noFill/>
          <a:ln/>
        </p:spPr>
        <p:txBody>
          <a:bodyPr wrap="none" rtlCol="0" anchor="t"/>
          <a:lstStyle/>
          <a:p>
            <a:pPr marL="0" indent="0" algn="l">
              <a:lnSpc>
                <a:spcPts val="1801"/>
              </a:lnSpc>
              <a:buNone/>
            </a:pPr>
            <a:r>
              <a:rPr lang="en-US" sz="1441" b="1" dirty="0">
                <a:solidFill>
                  <a:srgbClr val="D7425E"/>
                </a:solidFill>
                <a:latin typeface="Nunito" pitchFamily="34" charset="0"/>
                <a:ea typeface="Nunito" pitchFamily="34" charset="-122"/>
                <a:cs typeface="Nunito" pitchFamily="34" charset="-120"/>
              </a:rPr>
              <a:t>Configure Bucket Settings</a:t>
            </a:r>
            <a:endParaRPr lang="en-US" sz="1441" dirty="0"/>
          </a:p>
        </p:txBody>
      </p:sp>
      <p:sp>
        <p:nvSpPr>
          <p:cNvPr id="16" name="Text 12"/>
          <p:cNvSpPr/>
          <p:nvPr/>
        </p:nvSpPr>
        <p:spPr>
          <a:xfrm>
            <a:off x="8170664" y="4775002"/>
            <a:ext cx="2621280" cy="1399461"/>
          </a:xfrm>
          <a:prstGeom prst="rect">
            <a:avLst/>
          </a:prstGeom>
          <a:noFill/>
          <a:ln/>
        </p:spPr>
        <p:txBody>
          <a:bodyPr wrap="square" rtlCol="0" anchor="t"/>
          <a:lstStyle/>
          <a:p>
            <a:pPr marL="0" indent="0" algn="l">
              <a:lnSpc>
                <a:spcPts val="1837"/>
              </a:lnSpc>
              <a:buNone/>
            </a:pPr>
            <a:r>
              <a:rPr lang="en-US" sz="1225" dirty="0">
                <a:solidFill>
                  <a:srgbClr val="FFFFFF"/>
                </a:solidFill>
                <a:latin typeface="PT Sans" pitchFamily="34" charset="0"/>
                <a:ea typeface="PT Sans" pitchFamily="34" charset="-122"/>
                <a:cs typeface="PT Sans" pitchFamily="34" charset="-120"/>
              </a:rPr>
              <a:t>Once the bucket is created, you'll need to configure its settings to enable the S3 event that will trigger the Lambda function. This includes setting the appropriate permissions and events to monitor for new object uploads.</a:t>
            </a:r>
            <a:endParaRPr lang="en-US" sz="1225" dirty="0"/>
          </a:p>
        </p:txBody>
      </p:sp>
      <p:sp>
        <p:nvSpPr>
          <p:cNvPr id="17" name="Shape 13"/>
          <p:cNvSpPr/>
          <p:nvPr/>
        </p:nvSpPr>
        <p:spPr>
          <a:xfrm>
            <a:off x="6595884" y="6047958"/>
            <a:ext cx="544354" cy="19407"/>
          </a:xfrm>
          <a:prstGeom prst="rect">
            <a:avLst/>
          </a:prstGeom>
          <a:solidFill>
            <a:srgbClr val="DD785E"/>
          </a:solidFill>
          <a:ln/>
        </p:spPr>
      </p:sp>
      <p:sp>
        <p:nvSpPr>
          <p:cNvPr id="18" name="Shape 14"/>
          <p:cNvSpPr/>
          <p:nvPr/>
        </p:nvSpPr>
        <p:spPr>
          <a:xfrm>
            <a:off x="7140238" y="5882759"/>
            <a:ext cx="349925" cy="349925"/>
          </a:xfrm>
          <a:prstGeom prst="roundRect">
            <a:avLst>
              <a:gd name="adj" fmla="val 80009"/>
            </a:avLst>
          </a:prstGeom>
          <a:solidFill>
            <a:srgbClr val="00002E"/>
          </a:solidFill>
          <a:ln w="15240">
            <a:solidFill>
              <a:srgbClr val="FFFFFF"/>
            </a:solidFill>
            <a:prstDash val="solid"/>
          </a:ln>
        </p:spPr>
      </p:sp>
      <p:sp>
        <p:nvSpPr>
          <p:cNvPr id="19" name="Text 15"/>
          <p:cNvSpPr/>
          <p:nvPr/>
        </p:nvSpPr>
        <p:spPr>
          <a:xfrm>
            <a:off x="7249299" y="5947886"/>
            <a:ext cx="131683" cy="219551"/>
          </a:xfrm>
          <a:prstGeom prst="rect">
            <a:avLst/>
          </a:prstGeom>
          <a:noFill/>
          <a:ln/>
        </p:spPr>
        <p:txBody>
          <a:bodyPr wrap="none" rtlCol="0" anchor="t"/>
          <a:lstStyle/>
          <a:p>
            <a:pPr marL="0" indent="0" algn="ctr">
              <a:lnSpc>
                <a:spcPts val="1729"/>
              </a:lnSpc>
              <a:buNone/>
            </a:pPr>
            <a:r>
              <a:rPr lang="en-US" sz="1729" b="1" dirty="0">
                <a:solidFill>
                  <a:srgbClr val="DD785E"/>
                </a:solidFill>
                <a:latin typeface="Nunito" pitchFamily="34" charset="0"/>
                <a:ea typeface="Nunito" pitchFamily="34" charset="-122"/>
                <a:cs typeface="Nunito" pitchFamily="34" charset="-120"/>
              </a:rPr>
              <a:t>3</a:t>
            </a:r>
            <a:endParaRPr lang="en-US" sz="1729" dirty="0"/>
          </a:p>
        </p:txBody>
      </p:sp>
      <p:sp>
        <p:nvSpPr>
          <p:cNvPr id="20" name="Text 16"/>
          <p:cNvSpPr/>
          <p:nvPr/>
        </p:nvSpPr>
        <p:spPr>
          <a:xfrm>
            <a:off x="4629864" y="5863352"/>
            <a:ext cx="1829872" cy="228719"/>
          </a:xfrm>
          <a:prstGeom prst="rect">
            <a:avLst/>
          </a:prstGeom>
          <a:noFill/>
          <a:ln/>
        </p:spPr>
        <p:txBody>
          <a:bodyPr wrap="none" rtlCol="0" anchor="t"/>
          <a:lstStyle/>
          <a:p>
            <a:pPr marL="0" indent="0" algn="r">
              <a:lnSpc>
                <a:spcPts val="1801"/>
              </a:lnSpc>
              <a:buNone/>
            </a:pPr>
            <a:r>
              <a:rPr lang="en-US" sz="1441" b="1" dirty="0">
                <a:solidFill>
                  <a:srgbClr val="DD785E"/>
                </a:solidFill>
                <a:latin typeface="Nunito" pitchFamily="34" charset="0"/>
                <a:ea typeface="Nunito" pitchFamily="34" charset="-122"/>
                <a:cs typeface="Nunito" pitchFamily="34" charset="-120"/>
              </a:rPr>
              <a:t>Secure the Bucket</a:t>
            </a:r>
            <a:endParaRPr lang="en-US" sz="1441" dirty="0"/>
          </a:p>
        </p:txBody>
      </p:sp>
      <p:sp>
        <p:nvSpPr>
          <p:cNvPr id="21" name="Text 17"/>
          <p:cNvSpPr/>
          <p:nvPr/>
        </p:nvSpPr>
        <p:spPr>
          <a:xfrm>
            <a:off x="3838456" y="6185297"/>
            <a:ext cx="2621280" cy="1632704"/>
          </a:xfrm>
          <a:prstGeom prst="rect">
            <a:avLst/>
          </a:prstGeom>
          <a:noFill/>
          <a:ln/>
        </p:spPr>
        <p:txBody>
          <a:bodyPr wrap="square" rtlCol="0" anchor="t"/>
          <a:lstStyle/>
          <a:p>
            <a:pPr marL="0" indent="0" algn="r">
              <a:lnSpc>
                <a:spcPts val="1837"/>
              </a:lnSpc>
              <a:buNone/>
            </a:pPr>
            <a:r>
              <a:rPr lang="en-US" sz="1225" dirty="0">
                <a:solidFill>
                  <a:srgbClr val="FFFFFF"/>
                </a:solidFill>
                <a:latin typeface="PT Sans" pitchFamily="34" charset="0"/>
                <a:ea typeface="PT Sans" pitchFamily="34" charset="-122"/>
                <a:cs typeface="PT Sans" pitchFamily="34" charset="-120"/>
              </a:rPr>
              <a:t>It's important to ensure the S3 bucket is properly secured to protect your original images. This may involve setting up access control lists, bucket policies, or enabling server-side encryption to prevent unauthorized access.</a:t>
            </a:r>
            <a:endParaRPr lang="en-US" sz="12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3108008" y="518517"/>
            <a:ext cx="8414266" cy="1107281"/>
          </a:xfrm>
          <a:prstGeom prst="rect">
            <a:avLst/>
          </a:prstGeom>
          <a:noFill/>
          <a:ln/>
        </p:spPr>
        <p:txBody>
          <a:bodyPr wrap="square" rtlCol="0" anchor="t"/>
          <a:lstStyle/>
          <a:p>
            <a:pPr marL="0" indent="0">
              <a:lnSpc>
                <a:spcPts val="4359"/>
              </a:lnSpc>
              <a:buNone/>
            </a:pPr>
            <a:r>
              <a:rPr lang="en-US" sz="3487" b="1" dirty="0">
                <a:solidFill>
                  <a:srgbClr val="FFFFFF"/>
                </a:solidFill>
                <a:latin typeface="Nunito" pitchFamily="34" charset="0"/>
                <a:ea typeface="Nunito" pitchFamily="34" charset="-122"/>
                <a:cs typeface="Nunito" pitchFamily="34" charset="-120"/>
              </a:rPr>
              <a:t>Configuring an S3 bucket event to trigger the Lambda function</a:t>
            </a:r>
            <a:endParaRPr lang="en-US" sz="3487" dirty="0"/>
          </a:p>
        </p:txBody>
      </p:sp>
      <p:pic>
        <p:nvPicPr>
          <p:cNvPr id="5" name="Image 1" descr="preencoded.png"/>
          <p:cNvPicPr>
            <a:picLocks noChangeAspect="1"/>
          </p:cNvPicPr>
          <p:nvPr/>
        </p:nvPicPr>
        <p:blipFill>
          <a:blip r:embed="rId4"/>
          <a:stretch>
            <a:fillRect/>
          </a:stretch>
        </p:blipFill>
        <p:spPr>
          <a:xfrm>
            <a:off x="4517350" y="2002155"/>
            <a:ext cx="1639014" cy="1570911"/>
          </a:xfrm>
          <a:prstGeom prst="rect">
            <a:avLst/>
          </a:prstGeom>
        </p:spPr>
      </p:pic>
      <p:sp>
        <p:nvSpPr>
          <p:cNvPr id="6" name="Text 2"/>
          <p:cNvSpPr/>
          <p:nvPr/>
        </p:nvSpPr>
        <p:spPr>
          <a:xfrm>
            <a:off x="5140881" y="2662238"/>
            <a:ext cx="141208" cy="352901"/>
          </a:xfrm>
          <a:prstGeom prst="rect">
            <a:avLst/>
          </a:prstGeom>
          <a:noFill/>
          <a:ln/>
        </p:spPr>
        <p:txBody>
          <a:bodyPr wrap="none" rtlCol="0" anchor="t"/>
          <a:lstStyle/>
          <a:p>
            <a:pPr marL="0" indent="0" algn="ctr">
              <a:lnSpc>
                <a:spcPts val="2779"/>
              </a:lnSpc>
              <a:buNone/>
            </a:pPr>
            <a:r>
              <a:rPr lang="en-US" sz="1853" b="1" dirty="0">
                <a:solidFill>
                  <a:srgbClr val="F2B42D"/>
                </a:solidFill>
                <a:latin typeface="Nunito" pitchFamily="34" charset="0"/>
                <a:ea typeface="Nunito" pitchFamily="34" charset="-122"/>
                <a:cs typeface="Nunito" pitchFamily="34" charset="-120"/>
              </a:rPr>
              <a:t>1</a:t>
            </a:r>
            <a:endParaRPr lang="en-US" sz="1853" dirty="0"/>
          </a:p>
        </p:txBody>
      </p:sp>
      <p:sp>
        <p:nvSpPr>
          <p:cNvPr id="7" name="Text 3"/>
          <p:cNvSpPr/>
          <p:nvPr/>
        </p:nvSpPr>
        <p:spPr>
          <a:xfrm>
            <a:off x="6093738" y="2190274"/>
            <a:ext cx="2214205" cy="276820"/>
          </a:xfrm>
          <a:prstGeom prst="rect">
            <a:avLst/>
          </a:prstGeom>
          <a:noFill/>
          <a:ln/>
        </p:spPr>
        <p:txBody>
          <a:bodyPr wrap="none" rtlCol="0" anchor="t"/>
          <a:lstStyle/>
          <a:p>
            <a:pPr marL="0" indent="0" algn="l">
              <a:lnSpc>
                <a:spcPts val="2179"/>
              </a:lnSpc>
              <a:buNone/>
            </a:pPr>
            <a:r>
              <a:rPr lang="en-US" sz="1744" b="1" dirty="0">
                <a:solidFill>
                  <a:srgbClr val="F2B42D"/>
                </a:solidFill>
                <a:latin typeface="Nunito" pitchFamily="34" charset="0"/>
                <a:ea typeface="Nunito" pitchFamily="34" charset="-122"/>
                <a:cs typeface="Nunito" pitchFamily="34" charset="-120"/>
              </a:rPr>
              <a:t>Create an S3 Bucket</a:t>
            </a:r>
            <a:endParaRPr lang="en-US" sz="1744" dirty="0"/>
          </a:p>
        </p:txBody>
      </p:sp>
      <p:sp>
        <p:nvSpPr>
          <p:cNvPr id="8" name="Text 4"/>
          <p:cNvSpPr/>
          <p:nvPr/>
        </p:nvSpPr>
        <p:spPr>
          <a:xfrm>
            <a:off x="6093738" y="2579965"/>
            <a:ext cx="5240417" cy="564594"/>
          </a:xfrm>
          <a:prstGeom prst="rect">
            <a:avLst/>
          </a:prstGeom>
          <a:noFill/>
          <a:ln/>
        </p:spPr>
        <p:txBody>
          <a:bodyPr wrap="square" rtlCol="0" anchor="t"/>
          <a:lstStyle/>
          <a:p>
            <a:pPr marL="0" indent="0" algn="l">
              <a:lnSpc>
                <a:spcPts val="2223"/>
              </a:lnSpc>
              <a:buNone/>
            </a:pPr>
            <a:r>
              <a:rPr lang="en-US" sz="1482" dirty="0">
                <a:solidFill>
                  <a:srgbClr val="FFFFFF"/>
                </a:solidFill>
                <a:latin typeface="PT Sans" pitchFamily="34" charset="0"/>
                <a:ea typeface="PT Sans" pitchFamily="34" charset="-122"/>
                <a:cs typeface="PT Sans" pitchFamily="34" charset="-120"/>
              </a:rPr>
              <a:t>Set up an S3 bucket to store the original images that will trigger the resizing process.</a:t>
            </a:r>
            <a:endParaRPr lang="en-US" sz="1482" dirty="0"/>
          </a:p>
        </p:txBody>
      </p:sp>
      <p:sp>
        <p:nvSpPr>
          <p:cNvPr id="9" name="Shape 5"/>
          <p:cNvSpPr/>
          <p:nvPr/>
        </p:nvSpPr>
        <p:spPr>
          <a:xfrm>
            <a:off x="5952649" y="3346162"/>
            <a:ext cx="5522595" cy="11728"/>
          </a:xfrm>
          <a:prstGeom prst="rect">
            <a:avLst/>
          </a:prstGeom>
          <a:solidFill>
            <a:srgbClr val="F2B42D"/>
          </a:solidFill>
          <a:ln/>
        </p:spPr>
      </p:sp>
      <p:pic>
        <p:nvPicPr>
          <p:cNvPr id="10" name="Image 2" descr="preencoded.png"/>
          <p:cNvPicPr>
            <a:picLocks noChangeAspect="1"/>
          </p:cNvPicPr>
          <p:nvPr/>
        </p:nvPicPr>
        <p:blipFill>
          <a:blip r:embed="rId5"/>
          <a:stretch>
            <a:fillRect/>
          </a:stretch>
        </p:blipFill>
        <p:spPr>
          <a:xfrm>
            <a:off x="3823216" y="3379708"/>
            <a:ext cx="3278029" cy="1570911"/>
          </a:xfrm>
          <a:prstGeom prst="rect">
            <a:avLst/>
          </a:prstGeom>
        </p:spPr>
      </p:pic>
      <p:sp>
        <p:nvSpPr>
          <p:cNvPr id="11" name="Text 6"/>
          <p:cNvSpPr/>
          <p:nvPr/>
        </p:nvSpPr>
        <p:spPr>
          <a:xfrm>
            <a:off x="5140881" y="3868460"/>
            <a:ext cx="141208" cy="352901"/>
          </a:xfrm>
          <a:prstGeom prst="rect">
            <a:avLst/>
          </a:prstGeom>
          <a:noFill/>
          <a:ln/>
        </p:spPr>
        <p:txBody>
          <a:bodyPr wrap="none" rtlCol="0" anchor="t"/>
          <a:lstStyle/>
          <a:p>
            <a:pPr marL="0" indent="0" algn="ctr">
              <a:lnSpc>
                <a:spcPts val="2779"/>
              </a:lnSpc>
              <a:buNone/>
            </a:pPr>
            <a:r>
              <a:rPr lang="en-US" sz="1853" b="1" dirty="0">
                <a:solidFill>
                  <a:srgbClr val="D7425E"/>
                </a:solidFill>
                <a:latin typeface="Nunito" pitchFamily="34" charset="0"/>
                <a:ea typeface="Nunito" pitchFamily="34" charset="-122"/>
                <a:cs typeface="Nunito" pitchFamily="34" charset="-120"/>
              </a:rPr>
              <a:t>2</a:t>
            </a:r>
            <a:endParaRPr lang="en-US" sz="1853" dirty="0"/>
          </a:p>
        </p:txBody>
      </p:sp>
      <p:sp>
        <p:nvSpPr>
          <p:cNvPr id="12" name="Text 7"/>
          <p:cNvSpPr/>
          <p:nvPr/>
        </p:nvSpPr>
        <p:spPr>
          <a:xfrm>
            <a:off x="6787991" y="3567827"/>
            <a:ext cx="2214205" cy="276820"/>
          </a:xfrm>
          <a:prstGeom prst="rect">
            <a:avLst/>
          </a:prstGeom>
          <a:noFill/>
          <a:ln/>
        </p:spPr>
        <p:txBody>
          <a:bodyPr wrap="none" rtlCol="0" anchor="t"/>
          <a:lstStyle/>
          <a:p>
            <a:pPr marL="0" indent="0" algn="l">
              <a:lnSpc>
                <a:spcPts val="2179"/>
              </a:lnSpc>
              <a:buNone/>
            </a:pPr>
            <a:r>
              <a:rPr lang="en-US" sz="1744" b="1" dirty="0">
                <a:solidFill>
                  <a:srgbClr val="D7425E"/>
                </a:solidFill>
                <a:latin typeface="Nunito" pitchFamily="34" charset="0"/>
                <a:ea typeface="Nunito" pitchFamily="34" charset="-122"/>
                <a:cs typeface="Nunito" pitchFamily="34" charset="-120"/>
              </a:rPr>
              <a:t>Enable S3 Events</a:t>
            </a:r>
            <a:endParaRPr lang="en-US" sz="1744" dirty="0"/>
          </a:p>
        </p:txBody>
      </p:sp>
      <p:sp>
        <p:nvSpPr>
          <p:cNvPr id="13" name="Text 8"/>
          <p:cNvSpPr/>
          <p:nvPr/>
        </p:nvSpPr>
        <p:spPr>
          <a:xfrm>
            <a:off x="6787991" y="3957518"/>
            <a:ext cx="4546163" cy="564594"/>
          </a:xfrm>
          <a:prstGeom prst="rect">
            <a:avLst/>
          </a:prstGeom>
          <a:noFill/>
          <a:ln/>
        </p:spPr>
        <p:txBody>
          <a:bodyPr wrap="square" rtlCol="0" anchor="t"/>
          <a:lstStyle/>
          <a:p>
            <a:pPr marL="0" indent="0" algn="l">
              <a:lnSpc>
                <a:spcPts val="2223"/>
              </a:lnSpc>
              <a:buNone/>
            </a:pPr>
            <a:r>
              <a:rPr lang="en-US" sz="1482" dirty="0">
                <a:solidFill>
                  <a:srgbClr val="FFFFFF"/>
                </a:solidFill>
                <a:latin typeface="PT Sans" pitchFamily="34" charset="0"/>
                <a:ea typeface="PT Sans" pitchFamily="34" charset="-122"/>
                <a:cs typeface="PT Sans" pitchFamily="34" charset="-120"/>
              </a:rPr>
              <a:t>Configure the S3 bucket to trigger an event whenever a new object is uploaded.</a:t>
            </a:r>
            <a:endParaRPr lang="en-US" sz="1482" dirty="0"/>
          </a:p>
        </p:txBody>
      </p:sp>
      <p:sp>
        <p:nvSpPr>
          <p:cNvPr id="14" name="Shape 9"/>
          <p:cNvSpPr/>
          <p:nvPr/>
        </p:nvSpPr>
        <p:spPr>
          <a:xfrm>
            <a:off x="6646902" y="4723715"/>
            <a:ext cx="4828342" cy="11728"/>
          </a:xfrm>
          <a:prstGeom prst="rect">
            <a:avLst/>
          </a:prstGeom>
          <a:solidFill>
            <a:srgbClr val="D7425E"/>
          </a:solidFill>
          <a:ln/>
        </p:spPr>
      </p:sp>
      <p:pic>
        <p:nvPicPr>
          <p:cNvPr id="15" name="Image 3" descr="preencoded.png"/>
          <p:cNvPicPr>
            <a:picLocks noChangeAspect="1"/>
          </p:cNvPicPr>
          <p:nvPr/>
        </p:nvPicPr>
        <p:blipFill>
          <a:blip r:embed="rId6"/>
          <a:stretch>
            <a:fillRect/>
          </a:stretch>
        </p:blipFill>
        <p:spPr>
          <a:xfrm>
            <a:off x="3128963" y="4757261"/>
            <a:ext cx="4917043" cy="1570911"/>
          </a:xfrm>
          <a:prstGeom prst="rect">
            <a:avLst/>
          </a:prstGeom>
        </p:spPr>
      </p:pic>
      <p:sp>
        <p:nvSpPr>
          <p:cNvPr id="16" name="Text 10"/>
          <p:cNvSpPr/>
          <p:nvPr/>
        </p:nvSpPr>
        <p:spPr>
          <a:xfrm>
            <a:off x="5140762" y="5246013"/>
            <a:ext cx="141208" cy="352901"/>
          </a:xfrm>
          <a:prstGeom prst="rect">
            <a:avLst/>
          </a:prstGeom>
          <a:noFill/>
          <a:ln/>
        </p:spPr>
        <p:txBody>
          <a:bodyPr wrap="none" rtlCol="0" anchor="t"/>
          <a:lstStyle/>
          <a:p>
            <a:pPr marL="0" indent="0" algn="ctr">
              <a:lnSpc>
                <a:spcPts val="2779"/>
              </a:lnSpc>
              <a:buNone/>
            </a:pPr>
            <a:r>
              <a:rPr lang="en-US" sz="1853" b="1" dirty="0">
                <a:solidFill>
                  <a:srgbClr val="DD785E"/>
                </a:solidFill>
                <a:latin typeface="Nunito" pitchFamily="34" charset="0"/>
                <a:ea typeface="Nunito" pitchFamily="34" charset="-122"/>
                <a:cs typeface="Nunito" pitchFamily="34" charset="-120"/>
              </a:rPr>
              <a:t>3</a:t>
            </a:r>
            <a:endParaRPr lang="en-US" sz="1853" dirty="0"/>
          </a:p>
        </p:txBody>
      </p:sp>
      <p:sp>
        <p:nvSpPr>
          <p:cNvPr id="17" name="Text 11"/>
          <p:cNvSpPr/>
          <p:nvPr/>
        </p:nvSpPr>
        <p:spPr>
          <a:xfrm>
            <a:off x="7482126" y="4945380"/>
            <a:ext cx="2771418" cy="276820"/>
          </a:xfrm>
          <a:prstGeom prst="rect">
            <a:avLst/>
          </a:prstGeom>
          <a:noFill/>
          <a:ln/>
        </p:spPr>
        <p:txBody>
          <a:bodyPr wrap="none" rtlCol="0" anchor="t"/>
          <a:lstStyle/>
          <a:p>
            <a:pPr marL="0" indent="0" algn="l">
              <a:lnSpc>
                <a:spcPts val="2179"/>
              </a:lnSpc>
              <a:buNone/>
            </a:pPr>
            <a:r>
              <a:rPr lang="en-US" sz="1744" b="1" dirty="0">
                <a:solidFill>
                  <a:srgbClr val="DD785E"/>
                </a:solidFill>
                <a:latin typeface="Nunito" pitchFamily="34" charset="0"/>
                <a:ea typeface="Nunito" pitchFamily="34" charset="-122"/>
                <a:cs typeface="Nunito" pitchFamily="34" charset="-120"/>
              </a:rPr>
              <a:t>Associate Lambda Function</a:t>
            </a:r>
            <a:endParaRPr lang="en-US" sz="1744" dirty="0"/>
          </a:p>
        </p:txBody>
      </p:sp>
      <p:sp>
        <p:nvSpPr>
          <p:cNvPr id="18" name="Text 12"/>
          <p:cNvSpPr/>
          <p:nvPr/>
        </p:nvSpPr>
        <p:spPr>
          <a:xfrm>
            <a:off x="7482126" y="5335072"/>
            <a:ext cx="3852029" cy="564594"/>
          </a:xfrm>
          <a:prstGeom prst="rect">
            <a:avLst/>
          </a:prstGeom>
          <a:noFill/>
          <a:ln/>
        </p:spPr>
        <p:txBody>
          <a:bodyPr wrap="square" rtlCol="0" anchor="t"/>
          <a:lstStyle/>
          <a:p>
            <a:pPr marL="0" indent="0" algn="l">
              <a:lnSpc>
                <a:spcPts val="2223"/>
              </a:lnSpc>
              <a:buNone/>
            </a:pPr>
            <a:r>
              <a:rPr lang="en-US" sz="1482" dirty="0">
                <a:solidFill>
                  <a:srgbClr val="FFFFFF"/>
                </a:solidFill>
                <a:latin typeface="PT Sans" pitchFamily="34" charset="0"/>
                <a:ea typeface="PT Sans" pitchFamily="34" charset="-122"/>
                <a:cs typeface="PT Sans" pitchFamily="34" charset="-120"/>
              </a:rPr>
              <a:t>Link the S3 bucket event to the Lambda function that will handle the image resizing.</a:t>
            </a:r>
            <a:endParaRPr lang="en-US" sz="1482" dirty="0"/>
          </a:p>
        </p:txBody>
      </p:sp>
      <p:sp>
        <p:nvSpPr>
          <p:cNvPr id="19" name="Text 13"/>
          <p:cNvSpPr/>
          <p:nvPr/>
        </p:nvSpPr>
        <p:spPr>
          <a:xfrm>
            <a:off x="3108008" y="6299478"/>
            <a:ext cx="8414266" cy="1411486"/>
          </a:xfrm>
          <a:prstGeom prst="rect">
            <a:avLst/>
          </a:prstGeom>
          <a:noFill/>
          <a:ln/>
        </p:spPr>
        <p:txBody>
          <a:bodyPr wrap="square" rtlCol="0" anchor="t"/>
          <a:lstStyle/>
          <a:p>
            <a:pPr marL="0" indent="0">
              <a:lnSpc>
                <a:spcPts val="2223"/>
              </a:lnSpc>
              <a:buNone/>
            </a:pPr>
            <a:r>
              <a:rPr lang="en-US" sz="1482" dirty="0">
                <a:solidFill>
                  <a:srgbClr val="FFFFFF"/>
                </a:solidFill>
                <a:latin typeface="PT Sans" pitchFamily="34" charset="0"/>
                <a:ea typeface="PT Sans" pitchFamily="34" charset="-122"/>
                <a:cs typeface="PT Sans" pitchFamily="34" charset="-120"/>
              </a:rPr>
              <a:t>The key to automating the image resizing process is to set up an S3 bucket event that will trigger the Lambda function whenever a new image is uploaded. First, create an S3 bucket to store the original images. Then, enable the necessary events within the bucket's configuration to detect when a new object is added. Finally, associate the Lambda function you created earlier with the S3 bucket event so that it is automatically invoked to resize the uploaded image.</a:t>
            </a:r>
            <a:endParaRPr lang="en-US" sz="148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215628" y="667107"/>
            <a:ext cx="8541544" cy="1123950"/>
          </a:xfrm>
          <a:prstGeom prst="rect">
            <a:avLst/>
          </a:prstGeom>
          <a:noFill/>
          <a:ln/>
        </p:spPr>
        <p:txBody>
          <a:bodyPr wrap="square" rtlCol="0" anchor="t"/>
          <a:lstStyle/>
          <a:p>
            <a:pPr marL="0" indent="0">
              <a:lnSpc>
                <a:spcPts val="4425"/>
              </a:lnSpc>
              <a:buNone/>
            </a:pPr>
            <a:r>
              <a:rPr lang="en-US" sz="3540" b="1" dirty="0">
                <a:solidFill>
                  <a:srgbClr val="FFFFFF"/>
                </a:solidFill>
                <a:latin typeface="Nunito" pitchFamily="34" charset="0"/>
                <a:ea typeface="Nunito" pitchFamily="34" charset="-122"/>
                <a:cs typeface="Nunito" pitchFamily="34" charset="-120"/>
              </a:rPr>
              <a:t>Implementing the Lambda Function using Node.js and the Sharp Library</a:t>
            </a:r>
            <a:endParaRPr lang="en-US" sz="3540" dirty="0"/>
          </a:p>
        </p:txBody>
      </p:sp>
      <p:pic>
        <p:nvPicPr>
          <p:cNvPr id="6" name="Image 2" descr="preencoded.png"/>
          <p:cNvPicPr>
            <a:picLocks noChangeAspect="1"/>
          </p:cNvPicPr>
          <p:nvPr/>
        </p:nvPicPr>
        <p:blipFill>
          <a:blip r:embed="rId5"/>
          <a:stretch>
            <a:fillRect/>
          </a:stretch>
        </p:blipFill>
        <p:spPr>
          <a:xfrm>
            <a:off x="1215628" y="2077641"/>
            <a:ext cx="955238" cy="1923812"/>
          </a:xfrm>
          <a:prstGeom prst="rect">
            <a:avLst/>
          </a:prstGeom>
        </p:spPr>
      </p:pic>
      <p:sp>
        <p:nvSpPr>
          <p:cNvPr id="7" name="Text 2"/>
          <p:cNvSpPr/>
          <p:nvPr/>
        </p:nvSpPr>
        <p:spPr>
          <a:xfrm>
            <a:off x="2457450" y="2268617"/>
            <a:ext cx="2516862" cy="280988"/>
          </a:xfrm>
          <a:prstGeom prst="rect">
            <a:avLst/>
          </a:prstGeom>
          <a:noFill/>
          <a:ln/>
        </p:spPr>
        <p:txBody>
          <a:bodyPr wrap="none" rtlCol="0" anchor="t"/>
          <a:lstStyle/>
          <a:p>
            <a:pPr marL="0" indent="0" algn="l">
              <a:lnSpc>
                <a:spcPts val="2212"/>
              </a:lnSpc>
              <a:buNone/>
            </a:pPr>
            <a:r>
              <a:rPr lang="en-US" sz="1770" b="1" dirty="0">
                <a:solidFill>
                  <a:srgbClr val="F2B42D"/>
                </a:solidFill>
                <a:latin typeface="Nunito" pitchFamily="34" charset="0"/>
                <a:ea typeface="Nunito" pitchFamily="34" charset="-122"/>
                <a:cs typeface="Nunito" pitchFamily="34" charset="-120"/>
              </a:rPr>
              <a:t>Fetch the Original Image</a:t>
            </a:r>
            <a:endParaRPr lang="en-US" sz="1770" dirty="0"/>
          </a:p>
        </p:txBody>
      </p:sp>
      <p:sp>
        <p:nvSpPr>
          <p:cNvPr id="8" name="Text 3"/>
          <p:cNvSpPr/>
          <p:nvPr/>
        </p:nvSpPr>
        <p:spPr>
          <a:xfrm>
            <a:off x="2457450" y="2664143"/>
            <a:ext cx="7299722" cy="1146334"/>
          </a:xfrm>
          <a:prstGeom prst="rect">
            <a:avLst/>
          </a:prstGeom>
          <a:noFill/>
          <a:ln/>
        </p:spPr>
        <p:txBody>
          <a:bodyPr wrap="square" rtlCol="0" anchor="t"/>
          <a:lstStyle/>
          <a:p>
            <a:pPr marL="0" indent="0" algn="l">
              <a:lnSpc>
                <a:spcPts val="2257"/>
              </a:lnSpc>
              <a:buNone/>
            </a:pPr>
            <a:r>
              <a:rPr lang="en-US" sz="1504" dirty="0">
                <a:solidFill>
                  <a:srgbClr val="FFFFFF"/>
                </a:solidFill>
                <a:latin typeface="PT Sans" pitchFamily="34" charset="0"/>
                <a:ea typeface="PT Sans" pitchFamily="34" charset="-122"/>
                <a:cs typeface="PT Sans" pitchFamily="34" charset="-120"/>
              </a:rPr>
              <a:t>The first step in the Lambda function is to fetch the original image file from the S3 bucket where the new images are being uploaded. This is done using the AWS SDK for Node.js, which provides a simple API for interacting with various AWS services, including S3.</a:t>
            </a:r>
            <a:endParaRPr lang="en-US" sz="1504" dirty="0"/>
          </a:p>
        </p:txBody>
      </p:sp>
      <p:pic>
        <p:nvPicPr>
          <p:cNvPr id="9" name="Image 3" descr="preencoded.png"/>
          <p:cNvPicPr>
            <a:picLocks noChangeAspect="1"/>
          </p:cNvPicPr>
          <p:nvPr/>
        </p:nvPicPr>
        <p:blipFill>
          <a:blip r:embed="rId6"/>
          <a:stretch>
            <a:fillRect/>
          </a:stretch>
        </p:blipFill>
        <p:spPr>
          <a:xfrm>
            <a:off x="1215628" y="4001453"/>
            <a:ext cx="955238" cy="1637228"/>
          </a:xfrm>
          <a:prstGeom prst="rect">
            <a:avLst/>
          </a:prstGeom>
        </p:spPr>
      </p:pic>
      <p:sp>
        <p:nvSpPr>
          <p:cNvPr id="10" name="Text 4"/>
          <p:cNvSpPr/>
          <p:nvPr/>
        </p:nvSpPr>
        <p:spPr>
          <a:xfrm>
            <a:off x="2457450" y="4192429"/>
            <a:ext cx="2922389" cy="280988"/>
          </a:xfrm>
          <a:prstGeom prst="rect">
            <a:avLst/>
          </a:prstGeom>
          <a:noFill/>
          <a:ln/>
        </p:spPr>
        <p:txBody>
          <a:bodyPr wrap="none" rtlCol="0" anchor="t"/>
          <a:lstStyle/>
          <a:p>
            <a:pPr marL="0" indent="0" algn="l">
              <a:lnSpc>
                <a:spcPts val="2212"/>
              </a:lnSpc>
              <a:buNone/>
            </a:pPr>
            <a:r>
              <a:rPr lang="en-US" sz="1770" b="1" dirty="0">
                <a:solidFill>
                  <a:srgbClr val="D7425E"/>
                </a:solidFill>
                <a:latin typeface="Nunito" pitchFamily="34" charset="0"/>
                <a:ea typeface="Nunito" pitchFamily="34" charset="-122"/>
                <a:cs typeface="Nunito" pitchFamily="34" charset="-120"/>
              </a:rPr>
              <a:t>Resize the Image with Sharp</a:t>
            </a:r>
            <a:endParaRPr lang="en-US" sz="1770" dirty="0"/>
          </a:p>
        </p:txBody>
      </p:sp>
      <p:sp>
        <p:nvSpPr>
          <p:cNvPr id="11" name="Text 5"/>
          <p:cNvSpPr/>
          <p:nvPr/>
        </p:nvSpPr>
        <p:spPr>
          <a:xfrm>
            <a:off x="2457450" y="4587954"/>
            <a:ext cx="7299722" cy="859750"/>
          </a:xfrm>
          <a:prstGeom prst="rect">
            <a:avLst/>
          </a:prstGeom>
          <a:noFill/>
          <a:ln/>
        </p:spPr>
        <p:txBody>
          <a:bodyPr wrap="square" rtlCol="0" anchor="t"/>
          <a:lstStyle/>
          <a:p>
            <a:pPr marL="0" indent="0" algn="l">
              <a:lnSpc>
                <a:spcPts val="2257"/>
              </a:lnSpc>
              <a:buNone/>
            </a:pPr>
            <a:r>
              <a:rPr lang="en-US" sz="1504" dirty="0">
                <a:solidFill>
                  <a:srgbClr val="FFFFFF"/>
                </a:solidFill>
                <a:latin typeface="PT Sans" pitchFamily="34" charset="0"/>
                <a:ea typeface="PT Sans" pitchFamily="34" charset="-122"/>
                <a:cs typeface="PT Sans" pitchFamily="34" charset="-120"/>
              </a:rPr>
              <a:t>With the original image file in hand, the Lambda function then uses the Sharp library to resize the image to multiple sizes. Sharp is a high-performance Node.js library for image processing, which can quickly and efficiently resize, crop, and manipulate images.</a:t>
            </a:r>
            <a:endParaRPr lang="en-US" sz="1504" dirty="0"/>
          </a:p>
        </p:txBody>
      </p:sp>
      <p:pic>
        <p:nvPicPr>
          <p:cNvPr id="12" name="Image 4" descr="preencoded.png"/>
          <p:cNvPicPr>
            <a:picLocks noChangeAspect="1"/>
          </p:cNvPicPr>
          <p:nvPr/>
        </p:nvPicPr>
        <p:blipFill>
          <a:blip r:embed="rId7"/>
          <a:stretch>
            <a:fillRect/>
          </a:stretch>
        </p:blipFill>
        <p:spPr>
          <a:xfrm>
            <a:off x="1215628" y="5638681"/>
            <a:ext cx="955238" cy="1923812"/>
          </a:xfrm>
          <a:prstGeom prst="rect">
            <a:avLst/>
          </a:prstGeom>
        </p:spPr>
      </p:pic>
      <p:sp>
        <p:nvSpPr>
          <p:cNvPr id="13" name="Text 6"/>
          <p:cNvSpPr/>
          <p:nvPr/>
        </p:nvSpPr>
        <p:spPr>
          <a:xfrm>
            <a:off x="2457450" y="5829657"/>
            <a:ext cx="2589848" cy="280988"/>
          </a:xfrm>
          <a:prstGeom prst="rect">
            <a:avLst/>
          </a:prstGeom>
          <a:noFill/>
          <a:ln/>
        </p:spPr>
        <p:txBody>
          <a:bodyPr wrap="none" rtlCol="0" anchor="t"/>
          <a:lstStyle/>
          <a:p>
            <a:pPr marL="0" indent="0" algn="l">
              <a:lnSpc>
                <a:spcPts val="2212"/>
              </a:lnSpc>
              <a:buNone/>
            </a:pPr>
            <a:r>
              <a:rPr lang="en-US" sz="1770" b="1" dirty="0">
                <a:solidFill>
                  <a:srgbClr val="DD785E"/>
                </a:solidFill>
                <a:latin typeface="Nunito" pitchFamily="34" charset="0"/>
                <a:ea typeface="Nunito" pitchFamily="34" charset="-122"/>
                <a:cs typeface="Nunito" pitchFamily="34" charset="-120"/>
              </a:rPr>
              <a:t>Store the Resized Images</a:t>
            </a:r>
            <a:endParaRPr lang="en-US" sz="1770" dirty="0"/>
          </a:p>
        </p:txBody>
      </p:sp>
      <p:sp>
        <p:nvSpPr>
          <p:cNvPr id="14" name="Text 7"/>
          <p:cNvSpPr/>
          <p:nvPr/>
        </p:nvSpPr>
        <p:spPr>
          <a:xfrm>
            <a:off x="2457450" y="6225183"/>
            <a:ext cx="7299722" cy="1146334"/>
          </a:xfrm>
          <a:prstGeom prst="rect">
            <a:avLst/>
          </a:prstGeom>
          <a:noFill/>
          <a:ln/>
        </p:spPr>
        <p:txBody>
          <a:bodyPr wrap="square" rtlCol="0" anchor="t"/>
          <a:lstStyle/>
          <a:p>
            <a:pPr marL="0" indent="0" algn="l">
              <a:lnSpc>
                <a:spcPts val="2257"/>
              </a:lnSpc>
              <a:buNone/>
            </a:pPr>
            <a:r>
              <a:rPr lang="en-US" sz="1504" dirty="0">
                <a:solidFill>
                  <a:srgbClr val="FFFFFF"/>
                </a:solidFill>
                <a:latin typeface="PT Sans" pitchFamily="34" charset="0"/>
                <a:ea typeface="PT Sans" pitchFamily="34" charset="-122"/>
                <a:cs typeface="PT Sans" pitchFamily="34" charset="-120"/>
              </a:rPr>
              <a:t>After resizing the image, the Lambda function uploads the resized versions to a separate S3 bucket, where they can be easily accessed and served to users. This ensures that the original image is preserved, while the resized versions are available for use in the application.</a:t>
            </a:r>
            <a:endParaRPr lang="en-US" sz="150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0002E">
              <a:alpha val="75000"/>
            </a:srgbClr>
          </a:solidFill>
          <a:ln/>
        </p:spPr>
      </p:sp>
      <p:sp>
        <p:nvSpPr>
          <p:cNvPr id="4" name="Text 1"/>
          <p:cNvSpPr/>
          <p:nvPr/>
        </p:nvSpPr>
        <p:spPr>
          <a:xfrm>
            <a:off x="3160157" y="511135"/>
            <a:ext cx="8309967" cy="1093232"/>
          </a:xfrm>
          <a:prstGeom prst="rect">
            <a:avLst/>
          </a:prstGeom>
          <a:noFill/>
          <a:ln/>
        </p:spPr>
        <p:txBody>
          <a:bodyPr wrap="square" rtlCol="0" anchor="t"/>
          <a:lstStyle/>
          <a:p>
            <a:pPr marL="0" indent="0">
              <a:lnSpc>
                <a:spcPts val="4305"/>
              </a:lnSpc>
              <a:buNone/>
            </a:pPr>
            <a:r>
              <a:rPr lang="en-US" sz="3444" b="1" dirty="0">
                <a:solidFill>
                  <a:srgbClr val="FFFFFF"/>
                </a:solidFill>
                <a:latin typeface="Nunito" pitchFamily="34" charset="0"/>
                <a:ea typeface="Nunito" pitchFamily="34" charset="-122"/>
                <a:cs typeface="Nunito" pitchFamily="34" charset="-120"/>
              </a:rPr>
              <a:t>Resizing the original image to multiple sizes</a:t>
            </a:r>
            <a:endParaRPr lang="en-US" sz="3444" dirty="0"/>
          </a:p>
        </p:txBody>
      </p:sp>
      <p:sp>
        <p:nvSpPr>
          <p:cNvPr id="5" name="Shape 2"/>
          <p:cNvSpPr/>
          <p:nvPr/>
        </p:nvSpPr>
        <p:spPr>
          <a:xfrm>
            <a:off x="3160157" y="1976080"/>
            <a:ext cx="1038701" cy="1035248"/>
          </a:xfrm>
          <a:prstGeom prst="roundRect">
            <a:avLst>
              <a:gd name="adj" fmla="val 32320"/>
            </a:avLst>
          </a:prstGeom>
          <a:solidFill>
            <a:srgbClr val="00002E"/>
          </a:solidFill>
          <a:ln w="22860">
            <a:solidFill>
              <a:srgbClr val="FFFFFF"/>
            </a:solidFill>
            <a:prstDash val="solid"/>
          </a:ln>
        </p:spPr>
      </p:sp>
      <p:sp>
        <p:nvSpPr>
          <p:cNvPr id="6" name="Text 3"/>
          <p:cNvSpPr/>
          <p:nvPr/>
        </p:nvSpPr>
        <p:spPr>
          <a:xfrm>
            <a:off x="3368873" y="2319338"/>
            <a:ext cx="139422" cy="348615"/>
          </a:xfrm>
          <a:prstGeom prst="rect">
            <a:avLst/>
          </a:prstGeom>
          <a:noFill/>
          <a:ln/>
        </p:spPr>
        <p:txBody>
          <a:bodyPr wrap="none" rtlCol="0" anchor="t"/>
          <a:lstStyle/>
          <a:p>
            <a:pPr marL="0" indent="0" algn="ctr">
              <a:lnSpc>
                <a:spcPts val="2744"/>
              </a:lnSpc>
              <a:buNone/>
            </a:pPr>
            <a:r>
              <a:rPr lang="en-US" sz="1830" b="1" dirty="0">
                <a:solidFill>
                  <a:srgbClr val="F2B42D"/>
                </a:solidFill>
                <a:latin typeface="Nunito" pitchFamily="34" charset="0"/>
                <a:ea typeface="Nunito" pitchFamily="34" charset="-122"/>
                <a:cs typeface="Nunito" pitchFamily="34" charset="-120"/>
              </a:rPr>
              <a:t>1</a:t>
            </a:r>
            <a:endParaRPr lang="en-US" sz="1830" dirty="0"/>
          </a:p>
        </p:txBody>
      </p:sp>
      <p:sp>
        <p:nvSpPr>
          <p:cNvPr id="7" name="Text 4"/>
          <p:cNvSpPr/>
          <p:nvPr/>
        </p:nvSpPr>
        <p:spPr>
          <a:xfrm>
            <a:off x="4384715" y="2161937"/>
            <a:ext cx="2186821" cy="273368"/>
          </a:xfrm>
          <a:prstGeom prst="rect">
            <a:avLst/>
          </a:prstGeom>
          <a:noFill/>
          <a:ln/>
        </p:spPr>
        <p:txBody>
          <a:bodyPr wrap="none" rtlCol="0" anchor="t"/>
          <a:lstStyle/>
          <a:p>
            <a:pPr marL="0" indent="0" algn="l">
              <a:lnSpc>
                <a:spcPts val="2152"/>
              </a:lnSpc>
              <a:buNone/>
            </a:pPr>
            <a:r>
              <a:rPr lang="en-US" sz="1722" b="1" dirty="0">
                <a:solidFill>
                  <a:srgbClr val="F2B42D"/>
                </a:solidFill>
                <a:latin typeface="Nunito" pitchFamily="34" charset="0"/>
                <a:ea typeface="Nunito" pitchFamily="34" charset="-122"/>
                <a:cs typeface="Nunito" pitchFamily="34" charset="-120"/>
              </a:rPr>
              <a:t>Original image</a:t>
            </a:r>
            <a:endParaRPr lang="en-US" sz="1722" dirty="0"/>
          </a:p>
        </p:txBody>
      </p:sp>
      <p:sp>
        <p:nvSpPr>
          <p:cNvPr id="8" name="Text 5"/>
          <p:cNvSpPr/>
          <p:nvPr/>
        </p:nvSpPr>
        <p:spPr>
          <a:xfrm>
            <a:off x="4384715" y="2546747"/>
            <a:ext cx="3499366" cy="278725"/>
          </a:xfrm>
          <a:prstGeom prst="rect">
            <a:avLst/>
          </a:prstGeom>
          <a:noFill/>
          <a:ln/>
        </p:spPr>
        <p:txBody>
          <a:bodyPr wrap="none" rtlCol="0" anchor="t"/>
          <a:lstStyle/>
          <a:p>
            <a:pPr marL="0" indent="0" algn="l">
              <a:lnSpc>
                <a:spcPts val="2195"/>
              </a:lnSpc>
              <a:buNone/>
            </a:pPr>
            <a:r>
              <a:rPr lang="en-US" sz="1464" dirty="0">
                <a:solidFill>
                  <a:srgbClr val="FFFFFF"/>
                </a:solidFill>
                <a:latin typeface="PT Sans" pitchFamily="34" charset="0"/>
                <a:ea typeface="PT Sans" pitchFamily="34" charset="-122"/>
                <a:cs typeface="PT Sans" pitchFamily="34" charset="-120"/>
              </a:rPr>
              <a:t>Fetch the original image from the S3 bucket</a:t>
            </a:r>
            <a:endParaRPr lang="en-US" sz="1464" dirty="0"/>
          </a:p>
        </p:txBody>
      </p:sp>
      <p:sp>
        <p:nvSpPr>
          <p:cNvPr id="9" name="Shape 6"/>
          <p:cNvSpPr/>
          <p:nvPr/>
        </p:nvSpPr>
        <p:spPr>
          <a:xfrm>
            <a:off x="4291727" y="3001536"/>
            <a:ext cx="7085528" cy="11609"/>
          </a:xfrm>
          <a:prstGeom prst="rect">
            <a:avLst/>
          </a:prstGeom>
          <a:solidFill>
            <a:srgbClr val="F2B42D"/>
          </a:solidFill>
          <a:ln/>
        </p:spPr>
      </p:sp>
      <p:sp>
        <p:nvSpPr>
          <p:cNvPr id="10" name="Shape 7"/>
          <p:cNvSpPr/>
          <p:nvPr/>
        </p:nvSpPr>
        <p:spPr>
          <a:xfrm>
            <a:off x="3160157" y="3104198"/>
            <a:ext cx="2077403" cy="1035248"/>
          </a:xfrm>
          <a:prstGeom prst="roundRect">
            <a:avLst>
              <a:gd name="adj" fmla="val 32320"/>
            </a:avLst>
          </a:prstGeom>
          <a:solidFill>
            <a:srgbClr val="00002E"/>
          </a:solidFill>
          <a:ln w="22860">
            <a:solidFill>
              <a:srgbClr val="FFFFFF"/>
            </a:solidFill>
            <a:prstDash val="solid"/>
          </a:ln>
        </p:spPr>
      </p:sp>
      <p:sp>
        <p:nvSpPr>
          <p:cNvPr id="11" name="Text 8"/>
          <p:cNvSpPr/>
          <p:nvPr/>
        </p:nvSpPr>
        <p:spPr>
          <a:xfrm>
            <a:off x="3368873" y="3447455"/>
            <a:ext cx="139422" cy="348615"/>
          </a:xfrm>
          <a:prstGeom prst="rect">
            <a:avLst/>
          </a:prstGeom>
          <a:noFill/>
          <a:ln/>
        </p:spPr>
        <p:txBody>
          <a:bodyPr wrap="none" rtlCol="0" anchor="t"/>
          <a:lstStyle/>
          <a:p>
            <a:pPr marL="0" indent="0" algn="ctr">
              <a:lnSpc>
                <a:spcPts val="2744"/>
              </a:lnSpc>
              <a:buNone/>
            </a:pPr>
            <a:r>
              <a:rPr lang="en-US" sz="1830" b="1" dirty="0">
                <a:solidFill>
                  <a:srgbClr val="D7425E"/>
                </a:solidFill>
                <a:latin typeface="Nunito" pitchFamily="34" charset="0"/>
                <a:ea typeface="Nunito" pitchFamily="34" charset="-122"/>
                <a:cs typeface="Nunito" pitchFamily="34" charset="-120"/>
              </a:rPr>
              <a:t>2</a:t>
            </a:r>
            <a:endParaRPr lang="en-US" sz="1830" dirty="0"/>
          </a:p>
        </p:txBody>
      </p:sp>
      <p:sp>
        <p:nvSpPr>
          <p:cNvPr id="12" name="Text 9"/>
          <p:cNvSpPr/>
          <p:nvPr/>
        </p:nvSpPr>
        <p:spPr>
          <a:xfrm>
            <a:off x="5423416" y="3290054"/>
            <a:ext cx="2186821" cy="273368"/>
          </a:xfrm>
          <a:prstGeom prst="rect">
            <a:avLst/>
          </a:prstGeom>
          <a:noFill/>
          <a:ln/>
        </p:spPr>
        <p:txBody>
          <a:bodyPr wrap="none" rtlCol="0" anchor="t"/>
          <a:lstStyle/>
          <a:p>
            <a:pPr marL="0" indent="0" algn="l">
              <a:lnSpc>
                <a:spcPts val="2152"/>
              </a:lnSpc>
              <a:buNone/>
            </a:pPr>
            <a:r>
              <a:rPr lang="en-US" sz="1722" b="1" dirty="0">
                <a:solidFill>
                  <a:srgbClr val="D7425E"/>
                </a:solidFill>
                <a:latin typeface="Nunito" pitchFamily="34" charset="0"/>
                <a:ea typeface="Nunito" pitchFamily="34" charset="-122"/>
                <a:cs typeface="Nunito" pitchFamily="34" charset="-120"/>
              </a:rPr>
              <a:t>Resize to small</a:t>
            </a:r>
            <a:endParaRPr lang="en-US" sz="1722" dirty="0"/>
          </a:p>
        </p:txBody>
      </p:sp>
      <p:sp>
        <p:nvSpPr>
          <p:cNvPr id="13" name="Text 10"/>
          <p:cNvSpPr/>
          <p:nvPr/>
        </p:nvSpPr>
        <p:spPr>
          <a:xfrm>
            <a:off x="5423416" y="3674864"/>
            <a:ext cx="2958465" cy="278725"/>
          </a:xfrm>
          <a:prstGeom prst="rect">
            <a:avLst/>
          </a:prstGeom>
          <a:noFill/>
          <a:ln/>
        </p:spPr>
        <p:txBody>
          <a:bodyPr wrap="none" rtlCol="0" anchor="t"/>
          <a:lstStyle/>
          <a:p>
            <a:pPr marL="0" indent="0" algn="l">
              <a:lnSpc>
                <a:spcPts val="2195"/>
              </a:lnSpc>
              <a:buNone/>
            </a:pPr>
            <a:r>
              <a:rPr lang="en-US" sz="1464" dirty="0">
                <a:solidFill>
                  <a:srgbClr val="FFFFFF"/>
                </a:solidFill>
                <a:latin typeface="PT Sans" pitchFamily="34" charset="0"/>
                <a:ea typeface="PT Sans" pitchFamily="34" charset="-122"/>
                <a:cs typeface="PT Sans" pitchFamily="34" charset="-120"/>
              </a:rPr>
              <a:t>Create a smaller version of the image</a:t>
            </a:r>
            <a:endParaRPr lang="en-US" sz="1464" dirty="0"/>
          </a:p>
        </p:txBody>
      </p:sp>
      <p:sp>
        <p:nvSpPr>
          <p:cNvPr id="14" name="Shape 11"/>
          <p:cNvSpPr/>
          <p:nvPr/>
        </p:nvSpPr>
        <p:spPr>
          <a:xfrm>
            <a:off x="5330428" y="4129653"/>
            <a:ext cx="6046827" cy="11609"/>
          </a:xfrm>
          <a:prstGeom prst="rect">
            <a:avLst/>
          </a:prstGeom>
          <a:solidFill>
            <a:srgbClr val="D7425E"/>
          </a:solidFill>
          <a:ln/>
        </p:spPr>
      </p:sp>
      <p:sp>
        <p:nvSpPr>
          <p:cNvPr id="15" name="Shape 12"/>
          <p:cNvSpPr/>
          <p:nvPr/>
        </p:nvSpPr>
        <p:spPr>
          <a:xfrm>
            <a:off x="3160157" y="4232315"/>
            <a:ext cx="3116223" cy="1035248"/>
          </a:xfrm>
          <a:prstGeom prst="roundRect">
            <a:avLst>
              <a:gd name="adj" fmla="val 32320"/>
            </a:avLst>
          </a:prstGeom>
          <a:solidFill>
            <a:srgbClr val="00002E"/>
          </a:solidFill>
          <a:ln w="22860">
            <a:solidFill>
              <a:srgbClr val="FFFFFF"/>
            </a:solidFill>
            <a:prstDash val="solid"/>
          </a:ln>
        </p:spPr>
      </p:sp>
      <p:sp>
        <p:nvSpPr>
          <p:cNvPr id="16" name="Text 13"/>
          <p:cNvSpPr/>
          <p:nvPr/>
        </p:nvSpPr>
        <p:spPr>
          <a:xfrm>
            <a:off x="3368873" y="4575572"/>
            <a:ext cx="139422" cy="348615"/>
          </a:xfrm>
          <a:prstGeom prst="rect">
            <a:avLst/>
          </a:prstGeom>
          <a:noFill/>
          <a:ln/>
        </p:spPr>
        <p:txBody>
          <a:bodyPr wrap="none" rtlCol="0" anchor="t"/>
          <a:lstStyle/>
          <a:p>
            <a:pPr marL="0" indent="0" algn="ctr">
              <a:lnSpc>
                <a:spcPts val="2744"/>
              </a:lnSpc>
              <a:buNone/>
            </a:pPr>
            <a:r>
              <a:rPr lang="en-US" sz="1830" b="1" dirty="0">
                <a:solidFill>
                  <a:srgbClr val="DD785E"/>
                </a:solidFill>
                <a:latin typeface="Nunito" pitchFamily="34" charset="0"/>
                <a:ea typeface="Nunito" pitchFamily="34" charset="-122"/>
                <a:cs typeface="Nunito" pitchFamily="34" charset="-120"/>
              </a:rPr>
              <a:t>3</a:t>
            </a:r>
            <a:endParaRPr lang="en-US" sz="1830" dirty="0"/>
          </a:p>
        </p:txBody>
      </p:sp>
      <p:sp>
        <p:nvSpPr>
          <p:cNvPr id="17" name="Text 14"/>
          <p:cNvSpPr/>
          <p:nvPr/>
        </p:nvSpPr>
        <p:spPr>
          <a:xfrm>
            <a:off x="6462236" y="4418171"/>
            <a:ext cx="2186821" cy="273368"/>
          </a:xfrm>
          <a:prstGeom prst="rect">
            <a:avLst/>
          </a:prstGeom>
          <a:noFill/>
          <a:ln/>
        </p:spPr>
        <p:txBody>
          <a:bodyPr wrap="none" rtlCol="0" anchor="t"/>
          <a:lstStyle/>
          <a:p>
            <a:pPr marL="0" indent="0" algn="l">
              <a:lnSpc>
                <a:spcPts val="2152"/>
              </a:lnSpc>
              <a:buNone/>
            </a:pPr>
            <a:r>
              <a:rPr lang="en-US" sz="1722" b="1" dirty="0">
                <a:solidFill>
                  <a:srgbClr val="DD785E"/>
                </a:solidFill>
                <a:latin typeface="Nunito" pitchFamily="34" charset="0"/>
                <a:ea typeface="Nunito" pitchFamily="34" charset="-122"/>
                <a:cs typeface="Nunito" pitchFamily="34" charset="-120"/>
              </a:rPr>
              <a:t>Resize to medium</a:t>
            </a:r>
            <a:endParaRPr lang="en-US" sz="1722" dirty="0"/>
          </a:p>
        </p:txBody>
      </p:sp>
      <p:sp>
        <p:nvSpPr>
          <p:cNvPr id="18" name="Text 15"/>
          <p:cNvSpPr/>
          <p:nvPr/>
        </p:nvSpPr>
        <p:spPr>
          <a:xfrm>
            <a:off x="6462236" y="4802981"/>
            <a:ext cx="3486388" cy="278725"/>
          </a:xfrm>
          <a:prstGeom prst="rect">
            <a:avLst/>
          </a:prstGeom>
          <a:noFill/>
          <a:ln/>
        </p:spPr>
        <p:txBody>
          <a:bodyPr wrap="none" rtlCol="0" anchor="t"/>
          <a:lstStyle/>
          <a:p>
            <a:pPr marL="0" indent="0" algn="l">
              <a:lnSpc>
                <a:spcPts val="2195"/>
              </a:lnSpc>
              <a:buNone/>
            </a:pPr>
            <a:r>
              <a:rPr lang="en-US" sz="1464" dirty="0">
                <a:solidFill>
                  <a:srgbClr val="FFFFFF"/>
                </a:solidFill>
                <a:latin typeface="PT Sans" pitchFamily="34" charset="0"/>
                <a:ea typeface="PT Sans" pitchFamily="34" charset="-122"/>
                <a:cs typeface="PT Sans" pitchFamily="34" charset="-120"/>
              </a:rPr>
              <a:t>Create a medium-sized version of the image</a:t>
            </a:r>
            <a:endParaRPr lang="en-US" sz="1464" dirty="0"/>
          </a:p>
        </p:txBody>
      </p:sp>
      <p:sp>
        <p:nvSpPr>
          <p:cNvPr id="19" name="Shape 16"/>
          <p:cNvSpPr/>
          <p:nvPr/>
        </p:nvSpPr>
        <p:spPr>
          <a:xfrm>
            <a:off x="6369248" y="5257770"/>
            <a:ext cx="5008007" cy="11609"/>
          </a:xfrm>
          <a:prstGeom prst="rect">
            <a:avLst/>
          </a:prstGeom>
          <a:solidFill>
            <a:srgbClr val="DD785E"/>
          </a:solidFill>
          <a:ln/>
        </p:spPr>
      </p:sp>
      <p:sp>
        <p:nvSpPr>
          <p:cNvPr id="20" name="Shape 17"/>
          <p:cNvSpPr/>
          <p:nvPr/>
        </p:nvSpPr>
        <p:spPr>
          <a:xfrm>
            <a:off x="3160157" y="5360432"/>
            <a:ext cx="4154924" cy="1035248"/>
          </a:xfrm>
          <a:prstGeom prst="roundRect">
            <a:avLst>
              <a:gd name="adj" fmla="val 32320"/>
            </a:avLst>
          </a:prstGeom>
          <a:solidFill>
            <a:srgbClr val="00002E"/>
          </a:solidFill>
          <a:ln w="22860">
            <a:solidFill>
              <a:srgbClr val="FFFFFF"/>
            </a:solidFill>
            <a:prstDash val="solid"/>
          </a:ln>
        </p:spPr>
      </p:sp>
      <p:sp>
        <p:nvSpPr>
          <p:cNvPr id="21" name="Text 18"/>
          <p:cNvSpPr/>
          <p:nvPr/>
        </p:nvSpPr>
        <p:spPr>
          <a:xfrm>
            <a:off x="3368873" y="5703689"/>
            <a:ext cx="139422" cy="348615"/>
          </a:xfrm>
          <a:prstGeom prst="rect">
            <a:avLst/>
          </a:prstGeom>
          <a:noFill/>
          <a:ln/>
        </p:spPr>
        <p:txBody>
          <a:bodyPr wrap="none" rtlCol="0" anchor="t"/>
          <a:lstStyle/>
          <a:p>
            <a:pPr marL="0" indent="0" algn="ctr">
              <a:lnSpc>
                <a:spcPts val="2744"/>
              </a:lnSpc>
              <a:buNone/>
            </a:pPr>
            <a:r>
              <a:rPr lang="en-US" sz="1830" b="1" dirty="0">
                <a:solidFill>
                  <a:srgbClr val="48A8E2"/>
                </a:solidFill>
                <a:latin typeface="Nunito" pitchFamily="34" charset="0"/>
                <a:ea typeface="Nunito" pitchFamily="34" charset="-122"/>
                <a:cs typeface="Nunito" pitchFamily="34" charset="-120"/>
              </a:rPr>
              <a:t>4</a:t>
            </a:r>
            <a:endParaRPr lang="en-US" sz="1830" dirty="0"/>
          </a:p>
        </p:txBody>
      </p:sp>
      <p:sp>
        <p:nvSpPr>
          <p:cNvPr id="22" name="Text 19"/>
          <p:cNvSpPr/>
          <p:nvPr/>
        </p:nvSpPr>
        <p:spPr>
          <a:xfrm>
            <a:off x="7500938" y="5546288"/>
            <a:ext cx="2186821" cy="273368"/>
          </a:xfrm>
          <a:prstGeom prst="rect">
            <a:avLst/>
          </a:prstGeom>
          <a:noFill/>
          <a:ln/>
        </p:spPr>
        <p:txBody>
          <a:bodyPr wrap="none" rtlCol="0" anchor="t"/>
          <a:lstStyle/>
          <a:p>
            <a:pPr marL="0" indent="0" algn="l">
              <a:lnSpc>
                <a:spcPts val="2152"/>
              </a:lnSpc>
              <a:buNone/>
            </a:pPr>
            <a:r>
              <a:rPr lang="en-US" sz="1722" b="1" dirty="0">
                <a:solidFill>
                  <a:srgbClr val="48A8E2"/>
                </a:solidFill>
                <a:latin typeface="Nunito" pitchFamily="34" charset="0"/>
                <a:ea typeface="Nunito" pitchFamily="34" charset="-122"/>
                <a:cs typeface="Nunito" pitchFamily="34" charset="-120"/>
              </a:rPr>
              <a:t>Resize to large</a:t>
            </a:r>
            <a:endParaRPr lang="en-US" sz="1722" dirty="0"/>
          </a:p>
        </p:txBody>
      </p:sp>
      <p:sp>
        <p:nvSpPr>
          <p:cNvPr id="23" name="Text 20"/>
          <p:cNvSpPr/>
          <p:nvPr/>
        </p:nvSpPr>
        <p:spPr>
          <a:xfrm>
            <a:off x="7500938" y="5931098"/>
            <a:ext cx="2838093" cy="278725"/>
          </a:xfrm>
          <a:prstGeom prst="rect">
            <a:avLst/>
          </a:prstGeom>
          <a:noFill/>
          <a:ln/>
        </p:spPr>
        <p:txBody>
          <a:bodyPr wrap="none" rtlCol="0" anchor="t"/>
          <a:lstStyle/>
          <a:p>
            <a:pPr marL="0" indent="0" algn="l">
              <a:lnSpc>
                <a:spcPts val="2195"/>
              </a:lnSpc>
              <a:buNone/>
            </a:pPr>
            <a:r>
              <a:rPr lang="en-US" sz="1464" dirty="0">
                <a:solidFill>
                  <a:srgbClr val="FFFFFF"/>
                </a:solidFill>
                <a:latin typeface="PT Sans" pitchFamily="34" charset="0"/>
                <a:ea typeface="PT Sans" pitchFamily="34" charset="-122"/>
                <a:cs typeface="PT Sans" pitchFamily="34" charset="-120"/>
              </a:rPr>
              <a:t>Create a larger version of the image</a:t>
            </a:r>
            <a:endParaRPr lang="en-US" sz="1464" dirty="0"/>
          </a:p>
        </p:txBody>
      </p:sp>
      <p:sp>
        <p:nvSpPr>
          <p:cNvPr id="24" name="Text 21"/>
          <p:cNvSpPr/>
          <p:nvPr/>
        </p:nvSpPr>
        <p:spPr>
          <a:xfrm>
            <a:off x="3160157" y="6604754"/>
            <a:ext cx="8309967" cy="1114901"/>
          </a:xfrm>
          <a:prstGeom prst="rect">
            <a:avLst/>
          </a:prstGeom>
          <a:noFill/>
          <a:ln/>
        </p:spPr>
        <p:txBody>
          <a:bodyPr wrap="square" rtlCol="0" anchor="t"/>
          <a:lstStyle/>
          <a:p>
            <a:pPr marL="0" indent="0">
              <a:lnSpc>
                <a:spcPts val="2195"/>
              </a:lnSpc>
              <a:buNone/>
            </a:pPr>
            <a:r>
              <a:rPr lang="en-US" sz="1464" dirty="0">
                <a:solidFill>
                  <a:srgbClr val="FFFFFF"/>
                </a:solidFill>
                <a:latin typeface="PT Sans" pitchFamily="34" charset="0"/>
                <a:ea typeface="PT Sans" pitchFamily="34" charset="-122"/>
                <a:cs typeface="PT Sans" pitchFamily="34" charset="-120"/>
              </a:rPr>
              <a:t>With the original image fetched from the S3 bucket, the Lambda function will use the Sharp library to create multiple resized versions of the image. This includes a small, medium, and large version, each with different dimensions optimized for different use cases, such as thumbnails, preview images, and high-resolution displays. The resized images are then stored in a separate S3 bucket for later use.</a:t>
            </a:r>
            <a:endParaRPr lang="en-US" sz="146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2013109"/>
          </a:xfrm>
          <a:prstGeom prst="rect">
            <a:avLst/>
          </a:prstGeom>
        </p:spPr>
      </p:pic>
      <p:sp>
        <p:nvSpPr>
          <p:cNvPr id="5" name="Text 1"/>
          <p:cNvSpPr/>
          <p:nvPr/>
        </p:nvSpPr>
        <p:spPr>
          <a:xfrm>
            <a:off x="3715107" y="2456974"/>
            <a:ext cx="7200186" cy="947261"/>
          </a:xfrm>
          <a:prstGeom prst="rect">
            <a:avLst/>
          </a:prstGeom>
          <a:noFill/>
          <a:ln/>
        </p:spPr>
        <p:txBody>
          <a:bodyPr wrap="square" rtlCol="0" anchor="t"/>
          <a:lstStyle/>
          <a:p>
            <a:pPr marL="0" indent="0">
              <a:lnSpc>
                <a:spcPts val="3730"/>
              </a:lnSpc>
              <a:buNone/>
            </a:pPr>
            <a:r>
              <a:rPr lang="en-US" sz="2984" b="1" dirty="0">
                <a:solidFill>
                  <a:srgbClr val="FFFFFF"/>
                </a:solidFill>
                <a:latin typeface="Nunito" pitchFamily="34" charset="0"/>
                <a:ea typeface="Nunito" pitchFamily="34" charset="-122"/>
                <a:cs typeface="Nunito" pitchFamily="34" charset="-120"/>
              </a:rPr>
              <a:t>Storing the Resized Images in a Separate S3 Bucket</a:t>
            </a:r>
            <a:endParaRPr lang="en-US" sz="2984" dirty="0"/>
          </a:p>
        </p:txBody>
      </p:sp>
      <p:pic>
        <p:nvPicPr>
          <p:cNvPr id="6" name="Image 2" descr="preencoded.png"/>
          <p:cNvPicPr>
            <a:picLocks noChangeAspect="1"/>
          </p:cNvPicPr>
          <p:nvPr/>
        </p:nvPicPr>
        <p:blipFill>
          <a:blip r:embed="rId5"/>
          <a:stretch>
            <a:fillRect/>
          </a:stretch>
        </p:blipFill>
        <p:spPr>
          <a:xfrm>
            <a:off x="3715107" y="3645813"/>
            <a:ext cx="805220" cy="1379934"/>
          </a:xfrm>
          <a:prstGeom prst="rect">
            <a:avLst/>
          </a:prstGeom>
        </p:spPr>
      </p:pic>
      <p:sp>
        <p:nvSpPr>
          <p:cNvPr id="7" name="Text 2"/>
          <p:cNvSpPr/>
          <p:nvPr/>
        </p:nvSpPr>
        <p:spPr>
          <a:xfrm>
            <a:off x="4761905" y="3806785"/>
            <a:ext cx="2097286" cy="236696"/>
          </a:xfrm>
          <a:prstGeom prst="rect">
            <a:avLst/>
          </a:prstGeom>
          <a:noFill/>
          <a:ln/>
        </p:spPr>
        <p:txBody>
          <a:bodyPr wrap="none" rtlCol="0" anchor="t"/>
          <a:lstStyle/>
          <a:p>
            <a:pPr marL="0" indent="0" algn="l">
              <a:lnSpc>
                <a:spcPts val="1865"/>
              </a:lnSpc>
              <a:buNone/>
            </a:pPr>
            <a:r>
              <a:rPr lang="en-US" sz="1492" b="1" dirty="0">
                <a:solidFill>
                  <a:srgbClr val="F2B42D"/>
                </a:solidFill>
                <a:latin typeface="Nunito" pitchFamily="34" charset="0"/>
                <a:ea typeface="Nunito" pitchFamily="34" charset="-122"/>
                <a:cs typeface="Nunito" pitchFamily="34" charset="-120"/>
              </a:rPr>
              <a:t>Create a New S3 Bucket</a:t>
            </a:r>
            <a:endParaRPr lang="en-US" sz="1492" dirty="0"/>
          </a:p>
        </p:txBody>
      </p:sp>
      <p:sp>
        <p:nvSpPr>
          <p:cNvPr id="8" name="Text 3"/>
          <p:cNvSpPr/>
          <p:nvPr/>
        </p:nvSpPr>
        <p:spPr>
          <a:xfrm>
            <a:off x="4761905" y="4140041"/>
            <a:ext cx="6153388" cy="724733"/>
          </a:xfrm>
          <a:prstGeom prst="rect">
            <a:avLst/>
          </a:prstGeom>
          <a:noFill/>
          <a:ln/>
        </p:spPr>
        <p:txBody>
          <a:bodyPr wrap="square" rtlCol="0" anchor="t"/>
          <a:lstStyle/>
          <a:p>
            <a:pPr marL="0" indent="0" algn="l">
              <a:lnSpc>
                <a:spcPts val="1902"/>
              </a:lnSpc>
              <a:buNone/>
            </a:pPr>
            <a:r>
              <a:rPr lang="en-US" sz="1268" dirty="0">
                <a:solidFill>
                  <a:srgbClr val="FFFFFF"/>
                </a:solidFill>
                <a:latin typeface="PT Sans" pitchFamily="34" charset="0"/>
                <a:ea typeface="PT Sans" pitchFamily="34" charset="-122"/>
                <a:cs typeface="PT Sans" pitchFamily="34" charset="-120"/>
              </a:rPr>
              <a:t>After resizing the original images, the next step is to create a new S3 bucket to store the resized versions. This separate bucket will help keep your file organization clean and make it easy to manage the different versions of the images.</a:t>
            </a:r>
            <a:endParaRPr lang="en-US" sz="1268" dirty="0"/>
          </a:p>
        </p:txBody>
      </p:sp>
      <p:pic>
        <p:nvPicPr>
          <p:cNvPr id="9" name="Image 3" descr="preencoded.png"/>
          <p:cNvPicPr>
            <a:picLocks noChangeAspect="1"/>
          </p:cNvPicPr>
          <p:nvPr/>
        </p:nvPicPr>
        <p:blipFill>
          <a:blip r:embed="rId6"/>
          <a:stretch>
            <a:fillRect/>
          </a:stretch>
        </p:blipFill>
        <p:spPr>
          <a:xfrm>
            <a:off x="3715107" y="5025747"/>
            <a:ext cx="805220" cy="1379934"/>
          </a:xfrm>
          <a:prstGeom prst="rect">
            <a:avLst/>
          </a:prstGeom>
        </p:spPr>
      </p:pic>
      <p:sp>
        <p:nvSpPr>
          <p:cNvPr id="10" name="Text 4"/>
          <p:cNvSpPr/>
          <p:nvPr/>
        </p:nvSpPr>
        <p:spPr>
          <a:xfrm>
            <a:off x="4761905" y="5186720"/>
            <a:ext cx="2016919" cy="236696"/>
          </a:xfrm>
          <a:prstGeom prst="rect">
            <a:avLst/>
          </a:prstGeom>
          <a:noFill/>
          <a:ln/>
        </p:spPr>
        <p:txBody>
          <a:bodyPr wrap="none" rtlCol="0" anchor="t"/>
          <a:lstStyle/>
          <a:p>
            <a:pPr marL="0" indent="0" algn="l">
              <a:lnSpc>
                <a:spcPts val="1865"/>
              </a:lnSpc>
              <a:buNone/>
            </a:pPr>
            <a:r>
              <a:rPr lang="en-US" sz="1492" b="1" dirty="0">
                <a:solidFill>
                  <a:srgbClr val="D7425E"/>
                </a:solidFill>
                <a:latin typeface="Nunito" pitchFamily="34" charset="0"/>
                <a:ea typeface="Nunito" pitchFamily="34" charset="-122"/>
                <a:cs typeface="Nunito" pitchFamily="34" charset="-120"/>
              </a:rPr>
              <a:t>Upload Resized Images</a:t>
            </a:r>
            <a:endParaRPr lang="en-US" sz="1492" dirty="0"/>
          </a:p>
        </p:txBody>
      </p:sp>
      <p:sp>
        <p:nvSpPr>
          <p:cNvPr id="11" name="Text 5"/>
          <p:cNvSpPr/>
          <p:nvPr/>
        </p:nvSpPr>
        <p:spPr>
          <a:xfrm>
            <a:off x="4761905" y="5519976"/>
            <a:ext cx="6153388" cy="724733"/>
          </a:xfrm>
          <a:prstGeom prst="rect">
            <a:avLst/>
          </a:prstGeom>
          <a:noFill/>
          <a:ln/>
        </p:spPr>
        <p:txBody>
          <a:bodyPr wrap="square" rtlCol="0" anchor="t"/>
          <a:lstStyle/>
          <a:p>
            <a:pPr marL="0" indent="0" algn="l">
              <a:lnSpc>
                <a:spcPts val="1902"/>
              </a:lnSpc>
              <a:buNone/>
            </a:pPr>
            <a:r>
              <a:rPr lang="en-US" sz="1268" dirty="0">
                <a:solidFill>
                  <a:srgbClr val="FFFFFF"/>
                </a:solidFill>
                <a:latin typeface="PT Sans" pitchFamily="34" charset="0"/>
                <a:ea typeface="PT Sans" pitchFamily="34" charset="-122"/>
                <a:cs typeface="PT Sans" pitchFamily="34" charset="-120"/>
              </a:rPr>
              <a:t>Once the new S3 bucket is set up, the Lambda function will upload the resized image files to this bucket. The function can use the same file naming convention or add a suffix to differentiate the original and resized versions.</a:t>
            </a:r>
            <a:endParaRPr lang="en-US" sz="1268" dirty="0"/>
          </a:p>
        </p:txBody>
      </p:sp>
      <p:pic>
        <p:nvPicPr>
          <p:cNvPr id="12" name="Image 4" descr="preencoded.png"/>
          <p:cNvPicPr>
            <a:picLocks noChangeAspect="1"/>
          </p:cNvPicPr>
          <p:nvPr/>
        </p:nvPicPr>
        <p:blipFill>
          <a:blip r:embed="rId7"/>
          <a:stretch>
            <a:fillRect/>
          </a:stretch>
        </p:blipFill>
        <p:spPr>
          <a:xfrm>
            <a:off x="3715107" y="6405682"/>
            <a:ext cx="805220" cy="1379934"/>
          </a:xfrm>
          <a:prstGeom prst="rect">
            <a:avLst/>
          </a:prstGeom>
        </p:spPr>
      </p:pic>
      <p:sp>
        <p:nvSpPr>
          <p:cNvPr id="13" name="Text 6"/>
          <p:cNvSpPr/>
          <p:nvPr/>
        </p:nvSpPr>
        <p:spPr>
          <a:xfrm>
            <a:off x="4761905" y="6566654"/>
            <a:ext cx="2423398" cy="236696"/>
          </a:xfrm>
          <a:prstGeom prst="rect">
            <a:avLst/>
          </a:prstGeom>
          <a:noFill/>
          <a:ln/>
        </p:spPr>
        <p:txBody>
          <a:bodyPr wrap="none" rtlCol="0" anchor="t"/>
          <a:lstStyle/>
          <a:p>
            <a:pPr marL="0" indent="0" algn="l">
              <a:lnSpc>
                <a:spcPts val="1865"/>
              </a:lnSpc>
              <a:buNone/>
            </a:pPr>
            <a:r>
              <a:rPr lang="en-US" sz="1492" b="1" dirty="0">
                <a:solidFill>
                  <a:srgbClr val="DD785E"/>
                </a:solidFill>
                <a:latin typeface="Nunito" pitchFamily="34" charset="0"/>
                <a:ea typeface="Nunito" pitchFamily="34" charset="-122"/>
                <a:cs typeface="Nunito" pitchFamily="34" charset="-120"/>
              </a:rPr>
              <a:t>Manage Access Permissions</a:t>
            </a:r>
            <a:endParaRPr lang="en-US" sz="1492" dirty="0"/>
          </a:p>
        </p:txBody>
      </p:sp>
      <p:sp>
        <p:nvSpPr>
          <p:cNvPr id="14" name="Text 7"/>
          <p:cNvSpPr/>
          <p:nvPr/>
        </p:nvSpPr>
        <p:spPr>
          <a:xfrm>
            <a:off x="4761905" y="6899910"/>
            <a:ext cx="6153388" cy="724733"/>
          </a:xfrm>
          <a:prstGeom prst="rect">
            <a:avLst/>
          </a:prstGeom>
          <a:noFill/>
          <a:ln/>
        </p:spPr>
        <p:txBody>
          <a:bodyPr wrap="square" rtlCol="0" anchor="t"/>
          <a:lstStyle/>
          <a:p>
            <a:pPr marL="0" indent="0" algn="l">
              <a:lnSpc>
                <a:spcPts val="1902"/>
              </a:lnSpc>
              <a:buNone/>
            </a:pPr>
            <a:r>
              <a:rPr lang="en-US" sz="1268" dirty="0">
                <a:solidFill>
                  <a:srgbClr val="FFFFFF"/>
                </a:solidFill>
                <a:latin typeface="PT Sans" pitchFamily="34" charset="0"/>
                <a:ea typeface="PT Sans" pitchFamily="34" charset="-122"/>
                <a:cs typeface="PT Sans" pitchFamily="34" charset="-120"/>
              </a:rPr>
              <a:t>Ensure that the proper access permissions are set for the resized image bucket. This may involve configuring IAM policies or bucket policies to control who can access and interact with the resized images.</a:t>
            </a:r>
            <a:endParaRPr lang="en-US" sz="1268"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5196840" y="752118"/>
            <a:ext cx="7894201" cy="1038701"/>
          </a:xfrm>
          <a:prstGeom prst="rect">
            <a:avLst/>
          </a:prstGeom>
          <a:noFill/>
          <a:ln/>
        </p:spPr>
        <p:txBody>
          <a:bodyPr wrap="square" rtlCol="0" anchor="t"/>
          <a:lstStyle/>
          <a:p>
            <a:pPr marL="0" indent="0">
              <a:lnSpc>
                <a:spcPts val="4089"/>
              </a:lnSpc>
              <a:buNone/>
            </a:pPr>
            <a:r>
              <a:rPr lang="en-US" sz="3272" b="1" dirty="0">
                <a:solidFill>
                  <a:srgbClr val="FFFFFF"/>
                </a:solidFill>
                <a:latin typeface="Nunito" pitchFamily="34" charset="0"/>
                <a:ea typeface="Nunito" pitchFamily="34" charset="-122"/>
                <a:cs typeface="Nunito" pitchFamily="34" charset="-120"/>
              </a:rPr>
              <a:t>Handling Errors and Edge Cases in the Lambda Function</a:t>
            </a:r>
            <a:endParaRPr lang="en-US" sz="3272" dirty="0"/>
          </a:p>
        </p:txBody>
      </p:sp>
      <p:sp>
        <p:nvSpPr>
          <p:cNvPr id="6" name="Shape 2"/>
          <p:cNvSpPr/>
          <p:nvPr/>
        </p:nvSpPr>
        <p:spPr>
          <a:xfrm>
            <a:off x="5450681" y="2055614"/>
            <a:ext cx="22027" cy="5421868"/>
          </a:xfrm>
          <a:prstGeom prst="rect">
            <a:avLst/>
          </a:prstGeom>
          <a:solidFill>
            <a:srgbClr val="262654"/>
          </a:solidFill>
          <a:ln/>
        </p:spPr>
      </p:sp>
      <p:sp>
        <p:nvSpPr>
          <p:cNvPr id="7" name="Shape 3"/>
          <p:cNvSpPr/>
          <p:nvPr/>
        </p:nvSpPr>
        <p:spPr>
          <a:xfrm>
            <a:off x="5660231" y="2441793"/>
            <a:ext cx="617934" cy="22027"/>
          </a:xfrm>
          <a:prstGeom prst="rect">
            <a:avLst/>
          </a:prstGeom>
          <a:solidFill>
            <a:srgbClr val="F2B42D"/>
          </a:solidFill>
          <a:ln/>
        </p:spPr>
      </p:sp>
      <p:sp>
        <p:nvSpPr>
          <p:cNvPr id="8" name="Shape 4"/>
          <p:cNvSpPr/>
          <p:nvPr/>
        </p:nvSpPr>
        <p:spPr>
          <a:xfrm>
            <a:off x="5263039" y="2254210"/>
            <a:ext cx="397193" cy="397193"/>
          </a:xfrm>
          <a:prstGeom prst="roundRect">
            <a:avLst>
              <a:gd name="adj" fmla="val 80024"/>
            </a:avLst>
          </a:prstGeom>
          <a:solidFill>
            <a:srgbClr val="00002E"/>
          </a:solidFill>
          <a:ln w="15240">
            <a:solidFill>
              <a:srgbClr val="FFFFFF"/>
            </a:solidFill>
            <a:prstDash val="solid"/>
          </a:ln>
        </p:spPr>
      </p:sp>
      <p:sp>
        <p:nvSpPr>
          <p:cNvPr id="9" name="Text 5"/>
          <p:cNvSpPr/>
          <p:nvPr/>
        </p:nvSpPr>
        <p:spPr>
          <a:xfrm>
            <a:off x="5386864" y="2328148"/>
            <a:ext cx="149543" cy="249317"/>
          </a:xfrm>
          <a:prstGeom prst="rect">
            <a:avLst/>
          </a:prstGeom>
          <a:noFill/>
          <a:ln/>
        </p:spPr>
        <p:txBody>
          <a:bodyPr wrap="none" rtlCol="0" anchor="t"/>
          <a:lstStyle/>
          <a:p>
            <a:pPr marL="0" indent="0" algn="ctr">
              <a:lnSpc>
                <a:spcPts val="1963"/>
              </a:lnSpc>
              <a:buNone/>
            </a:pPr>
            <a:r>
              <a:rPr lang="en-US" sz="1963" b="1" dirty="0">
                <a:solidFill>
                  <a:srgbClr val="F2B42D"/>
                </a:solidFill>
                <a:latin typeface="Nunito" pitchFamily="34" charset="0"/>
                <a:ea typeface="Nunito" pitchFamily="34" charset="-122"/>
                <a:cs typeface="Nunito" pitchFamily="34" charset="-120"/>
              </a:rPr>
              <a:t>1</a:t>
            </a:r>
            <a:endParaRPr lang="en-US" sz="1963" dirty="0"/>
          </a:p>
        </p:txBody>
      </p:sp>
      <p:sp>
        <p:nvSpPr>
          <p:cNvPr id="10" name="Text 6"/>
          <p:cNvSpPr/>
          <p:nvPr/>
        </p:nvSpPr>
        <p:spPr>
          <a:xfrm>
            <a:off x="6432828" y="2232184"/>
            <a:ext cx="2077403" cy="259675"/>
          </a:xfrm>
          <a:prstGeom prst="rect">
            <a:avLst/>
          </a:prstGeom>
          <a:noFill/>
          <a:ln/>
        </p:spPr>
        <p:txBody>
          <a:bodyPr wrap="none" rtlCol="0" anchor="t"/>
          <a:lstStyle/>
          <a:p>
            <a:pPr marL="0" indent="0" algn="l">
              <a:lnSpc>
                <a:spcPts val="2045"/>
              </a:lnSpc>
              <a:buNone/>
            </a:pPr>
            <a:r>
              <a:rPr lang="en-US" sz="1636" b="1" dirty="0">
                <a:solidFill>
                  <a:srgbClr val="F2B42D"/>
                </a:solidFill>
                <a:latin typeface="Nunito" pitchFamily="34" charset="0"/>
                <a:ea typeface="Nunito" pitchFamily="34" charset="-122"/>
                <a:cs typeface="Nunito" pitchFamily="34" charset="-120"/>
              </a:rPr>
              <a:t>Error Handling</a:t>
            </a:r>
            <a:endParaRPr lang="en-US" sz="1636" dirty="0"/>
          </a:p>
        </p:txBody>
      </p:sp>
      <p:sp>
        <p:nvSpPr>
          <p:cNvPr id="11" name="Text 7"/>
          <p:cNvSpPr/>
          <p:nvPr/>
        </p:nvSpPr>
        <p:spPr>
          <a:xfrm>
            <a:off x="6432828" y="2597706"/>
            <a:ext cx="6658213" cy="1059180"/>
          </a:xfrm>
          <a:prstGeom prst="rect">
            <a:avLst/>
          </a:prstGeom>
          <a:noFill/>
          <a:ln/>
        </p:spPr>
        <p:txBody>
          <a:bodyPr wrap="square" rtlCol="0" anchor="t"/>
          <a:lstStyle/>
          <a:p>
            <a:pPr marL="0" indent="0" algn="l">
              <a:lnSpc>
                <a:spcPts val="2086"/>
              </a:lnSpc>
              <a:buNone/>
            </a:pPr>
            <a:r>
              <a:rPr lang="en-US" sz="1390" dirty="0">
                <a:solidFill>
                  <a:srgbClr val="FFFFFF"/>
                </a:solidFill>
                <a:latin typeface="PT Sans" pitchFamily="34" charset="0"/>
                <a:ea typeface="PT Sans" pitchFamily="34" charset="-122"/>
                <a:cs typeface="PT Sans" pitchFamily="34" charset="-120"/>
              </a:rPr>
              <a:t>The Lambda function should have robust error handling mechanisms to gracefully handle any exceptions that may occur during the image resizing process. This includes catching and logging errors from the Sharp library, as well as handling issues with accessing the S3 buckets or unexpected input data.</a:t>
            </a:r>
            <a:endParaRPr lang="en-US" sz="1390" dirty="0"/>
          </a:p>
        </p:txBody>
      </p:sp>
      <p:sp>
        <p:nvSpPr>
          <p:cNvPr id="12" name="Shape 8"/>
          <p:cNvSpPr/>
          <p:nvPr/>
        </p:nvSpPr>
        <p:spPr>
          <a:xfrm>
            <a:off x="5660231" y="4396204"/>
            <a:ext cx="617934" cy="22027"/>
          </a:xfrm>
          <a:prstGeom prst="rect">
            <a:avLst/>
          </a:prstGeom>
          <a:solidFill>
            <a:srgbClr val="D7425E"/>
          </a:solidFill>
          <a:ln/>
        </p:spPr>
      </p:sp>
      <p:sp>
        <p:nvSpPr>
          <p:cNvPr id="13" name="Shape 9"/>
          <p:cNvSpPr/>
          <p:nvPr/>
        </p:nvSpPr>
        <p:spPr>
          <a:xfrm>
            <a:off x="5263039" y="4208621"/>
            <a:ext cx="397193" cy="397193"/>
          </a:xfrm>
          <a:prstGeom prst="roundRect">
            <a:avLst>
              <a:gd name="adj" fmla="val 80024"/>
            </a:avLst>
          </a:prstGeom>
          <a:solidFill>
            <a:srgbClr val="00002E"/>
          </a:solidFill>
          <a:ln w="15240">
            <a:solidFill>
              <a:srgbClr val="FFFFFF"/>
            </a:solidFill>
            <a:prstDash val="solid"/>
          </a:ln>
        </p:spPr>
      </p:sp>
      <p:sp>
        <p:nvSpPr>
          <p:cNvPr id="14" name="Text 10"/>
          <p:cNvSpPr/>
          <p:nvPr/>
        </p:nvSpPr>
        <p:spPr>
          <a:xfrm>
            <a:off x="5386864" y="4282559"/>
            <a:ext cx="149543" cy="249317"/>
          </a:xfrm>
          <a:prstGeom prst="rect">
            <a:avLst/>
          </a:prstGeom>
          <a:noFill/>
          <a:ln/>
        </p:spPr>
        <p:txBody>
          <a:bodyPr wrap="none" rtlCol="0" anchor="t"/>
          <a:lstStyle/>
          <a:p>
            <a:pPr marL="0" indent="0" algn="ctr">
              <a:lnSpc>
                <a:spcPts val="1963"/>
              </a:lnSpc>
              <a:buNone/>
            </a:pPr>
            <a:r>
              <a:rPr lang="en-US" sz="1963" b="1" dirty="0">
                <a:solidFill>
                  <a:srgbClr val="D7425E"/>
                </a:solidFill>
                <a:latin typeface="Nunito" pitchFamily="34" charset="0"/>
                <a:ea typeface="Nunito" pitchFamily="34" charset="-122"/>
                <a:cs typeface="Nunito" pitchFamily="34" charset="-120"/>
              </a:rPr>
              <a:t>2</a:t>
            </a:r>
            <a:endParaRPr lang="en-US" sz="1963" dirty="0"/>
          </a:p>
        </p:txBody>
      </p:sp>
      <p:sp>
        <p:nvSpPr>
          <p:cNvPr id="15" name="Text 11"/>
          <p:cNvSpPr/>
          <p:nvPr/>
        </p:nvSpPr>
        <p:spPr>
          <a:xfrm>
            <a:off x="6432828" y="4186595"/>
            <a:ext cx="2077403" cy="259675"/>
          </a:xfrm>
          <a:prstGeom prst="rect">
            <a:avLst/>
          </a:prstGeom>
          <a:noFill/>
          <a:ln/>
        </p:spPr>
        <p:txBody>
          <a:bodyPr wrap="none" rtlCol="0" anchor="t"/>
          <a:lstStyle/>
          <a:p>
            <a:pPr marL="0" indent="0" algn="l">
              <a:lnSpc>
                <a:spcPts val="2045"/>
              </a:lnSpc>
              <a:buNone/>
            </a:pPr>
            <a:r>
              <a:rPr lang="en-US" sz="1636" b="1" dirty="0">
                <a:solidFill>
                  <a:srgbClr val="D7425E"/>
                </a:solidFill>
                <a:latin typeface="Nunito" pitchFamily="34" charset="0"/>
                <a:ea typeface="Nunito" pitchFamily="34" charset="-122"/>
                <a:cs typeface="Nunito" pitchFamily="34" charset="-120"/>
              </a:rPr>
              <a:t>Retries and Backoff</a:t>
            </a:r>
            <a:endParaRPr lang="en-US" sz="1636" dirty="0"/>
          </a:p>
        </p:txBody>
      </p:sp>
      <p:sp>
        <p:nvSpPr>
          <p:cNvPr id="16" name="Text 12"/>
          <p:cNvSpPr/>
          <p:nvPr/>
        </p:nvSpPr>
        <p:spPr>
          <a:xfrm>
            <a:off x="6432828" y="4552117"/>
            <a:ext cx="6658213" cy="1059180"/>
          </a:xfrm>
          <a:prstGeom prst="rect">
            <a:avLst/>
          </a:prstGeom>
          <a:noFill/>
          <a:ln/>
        </p:spPr>
        <p:txBody>
          <a:bodyPr wrap="square" rtlCol="0" anchor="t"/>
          <a:lstStyle/>
          <a:p>
            <a:pPr marL="0" indent="0" algn="l">
              <a:lnSpc>
                <a:spcPts val="2086"/>
              </a:lnSpc>
              <a:buNone/>
            </a:pPr>
            <a:r>
              <a:rPr lang="en-US" sz="1390" dirty="0">
                <a:solidFill>
                  <a:srgbClr val="FFFFFF"/>
                </a:solidFill>
                <a:latin typeface="PT Sans" pitchFamily="34" charset="0"/>
                <a:ea typeface="PT Sans" pitchFamily="34" charset="-122"/>
                <a:cs typeface="PT Sans" pitchFamily="34" charset="-120"/>
              </a:rPr>
              <a:t>In the event of a temporary failure, such as a network outage or a rate limit exception, the Lambda function should implement a retry mechanism with exponential backoff. This ensures that the resizing operation is retried a few times before the function reports a failure, minimizing the impact of transient issues.</a:t>
            </a:r>
            <a:endParaRPr lang="en-US" sz="1390" dirty="0"/>
          </a:p>
        </p:txBody>
      </p:sp>
      <p:sp>
        <p:nvSpPr>
          <p:cNvPr id="17" name="Shape 13"/>
          <p:cNvSpPr/>
          <p:nvPr/>
        </p:nvSpPr>
        <p:spPr>
          <a:xfrm>
            <a:off x="5660231" y="6350615"/>
            <a:ext cx="617934" cy="22027"/>
          </a:xfrm>
          <a:prstGeom prst="rect">
            <a:avLst/>
          </a:prstGeom>
          <a:solidFill>
            <a:srgbClr val="DD785E"/>
          </a:solidFill>
          <a:ln/>
        </p:spPr>
      </p:sp>
      <p:sp>
        <p:nvSpPr>
          <p:cNvPr id="18" name="Shape 14"/>
          <p:cNvSpPr/>
          <p:nvPr/>
        </p:nvSpPr>
        <p:spPr>
          <a:xfrm>
            <a:off x="5263039" y="6163032"/>
            <a:ext cx="397193" cy="397193"/>
          </a:xfrm>
          <a:prstGeom prst="roundRect">
            <a:avLst>
              <a:gd name="adj" fmla="val 80024"/>
            </a:avLst>
          </a:prstGeom>
          <a:solidFill>
            <a:srgbClr val="00002E"/>
          </a:solidFill>
          <a:ln w="15240">
            <a:solidFill>
              <a:srgbClr val="FFFFFF"/>
            </a:solidFill>
            <a:prstDash val="solid"/>
          </a:ln>
        </p:spPr>
      </p:sp>
      <p:sp>
        <p:nvSpPr>
          <p:cNvPr id="19" name="Text 15"/>
          <p:cNvSpPr/>
          <p:nvPr/>
        </p:nvSpPr>
        <p:spPr>
          <a:xfrm>
            <a:off x="5386864" y="6236970"/>
            <a:ext cx="149543" cy="249317"/>
          </a:xfrm>
          <a:prstGeom prst="rect">
            <a:avLst/>
          </a:prstGeom>
          <a:noFill/>
          <a:ln/>
        </p:spPr>
        <p:txBody>
          <a:bodyPr wrap="none" rtlCol="0" anchor="t"/>
          <a:lstStyle/>
          <a:p>
            <a:pPr marL="0" indent="0" algn="ctr">
              <a:lnSpc>
                <a:spcPts val="1963"/>
              </a:lnSpc>
              <a:buNone/>
            </a:pPr>
            <a:r>
              <a:rPr lang="en-US" sz="1963" b="1" dirty="0">
                <a:solidFill>
                  <a:srgbClr val="DD785E"/>
                </a:solidFill>
                <a:latin typeface="Nunito" pitchFamily="34" charset="0"/>
                <a:ea typeface="Nunito" pitchFamily="34" charset="-122"/>
                <a:cs typeface="Nunito" pitchFamily="34" charset="-120"/>
              </a:rPr>
              <a:t>3</a:t>
            </a:r>
            <a:endParaRPr lang="en-US" sz="1963" dirty="0"/>
          </a:p>
        </p:txBody>
      </p:sp>
      <p:sp>
        <p:nvSpPr>
          <p:cNvPr id="20" name="Text 16"/>
          <p:cNvSpPr/>
          <p:nvPr/>
        </p:nvSpPr>
        <p:spPr>
          <a:xfrm>
            <a:off x="6432828" y="6141006"/>
            <a:ext cx="2077403" cy="259675"/>
          </a:xfrm>
          <a:prstGeom prst="rect">
            <a:avLst/>
          </a:prstGeom>
          <a:noFill/>
          <a:ln/>
        </p:spPr>
        <p:txBody>
          <a:bodyPr wrap="none" rtlCol="0" anchor="t"/>
          <a:lstStyle/>
          <a:p>
            <a:pPr marL="0" indent="0" algn="l">
              <a:lnSpc>
                <a:spcPts val="2045"/>
              </a:lnSpc>
              <a:buNone/>
            </a:pPr>
            <a:r>
              <a:rPr lang="en-US" sz="1636" b="1" dirty="0">
                <a:solidFill>
                  <a:srgbClr val="DD785E"/>
                </a:solidFill>
                <a:latin typeface="Nunito" pitchFamily="34" charset="0"/>
                <a:ea typeface="Nunito" pitchFamily="34" charset="-122"/>
                <a:cs typeface="Nunito" pitchFamily="34" charset="-120"/>
              </a:rPr>
              <a:t>Input Validation</a:t>
            </a:r>
            <a:endParaRPr lang="en-US" sz="1636" dirty="0"/>
          </a:p>
        </p:txBody>
      </p:sp>
      <p:sp>
        <p:nvSpPr>
          <p:cNvPr id="21" name="Text 17"/>
          <p:cNvSpPr/>
          <p:nvPr/>
        </p:nvSpPr>
        <p:spPr>
          <a:xfrm>
            <a:off x="6432828" y="6506528"/>
            <a:ext cx="6658213" cy="794385"/>
          </a:xfrm>
          <a:prstGeom prst="rect">
            <a:avLst/>
          </a:prstGeom>
          <a:noFill/>
          <a:ln/>
        </p:spPr>
        <p:txBody>
          <a:bodyPr wrap="square" rtlCol="0" anchor="t"/>
          <a:lstStyle/>
          <a:p>
            <a:pPr marL="0" indent="0" algn="l">
              <a:lnSpc>
                <a:spcPts val="2086"/>
              </a:lnSpc>
              <a:buNone/>
            </a:pPr>
            <a:r>
              <a:rPr lang="en-US" sz="1390" dirty="0">
                <a:solidFill>
                  <a:srgbClr val="FFFFFF"/>
                </a:solidFill>
                <a:latin typeface="PT Sans" pitchFamily="34" charset="0"/>
                <a:ea typeface="PT Sans" pitchFamily="34" charset="-122"/>
                <a:cs typeface="PT Sans" pitchFamily="34" charset="-120"/>
              </a:rPr>
              <a:t>The Lambda function should thoroughly validate the input data, such as the S3 event payload and the image file itself. This helps prevent the function from crashing or producing unexpected results when dealing with malformed or corrupted input data.</a:t>
            </a:r>
            <a:endParaRPr lang="en-US" sz="139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812840"/>
            <a:ext cx="9933503" cy="1306830"/>
          </a:xfrm>
          <a:prstGeom prst="rect">
            <a:avLst/>
          </a:prstGeom>
          <a:noFill/>
          <a:ln/>
        </p:spPr>
        <p:txBody>
          <a:bodyPr wrap="squar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Benefits of the Automated Image Resizing Process</a:t>
            </a:r>
            <a:endParaRPr lang="en-US" sz="4117" dirty="0"/>
          </a:p>
        </p:txBody>
      </p:sp>
      <p:sp>
        <p:nvSpPr>
          <p:cNvPr id="5" name="Text 2"/>
          <p:cNvSpPr/>
          <p:nvPr/>
        </p:nvSpPr>
        <p:spPr>
          <a:xfrm>
            <a:off x="2348389" y="2675096"/>
            <a:ext cx="2076807" cy="653653"/>
          </a:xfrm>
          <a:prstGeom prst="rect">
            <a:avLst/>
          </a:prstGeom>
          <a:noFill/>
          <a:ln/>
        </p:spPr>
        <p:txBody>
          <a:bodyPr wrap="square" rtlCol="0" anchor="t"/>
          <a:lstStyle/>
          <a:p>
            <a:pPr marL="0" indent="0">
              <a:lnSpc>
                <a:spcPts val="2573"/>
              </a:lnSpc>
              <a:buNone/>
            </a:pPr>
            <a:r>
              <a:rPr lang="en-US" sz="2058" b="1" dirty="0">
                <a:solidFill>
                  <a:srgbClr val="FFFFFF"/>
                </a:solidFill>
                <a:latin typeface="Nunito" pitchFamily="34" charset="0"/>
                <a:ea typeface="Nunito" pitchFamily="34" charset="-122"/>
                <a:cs typeface="Nunito" pitchFamily="34" charset="-120"/>
              </a:rPr>
              <a:t>Improved Performance</a:t>
            </a:r>
            <a:endParaRPr lang="en-US" sz="2058" dirty="0"/>
          </a:p>
        </p:txBody>
      </p:sp>
      <p:sp>
        <p:nvSpPr>
          <p:cNvPr id="6" name="Text 3"/>
          <p:cNvSpPr/>
          <p:nvPr/>
        </p:nvSpPr>
        <p:spPr>
          <a:xfrm>
            <a:off x="2348389" y="3550920"/>
            <a:ext cx="2076807" cy="3665815"/>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By automatically resizing images to the appropriate size and format, the automated process ensures faster loading times on your website or application, providing a seamless user experience.</a:t>
            </a:r>
            <a:endParaRPr lang="en-US" sz="1750" dirty="0"/>
          </a:p>
        </p:txBody>
      </p:sp>
      <p:sp>
        <p:nvSpPr>
          <p:cNvPr id="7" name="Text 4"/>
          <p:cNvSpPr/>
          <p:nvPr/>
        </p:nvSpPr>
        <p:spPr>
          <a:xfrm>
            <a:off x="4974788" y="2675096"/>
            <a:ext cx="2076807" cy="653653"/>
          </a:xfrm>
          <a:prstGeom prst="rect">
            <a:avLst/>
          </a:prstGeom>
          <a:noFill/>
          <a:ln/>
        </p:spPr>
        <p:txBody>
          <a:bodyPr wrap="square" rtlCol="0" anchor="t"/>
          <a:lstStyle/>
          <a:p>
            <a:pPr marL="0" indent="0">
              <a:lnSpc>
                <a:spcPts val="2573"/>
              </a:lnSpc>
              <a:buNone/>
            </a:pPr>
            <a:r>
              <a:rPr lang="en-US" sz="2058" b="1" dirty="0">
                <a:solidFill>
                  <a:srgbClr val="FFFFFF"/>
                </a:solidFill>
                <a:latin typeface="Nunito" pitchFamily="34" charset="0"/>
                <a:ea typeface="Nunito" pitchFamily="34" charset="-122"/>
                <a:cs typeface="Nunito" pitchFamily="34" charset="-120"/>
              </a:rPr>
              <a:t>Consistent Branding</a:t>
            </a:r>
            <a:endParaRPr lang="en-US" sz="2058" dirty="0"/>
          </a:p>
        </p:txBody>
      </p:sp>
      <p:sp>
        <p:nvSpPr>
          <p:cNvPr id="8" name="Text 5"/>
          <p:cNvSpPr/>
          <p:nvPr/>
        </p:nvSpPr>
        <p:spPr>
          <a:xfrm>
            <a:off x="4974788" y="3550920"/>
            <a:ext cx="2076807" cy="3332559"/>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With the ability to resize and format images consistently, you can maintain a cohesive brand identity across all your digital assets, enhancing the overall visual appeal and professionalism.</a:t>
            </a:r>
            <a:endParaRPr lang="en-US" sz="1750" dirty="0"/>
          </a:p>
        </p:txBody>
      </p:sp>
      <p:sp>
        <p:nvSpPr>
          <p:cNvPr id="9" name="Text 6"/>
          <p:cNvSpPr/>
          <p:nvPr/>
        </p:nvSpPr>
        <p:spPr>
          <a:xfrm>
            <a:off x="7601188" y="2675096"/>
            <a:ext cx="2076807" cy="653653"/>
          </a:xfrm>
          <a:prstGeom prst="rect">
            <a:avLst/>
          </a:prstGeom>
          <a:noFill/>
          <a:ln/>
        </p:spPr>
        <p:txBody>
          <a:bodyPr wrap="square" rtlCol="0" anchor="t"/>
          <a:lstStyle/>
          <a:p>
            <a:pPr marL="0" indent="0">
              <a:lnSpc>
                <a:spcPts val="2573"/>
              </a:lnSpc>
              <a:buNone/>
            </a:pPr>
            <a:r>
              <a:rPr lang="en-US" sz="2058" b="1" dirty="0">
                <a:solidFill>
                  <a:srgbClr val="FFFFFF"/>
                </a:solidFill>
                <a:latin typeface="Nunito" pitchFamily="34" charset="0"/>
                <a:ea typeface="Nunito" pitchFamily="34" charset="-122"/>
                <a:cs typeface="Nunito" pitchFamily="34" charset="-120"/>
              </a:rPr>
              <a:t>Reduced Storage Costs</a:t>
            </a:r>
            <a:endParaRPr lang="en-US" sz="2058" dirty="0"/>
          </a:p>
        </p:txBody>
      </p:sp>
      <p:sp>
        <p:nvSpPr>
          <p:cNvPr id="10" name="Text 7"/>
          <p:cNvSpPr/>
          <p:nvPr/>
        </p:nvSpPr>
        <p:spPr>
          <a:xfrm>
            <a:off x="7601188" y="3550920"/>
            <a:ext cx="2076807" cy="3665815"/>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The automated resizing process allows you to optimize image sizes, reducing the storage requirements and associated costs, especially when dealing with a large volume of visual content.</a:t>
            </a:r>
            <a:endParaRPr lang="en-US" sz="1750" dirty="0"/>
          </a:p>
        </p:txBody>
      </p:sp>
      <p:sp>
        <p:nvSpPr>
          <p:cNvPr id="11" name="Text 8"/>
          <p:cNvSpPr/>
          <p:nvPr/>
        </p:nvSpPr>
        <p:spPr>
          <a:xfrm>
            <a:off x="10227588" y="2675096"/>
            <a:ext cx="2076807" cy="653653"/>
          </a:xfrm>
          <a:prstGeom prst="rect">
            <a:avLst/>
          </a:prstGeom>
          <a:noFill/>
          <a:ln/>
        </p:spPr>
        <p:txBody>
          <a:bodyPr wrap="square" rtlCol="0" anchor="t"/>
          <a:lstStyle/>
          <a:p>
            <a:pPr marL="0" indent="0">
              <a:lnSpc>
                <a:spcPts val="2573"/>
              </a:lnSpc>
              <a:buNone/>
            </a:pPr>
            <a:r>
              <a:rPr lang="en-US" sz="2058" b="1" dirty="0">
                <a:solidFill>
                  <a:srgbClr val="FFFFFF"/>
                </a:solidFill>
                <a:latin typeface="Nunito" pitchFamily="34" charset="0"/>
                <a:ea typeface="Nunito" pitchFamily="34" charset="-122"/>
                <a:cs typeface="Nunito" pitchFamily="34" charset="-120"/>
              </a:rPr>
              <a:t>Scalable Solution</a:t>
            </a:r>
            <a:endParaRPr lang="en-US" sz="2058" dirty="0"/>
          </a:p>
        </p:txBody>
      </p:sp>
      <p:sp>
        <p:nvSpPr>
          <p:cNvPr id="12" name="Text 9"/>
          <p:cNvSpPr/>
          <p:nvPr/>
        </p:nvSpPr>
        <p:spPr>
          <a:xfrm>
            <a:off x="10227588" y="3550920"/>
            <a:ext cx="2076807" cy="3665815"/>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As your business or website grows, the automated resizing process can easily scale to handle increasing numbers of images, ensuring your visual assets remain optimized without manual intervention.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1300</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Himanshu Gupta</cp:lastModifiedBy>
  <cp:revision>2</cp:revision>
  <dcterms:created xsi:type="dcterms:W3CDTF">2024-06-19T13:48:22Z</dcterms:created>
  <dcterms:modified xsi:type="dcterms:W3CDTF">2024-06-19T15:25:27Z</dcterms:modified>
</cp:coreProperties>
</file>