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/8S/qGtl7xD6E5wG1ExKYbZd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70E077-614D-4190-8002-A4BC551FE6B4}">
  <a:tblStyle styleId="{0570E077-614D-4190-8002-A4BC551FE6B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2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4F74BDB0-224B-439A-8809-533C533C578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 b="off" i="off"/>
      <a:tcStyle>
        <a:fill>
          <a:solidFill>
            <a:srgbClr val="CCCB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CBD0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5795b17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45795b17e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b3b1b0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5b3b1b0b6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108198" y="681540"/>
            <a:ext cx="6408960" cy="27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2" type="body"/>
          </p:nvPr>
        </p:nvSpPr>
        <p:spPr>
          <a:xfrm>
            <a:off x="107504" y="1113235"/>
            <a:ext cx="8208963" cy="124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3" type="body"/>
          </p:nvPr>
        </p:nvSpPr>
        <p:spPr>
          <a:xfrm>
            <a:off x="108198" y="2517744"/>
            <a:ext cx="8135938" cy="539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5220072" y="267493"/>
            <a:ext cx="3466728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2" type="body"/>
          </p:nvPr>
        </p:nvSpPr>
        <p:spPr>
          <a:xfrm>
            <a:off x="323851" y="250031"/>
            <a:ext cx="5688013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3" type="body"/>
          </p:nvPr>
        </p:nvSpPr>
        <p:spPr>
          <a:xfrm>
            <a:off x="323578" y="1167594"/>
            <a:ext cx="4248423" cy="2376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36190" y="205979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2"/>
          <p:cNvSpPr txBox="1"/>
          <p:nvPr/>
        </p:nvSpPr>
        <p:spPr>
          <a:xfrm>
            <a:off x="180207" y="1497158"/>
            <a:ext cx="8228781" cy="442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959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21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36190" y="1168004"/>
            <a:ext cx="8352730" cy="37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35496" y="1653778"/>
            <a:ext cx="8353425" cy="43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3" type="body"/>
          </p:nvPr>
        </p:nvSpPr>
        <p:spPr>
          <a:xfrm>
            <a:off x="36190" y="2499742"/>
            <a:ext cx="8280400" cy="863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5496" y="205979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107504" y="1200151"/>
            <a:ext cx="4172272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572000" y="1200151"/>
            <a:ext cx="4114800" cy="288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20_MSO_Stationery_LBU_Temps_PPT_Widescreen.png" id="10" name="Google Shape;10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7256" y="-10126"/>
            <a:ext cx="9178512" cy="51637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20_MSO_Stationery_LBU_Temps_PPT_Widescreen5.png" id="16" name="Google Shape;16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7256" y="-10126"/>
            <a:ext cx="9178512" cy="51637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20_MSO_Stationery_LBU_Temps_PPT_Widescreen3.png" id="22" name="Google Shape;22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7256" y="-10126"/>
            <a:ext cx="9178512" cy="51637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.Gorbenko@leedsbeckett.ac.uk" TargetMode="External"/><Relationship Id="rId4" Type="http://schemas.openxmlformats.org/officeDocument/2006/relationships/hyperlink" Target="mailto:s.kumar@leedsbeckett.ac.u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A.Gorbenko@leedsbeckett.ac.uk" TargetMode="External"/><Relationship Id="rId4" Type="http://schemas.openxmlformats.org/officeDocument/2006/relationships/hyperlink" Target="mailto:S.Kumar@leedsbeckett.ac.u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idx="1" type="body"/>
          </p:nvPr>
        </p:nvSpPr>
        <p:spPr>
          <a:xfrm>
            <a:off x="107504" y="195486"/>
            <a:ext cx="6408960" cy="27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GB"/>
              <a:t>Leeds Beckett University</a:t>
            </a:r>
            <a:endParaRPr/>
          </a:p>
        </p:txBody>
      </p:sp>
      <p:sp>
        <p:nvSpPr>
          <p:cNvPr id="38" name="Google Shape;38;p1"/>
          <p:cNvSpPr txBox="1"/>
          <p:nvPr>
            <p:ph idx="2" type="body"/>
          </p:nvPr>
        </p:nvSpPr>
        <p:spPr>
          <a:xfrm>
            <a:off x="107504" y="814966"/>
            <a:ext cx="8928992" cy="124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GB"/>
              <a:t>Cloud Computing Development</a:t>
            </a:r>
            <a:endParaRPr/>
          </a:p>
        </p:txBody>
      </p:sp>
      <p:sp>
        <p:nvSpPr>
          <p:cNvPr id="39" name="Google Shape;39;p1"/>
          <p:cNvSpPr txBox="1"/>
          <p:nvPr>
            <p:ph idx="3" type="body"/>
          </p:nvPr>
        </p:nvSpPr>
        <p:spPr>
          <a:xfrm>
            <a:off x="107504" y="2818030"/>
            <a:ext cx="8028434" cy="539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GB"/>
              <a:t>Dr Anatoliy Gorbenko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GB" sz="2000"/>
              <a:t>E-mail: </a:t>
            </a:r>
            <a:r>
              <a:rPr lang="en-GB" sz="2000" u="sng">
                <a:solidFill>
                  <a:schemeClr val="hlink"/>
                </a:solidFill>
                <a:hlinkClick r:id="rId3"/>
              </a:rPr>
              <a:t>A.Gorbenko@leedsbeckett.ac.uk</a:t>
            </a:r>
            <a:br>
              <a:rPr lang="en-GB"/>
            </a:br>
            <a:endParaRPr sz="2000"/>
          </a:p>
        </p:txBody>
      </p:sp>
      <p:sp>
        <p:nvSpPr>
          <p:cNvPr descr="Image result for ХАИ" id="40" name="Google Shape;40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1727684" y="4083918"/>
            <a:ext cx="5688632" cy="9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092"/>
              </a:buClr>
              <a:buSzPts val="2800"/>
              <a:buFont typeface="Arial"/>
              <a:buNone/>
            </a:pPr>
            <a:r>
              <a:rPr lang="en-GB" sz="2800">
                <a:solidFill>
                  <a:srgbClr val="503092"/>
                </a:solidFill>
              </a:rPr>
              <a:t>Dr Kumar Satish</a:t>
            </a:r>
            <a:endParaRPr b="0" i="0" sz="2800" u="none" cap="none" strike="noStrike">
              <a:solidFill>
                <a:srgbClr val="503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092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503092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en-GB" sz="2000" u="sng">
                <a:solidFill>
                  <a:schemeClr val="hlink"/>
                </a:solidFill>
                <a:hlinkClick r:id="rId4"/>
              </a:rPr>
              <a:t>S.Kumar@leedsbeckett.ac.uk</a:t>
            </a:r>
            <a:r>
              <a:rPr lang="en-GB" sz="2000" u="none">
                <a:solidFill>
                  <a:srgbClr val="503092"/>
                </a:solidFill>
              </a:rPr>
              <a:t> </a:t>
            </a:r>
            <a:br>
              <a:rPr b="0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503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030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2949546" y="1703909"/>
            <a:ext cx="2667230" cy="3105195"/>
          </a:xfrm>
          <a:prstGeom prst="rect">
            <a:avLst/>
          </a:prstGeom>
          <a:gradFill>
            <a:gsLst>
              <a:gs pos="0">
                <a:srgbClr val="2F0F62"/>
              </a:gs>
              <a:gs pos="100000">
                <a:srgbClr val="B5B2CA"/>
              </a:gs>
            </a:gsLst>
            <a:lin ang="16200000" scaled="0"/>
          </a:gradFill>
          <a:ln cap="flat" cmpd="sng" w="9525">
            <a:solidFill>
              <a:srgbClr val="2F165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Learning environment - VLE</a:t>
            </a: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b="18130" l="0" r="65527" t="67770"/>
          <a:stretch/>
        </p:blipFill>
        <p:spPr>
          <a:xfrm>
            <a:off x="226817" y="820769"/>
            <a:ext cx="3214673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b="2013" l="0" r="65527" t="85899"/>
          <a:stretch/>
        </p:blipFill>
        <p:spPr>
          <a:xfrm>
            <a:off x="5248855" y="729671"/>
            <a:ext cx="3333735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241" y="1347614"/>
            <a:ext cx="2274406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 txBox="1"/>
          <p:nvPr/>
        </p:nvSpPr>
        <p:spPr>
          <a:xfrm>
            <a:off x="1263503" y="4017805"/>
            <a:ext cx="682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0" y="4532465"/>
            <a:ext cx="2107979" cy="5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6">
            <a:alphaModFix/>
          </a:blip>
          <a:srcRect b="0" l="0" r="15956" t="0"/>
          <a:stretch/>
        </p:blipFill>
        <p:spPr>
          <a:xfrm>
            <a:off x="2987824" y="1773668"/>
            <a:ext cx="2573859" cy="2958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9"/>
          <p:cNvCxnSpPr/>
          <p:nvPr/>
        </p:nvCxnSpPr>
        <p:spPr>
          <a:xfrm flipH="1" rot="10800000">
            <a:off x="2536647" y="1703910"/>
            <a:ext cx="412898" cy="137189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7" name="Google Shape;107;p9"/>
          <p:cNvCxnSpPr/>
          <p:nvPr/>
        </p:nvCxnSpPr>
        <p:spPr>
          <a:xfrm rot="10800000">
            <a:off x="2536151" y="3651870"/>
            <a:ext cx="413571" cy="115723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08" name="Google Shape;108;p9"/>
          <p:cNvSpPr/>
          <p:nvPr/>
        </p:nvSpPr>
        <p:spPr>
          <a:xfrm>
            <a:off x="251520" y="3075807"/>
            <a:ext cx="2284631" cy="576064"/>
          </a:xfrm>
          <a:prstGeom prst="rect">
            <a:avLst/>
          </a:prstGeom>
          <a:gradFill>
            <a:gsLst>
              <a:gs pos="0">
                <a:srgbClr val="2F0F62"/>
              </a:gs>
              <a:gs pos="100000">
                <a:srgbClr val="B5B2CA"/>
              </a:gs>
            </a:gsLst>
            <a:lin ang="16200000" scaled="0"/>
          </a:gradFill>
          <a:ln cap="flat" cmpd="sng" w="9525">
            <a:solidFill>
              <a:srgbClr val="2F165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4">
            <a:alphaModFix/>
          </a:blip>
          <a:srcRect b="19067" l="2326" r="5163" t="64021"/>
          <a:stretch/>
        </p:blipFill>
        <p:spPr>
          <a:xfrm>
            <a:off x="323528" y="3147814"/>
            <a:ext cx="2160239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5969" y="1119391"/>
            <a:ext cx="3096344" cy="402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7550" y="1703900"/>
            <a:ext cx="3003333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Reading List</a:t>
            </a:r>
            <a:endParaRPr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2525" y="915566"/>
            <a:ext cx="8424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Available via the Library</a:t>
            </a:r>
            <a:endParaRPr b="1" i="0" sz="1400" u="sng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305406"/>
            <a:ext cx="5696745" cy="363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Timetable / Learning Activities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179512" y="1059582"/>
            <a:ext cx="8496944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On-line pre-recorded lectures.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week there will be some learning materials for you to engage in. Pre-recorded videos will also be released weekly, covering really important concepts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Teaching and Learning Materials folder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through lecture slides and watch lecture recordings as they are released.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On-site tutorials.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week you will attend an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on-site face-to-face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tutorials. These sessions are to support you to work through your weekly lab activities.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your timetable when to attend.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Teaching and Learning Materials folder for labsheets 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released weekly.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Assessment</a:t>
            </a:r>
            <a:endParaRPr/>
          </a:p>
        </p:txBody>
      </p:sp>
      <p:graphicFrame>
        <p:nvGraphicFramePr>
          <p:cNvPr id="130" name="Google Shape;130;p12"/>
          <p:cNvGraphicFramePr/>
          <p:nvPr/>
        </p:nvGraphicFramePr>
        <p:xfrm>
          <a:off x="395536" y="7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{4F74BDB0-224B-439A-8809-533C533C578C}</a:tableStyleId>
              </a:tblPr>
              <a:tblGrid>
                <a:gridCol w="2592300"/>
                <a:gridCol w="1404150"/>
                <a:gridCol w="1512175"/>
                <a:gridCol w="1584175"/>
                <a:gridCol w="1476175"/>
              </a:tblGrid>
              <a:tr h="37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Assessment Method: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Weighting: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Assessment date: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Feedback Method: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Feedback date: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 1. Practical Experience Report (word count: 3000-4000)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50%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Learning Outcomes Assessed: 2, 4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r>
                        <a:rPr lang="en-GB"/>
                        <a:t>5</a:t>
                      </a:r>
                      <a:r>
                        <a:rPr lang="en-GB" sz="1400" u="none" cap="none" strike="noStrike"/>
                        <a:t>/12/2</a:t>
                      </a:r>
                      <a:r>
                        <a:rPr lang="en-GB"/>
                        <a:t>3</a:t>
                      </a:r>
                      <a:r>
                        <a:rPr lang="en-GB" sz="1400" u="none" cap="none" strike="noStrike"/>
                        <a:t> (23:59)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Via MYBECKETT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Within 4 weeks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01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2. Supervised closed book test (MCQ)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50%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Learning Outcomes Assessed: 1, 3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TBC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W/C 0</a:t>
                      </a:r>
                      <a:r>
                        <a:rPr lang="en-GB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/01/202</a:t>
                      </a:r>
                      <a:r>
                        <a:rPr lang="en-GB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 Via MYBECKETT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Immediately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44575"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Reassessment and deferral</a:t>
                      </a:r>
                      <a:br>
                        <a:rPr lang="en-GB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(all components)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E03E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TBC</a:t>
                      </a:r>
                      <a:endParaRPr sz="1400" u="none" cap="none" strike="noStrike"/>
                    </a:p>
                    <a:p>
                      <a:pPr indent="0" lvl="0" marL="3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GB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W/C </a:t>
                      </a:r>
                      <a:r>
                        <a:rPr b="1" lang="en-GB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b="1" lang="en-GB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/0</a:t>
                      </a:r>
                      <a:r>
                        <a:rPr b="1" lang="en-GB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b="1" lang="en-GB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</a:t>
                      </a:r>
                      <a:r>
                        <a:rPr b="1" lang="en-GB">
                          <a:solidFill>
                            <a:srgbClr val="FF0000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 Via MYBECKETT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/>
              <a:t>Practical Experience Report (1)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79500" y="864275"/>
            <a:ext cx="8776800" cy="28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b="0" lang="en-GB" sz="1800">
                <a:solidFill>
                  <a:schemeClr val="accent1"/>
                </a:solidFill>
              </a:rPr>
              <a:t>You will plan, carry out an audit and report you </a:t>
            </a:r>
            <a:r>
              <a:rPr b="0" lang="en-GB" sz="1800" u="sng">
                <a:solidFill>
                  <a:schemeClr val="accent1"/>
                </a:solidFill>
              </a:rPr>
              <a:t>practical experience on choosing and using IaaS or PaaS cloud system to deploy your own SaaS application</a:t>
            </a:r>
            <a:r>
              <a:rPr b="0" lang="en-GB" sz="1800">
                <a:solidFill>
                  <a:schemeClr val="accent1"/>
                </a:solidFill>
              </a:rPr>
              <a:t>. </a:t>
            </a:r>
            <a:endParaRPr b="0"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b="0" lang="en-GB" sz="1800">
                <a:solidFill>
                  <a:schemeClr val="accent1"/>
                </a:solidFill>
              </a:rPr>
              <a:t>The major purpose of the report is to </a:t>
            </a:r>
            <a:r>
              <a:rPr b="0" lang="en-GB" sz="1800" u="sng">
                <a:solidFill>
                  <a:schemeClr val="accent1"/>
                </a:solidFill>
              </a:rPr>
              <a:t>demonstrate your practical skills on using cloud services, developing and deploying cloud-based applications</a:t>
            </a:r>
            <a:r>
              <a:rPr b="0" lang="en-GB" sz="1800">
                <a:solidFill>
                  <a:schemeClr val="accent1"/>
                </a:solidFill>
              </a:rPr>
              <a:t>.</a:t>
            </a:r>
            <a:endParaRPr b="0"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b="0" lang="en-GB" sz="1800">
                <a:solidFill>
                  <a:schemeClr val="accent1"/>
                </a:solidFill>
              </a:rPr>
              <a:t>Practical experience report should present: (i) the background to the decisions made – introduction to Cloud Computing technologies (properties, models, types, providers), (ii) describes the chosen IaaS/PaaS cloud service and provider, </a:t>
            </a:r>
            <a:br>
              <a:rPr b="0" lang="en-GB" sz="1800">
                <a:solidFill>
                  <a:schemeClr val="accent1"/>
                </a:solidFill>
              </a:rPr>
            </a:br>
            <a:r>
              <a:rPr b="0" lang="en-GB" sz="1800">
                <a:solidFill>
                  <a:schemeClr val="accent1"/>
                </a:solidFill>
              </a:rPr>
              <a:t>(iii) reports the process of virtual machine/environment deployment, configuration and use (iv) describes a process of cloud web service and a client development and deployment, and (v) demonstrates the usage of your testbed cloud application.</a:t>
            </a:r>
            <a:endParaRPr b="0"/>
          </a:p>
          <a:p>
            <a:pPr indent="-2286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accent1"/>
              </a:solidFill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b="0" lang="en-GB" sz="1800">
                <a:solidFill>
                  <a:schemeClr val="accent1"/>
                </a:solidFill>
              </a:rPr>
              <a:t>Submission Dates: 1</a:t>
            </a:r>
            <a:r>
              <a:rPr b="0" lang="en-GB" sz="1800"/>
              <a:t>5</a:t>
            </a:r>
            <a:r>
              <a:rPr b="0" lang="en-GB" sz="1800">
                <a:solidFill>
                  <a:schemeClr val="accent1"/>
                </a:solidFill>
              </a:rPr>
              <a:t>/12/202</a:t>
            </a:r>
            <a:r>
              <a:rPr b="0" lang="en-GB" sz="1800"/>
              <a:t>3</a:t>
            </a:r>
            <a:r>
              <a:rPr b="0" lang="en-GB" sz="1800">
                <a:solidFill>
                  <a:schemeClr val="accent1"/>
                </a:solidFill>
              </a:rPr>
              <a:t> (23:59)</a:t>
            </a:r>
            <a:endParaRPr b="0"/>
          </a:p>
          <a:p>
            <a:pPr indent="-2286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/>
              <a:t>Practical Experience Report (2) 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-36512" y="771550"/>
            <a:ext cx="9073008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 order to successfully achieve this outcome, you will be required 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Cloud provider which cloud service you are going to use;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IaaS or PaaS cloud service to work with;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in depth architectural and other features of the chosen cloud service;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access to the chosen cloud service, deploy and configure your virtual machine/environment (most of the cloud providers offer a free trial access to their IaaS/PaaS services);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Develop, deploy and run your own testbed web service on your IaaS/PaaS service (you can use any programming language; there is no need to develop something really complicated; for instance, it can be a web-service which converts different units between UK and metric system; though, your own ideas are appreciated and originality of your product will be accounted during assessment);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testbed client application to communicate with your cloud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service (it can be a command-line, window or web-based applications).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a practical experience report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Final exam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7504" y="771550"/>
            <a:ext cx="8928992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Closed-book supervised MTQ quiz: 50 questions / 40 minutes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Covers lecture materials and lab tasks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sample quiz will be released a week before the final exam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Submission Dates:</a:t>
            </a: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W/C 0</a:t>
            </a:r>
            <a:r>
              <a:rPr lang="en-GB" sz="1800"/>
              <a:t>8</a:t>
            </a: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/01/202</a:t>
            </a:r>
            <a:r>
              <a:rPr lang="en-GB" sz="1800"/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851670"/>
            <a:ext cx="3765630" cy="203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7503" y="7022"/>
            <a:ext cx="82686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79512" y="1059582"/>
            <a:ext cx="85689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accent1"/>
                </a:solidFill>
              </a:rPr>
              <a:t>R</a:t>
            </a: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ead and complete: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50" y="1580825"/>
            <a:ext cx="6001606" cy="35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5795b17ed_0_11"/>
          <p:cNvSpPr txBox="1"/>
          <p:nvPr>
            <p:ph type="title"/>
          </p:nvPr>
        </p:nvSpPr>
        <p:spPr>
          <a:xfrm>
            <a:off x="2431226" y="1714350"/>
            <a:ext cx="4140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idx="2" type="body"/>
          </p:nvPr>
        </p:nvSpPr>
        <p:spPr>
          <a:xfrm>
            <a:off x="98396" y="267494"/>
            <a:ext cx="8928992" cy="124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GB"/>
              <a:t>Cloud Computing Development</a:t>
            </a:r>
            <a:endParaRPr/>
          </a:p>
        </p:txBody>
      </p:sp>
      <p:sp>
        <p:nvSpPr>
          <p:cNvPr id="47" name="Google Shape;47;p2"/>
          <p:cNvSpPr txBox="1"/>
          <p:nvPr>
            <p:ph idx="3" type="body"/>
          </p:nvPr>
        </p:nvSpPr>
        <p:spPr>
          <a:xfrm>
            <a:off x="179512" y="2427734"/>
            <a:ext cx="8028434" cy="539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b="1" lang="en-GB"/>
              <a:t>Introduction to CCD Module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3419872" y="4227934"/>
            <a:ext cx="3960440" cy="9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092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503092"/>
                </a:solidFill>
                <a:latin typeface="Arial"/>
                <a:ea typeface="Arial"/>
                <a:cs typeface="Arial"/>
                <a:sym typeface="Arial"/>
              </a:rPr>
              <a:t>Anatoliy Gorbenko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092"/>
              </a:buClr>
              <a:buSzPts val="2800"/>
              <a:buFont typeface="Arial"/>
              <a:buNone/>
            </a:pPr>
            <a:r>
              <a:rPr lang="en-GB" sz="2800">
                <a:solidFill>
                  <a:srgbClr val="503092"/>
                </a:solidFill>
              </a:rPr>
              <a:t>Kumar Satish</a:t>
            </a:r>
            <a:endParaRPr b="0" i="0" sz="2800" u="none" cap="none" strike="noStrike">
              <a:solidFill>
                <a:srgbClr val="5030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2" type="body"/>
          </p:nvPr>
        </p:nvSpPr>
        <p:spPr>
          <a:xfrm>
            <a:off x="323528" y="1068871"/>
            <a:ext cx="3744093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rPr lang="en-GB"/>
              <a:t>Module </a:t>
            </a:r>
            <a:br>
              <a:rPr lang="en-GB"/>
            </a:br>
            <a:r>
              <a:rPr lang="en-GB"/>
              <a:t>Team</a:t>
            </a:r>
            <a:endParaRPr/>
          </a:p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4860032" y="411510"/>
            <a:ext cx="4362274" cy="2286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</a:pPr>
            <a:r>
              <a:rPr lang="en-GB" sz="1800"/>
              <a:t>Anatoliy Gorbenko</a:t>
            </a:r>
            <a:br>
              <a:rPr lang="en-GB" sz="1800"/>
            </a:br>
            <a:r>
              <a:rPr lang="en-GB" sz="1800"/>
              <a:t>E-mail: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A.Gorbenko@leedsbeckett.ac.uk</a:t>
            </a:r>
            <a:r>
              <a:rPr lang="en-GB" sz="1800"/>
              <a:t> </a:t>
            </a:r>
            <a:br>
              <a:rPr lang="en-GB" sz="1800"/>
            </a:b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</a:pPr>
            <a:r>
              <a:rPr lang="en-GB" sz="1800"/>
              <a:t>Kumar Satish</a:t>
            </a:r>
            <a:r>
              <a:rPr lang="en-GB" sz="1800"/>
              <a:t> </a:t>
            </a:r>
            <a:br>
              <a:rPr lang="en-GB" sz="1800"/>
            </a:br>
            <a:r>
              <a:rPr lang="en-GB" sz="1800"/>
              <a:t>E-mail: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S.Kumar@leedsbeckett.ac.uk</a:t>
            </a:r>
            <a:r>
              <a:rPr lang="en-GB" sz="1800"/>
              <a:t> </a:t>
            </a:r>
            <a:br>
              <a:rPr lang="en-GB" sz="1800"/>
            </a:b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idx="2" type="body"/>
          </p:nvPr>
        </p:nvSpPr>
        <p:spPr>
          <a:xfrm>
            <a:off x="323851" y="250031"/>
            <a:ext cx="5688013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GB"/>
              <a:t>Module Content</a:t>
            </a:r>
            <a:endParaRPr/>
          </a:p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4853725" y="1087900"/>
            <a:ext cx="42903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GB" sz="2400"/>
              <a:t>Cloud Computing Development and Deployment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–"/>
            </a:pPr>
            <a:r>
              <a:rPr lang="en-GB"/>
              <a:t>Web Services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–"/>
            </a:pPr>
            <a:r>
              <a:rPr lang="en-GB"/>
              <a:t>Microsoft Azure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–"/>
            </a:pPr>
            <a:r>
              <a:rPr lang="en-GB"/>
              <a:t>Amazon AWS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–"/>
            </a:pPr>
            <a:r>
              <a:rPr lang="en-GB"/>
              <a:t>Google App Engine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61" name="Google Shape;61;p4"/>
          <p:cNvSpPr txBox="1"/>
          <p:nvPr>
            <p:ph idx="3" type="body"/>
          </p:nvPr>
        </p:nvSpPr>
        <p:spPr>
          <a:xfrm>
            <a:off x="179500" y="1087900"/>
            <a:ext cx="46806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GB" sz="2400"/>
              <a:t>Introduction to Cloud Computing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GB" sz="2400"/>
              <a:t>Cloud Computing Paradigms </a:t>
            </a:r>
            <a:endParaRPr/>
          </a:p>
          <a:p>
            <a:pPr indent="-34290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Char char="–"/>
            </a:pPr>
            <a:r>
              <a:rPr lang="en-GB" sz="2400">
                <a:solidFill>
                  <a:schemeClr val="lt1"/>
                </a:solidFill>
              </a:rPr>
              <a:t>IaaS</a:t>
            </a:r>
            <a:r>
              <a:rPr lang="en-GB" sz="3200">
                <a:solidFill>
                  <a:schemeClr val="lt1"/>
                </a:solidFill>
              </a:rPr>
              <a:t> </a:t>
            </a:r>
            <a:endParaRPr/>
          </a:p>
          <a:p>
            <a:pPr indent="-34290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Char char="–"/>
            </a:pPr>
            <a:r>
              <a:rPr lang="en-GB" sz="2400">
                <a:solidFill>
                  <a:schemeClr val="lt1"/>
                </a:solidFill>
              </a:rPr>
              <a:t>PaaS</a:t>
            </a:r>
            <a:endParaRPr/>
          </a:p>
          <a:p>
            <a:pPr indent="-34290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Char char="–"/>
            </a:pPr>
            <a:r>
              <a:rPr lang="en-GB" sz="2400">
                <a:solidFill>
                  <a:schemeClr val="lt1"/>
                </a:solidFill>
              </a:rPr>
              <a:t>SaaS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GB" sz="2400"/>
              <a:t>SOA and Web Services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GB" sz="2400"/>
              <a:t>Virtualization technologies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GB" sz="2400"/>
              <a:t>Big Data technologies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0" y="0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Module Aim &amp; Objectives</a:t>
            </a:r>
            <a:endParaRPr/>
          </a:p>
        </p:txBody>
      </p:sp>
      <p:sp>
        <p:nvSpPr>
          <p:cNvPr id="67" name="Google Shape;67;p5"/>
          <p:cNvSpPr txBox="1"/>
          <p:nvPr>
            <p:ph idx="2" type="body"/>
          </p:nvPr>
        </p:nvSpPr>
        <p:spPr>
          <a:xfrm>
            <a:off x="107504" y="1131590"/>
            <a:ext cx="9036496" cy="84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GB" sz="2000"/>
              <a:t>This module aims to give </a:t>
            </a:r>
            <a:r>
              <a:rPr b="1" lang="en-GB" sz="2000"/>
              <a:t>understanding of the Cloud Computing architecture, technologies and providers</a:t>
            </a:r>
            <a:r>
              <a:rPr lang="en-GB" sz="2000"/>
              <a:t>. The module will enable </a:t>
            </a:r>
            <a:br>
              <a:rPr lang="en-GB" sz="2000"/>
            </a:br>
            <a:r>
              <a:rPr lang="en-GB" sz="2000"/>
              <a:t>to </a:t>
            </a:r>
            <a:r>
              <a:rPr b="1" lang="en-GB" sz="2000"/>
              <a:t>develop, deploy and run cloud services </a:t>
            </a:r>
            <a:r>
              <a:rPr lang="en-GB" sz="2000"/>
              <a:t>and applications.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79512" y="2283718"/>
            <a:ext cx="8424936" cy="273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Learning outcome 1: to have a critical </a:t>
            </a:r>
            <a:r>
              <a:rPr b="1" i="1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of the various </a:t>
            </a:r>
            <a:r>
              <a:rPr b="0" i="0" lang="en-GB" sz="1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service providers and the technologies 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Learning outcome 2: critically </a:t>
            </a:r>
            <a:r>
              <a:rPr b="1" i="1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various </a:t>
            </a:r>
            <a:r>
              <a:rPr b="0" i="0" lang="en-GB" sz="1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service providers and their services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Learning outcome 3: </a:t>
            </a:r>
            <a:r>
              <a:rPr b="1" i="1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cloud </a:t>
            </a:r>
            <a:r>
              <a:rPr b="0" i="0" lang="en-GB" sz="1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architectures, technolog</a:t>
            </a:r>
            <a:r>
              <a:rPr lang="en-GB" sz="1800" u="sng">
                <a:solidFill>
                  <a:schemeClr val="accent1"/>
                </a:solidFill>
              </a:rPr>
              <a:t>ies</a:t>
            </a:r>
            <a:r>
              <a:rPr b="0" i="0" lang="en-GB" sz="1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and protocols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that are used to communicate with server side software.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Learning outcome 4: to </a:t>
            </a:r>
            <a:r>
              <a:rPr b="1" i="1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services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and programming </a:t>
            </a:r>
            <a:b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paradigms to provide these to </a:t>
            </a:r>
            <a:r>
              <a:rPr b="0" i="0" lang="en-GB" sz="1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en-GB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side systems.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Practical works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2524" y="847723"/>
            <a:ext cx="8961963" cy="3674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Labs focus on SW development and deployment on Clouds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Involve: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EC2 (Infrastructure-as-a-Service),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Elastic Beanstalk (Platform-as-a-Service),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Lambda (Function-as-a-Service),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Azure (IaaS/PaaS)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Skills and knowledge desired: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development skills are essential (Java, C++/C#)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Networking/Web technologies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Administration/Devops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b3b1b0b63_0_0"/>
          <p:cNvSpPr txBox="1"/>
          <p:nvPr>
            <p:ph type="title"/>
          </p:nvPr>
        </p:nvSpPr>
        <p:spPr>
          <a:xfrm>
            <a:off x="2525" y="7022"/>
            <a:ext cx="8373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/>
              <a:t>Registration with Cloud Providers</a:t>
            </a:r>
            <a:endParaRPr/>
          </a:p>
        </p:txBody>
      </p:sp>
      <p:sp>
        <p:nvSpPr>
          <p:cNvPr id="80" name="Google Shape;80;g15b3b1b0b63_0_0"/>
          <p:cNvSpPr txBox="1"/>
          <p:nvPr>
            <p:ph idx="1" type="body"/>
          </p:nvPr>
        </p:nvSpPr>
        <p:spPr>
          <a:xfrm>
            <a:off x="2525" y="847725"/>
            <a:ext cx="9067200" cy="3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chemeClr val="accent1"/>
                </a:solidFill>
              </a:rPr>
              <a:t>To complete labs you will need to sign up for free tier AWS and Microsoft Azure accounts.</a:t>
            </a:r>
            <a:endParaRPr sz="2200">
              <a:solidFill>
                <a:schemeClr val="accen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</a:pPr>
            <a:r>
              <a:rPr lang="en-GB" sz="1600">
                <a:solidFill>
                  <a:schemeClr val="accent1"/>
                </a:solidFill>
              </a:rPr>
              <a:t>Use your </a:t>
            </a:r>
            <a:r>
              <a:rPr lang="en-GB" sz="1600">
                <a:solidFill>
                  <a:srgbClr val="C00000"/>
                </a:solidFill>
              </a:rPr>
              <a:t>UNIVERSITY EMAIL ACCOUNT</a:t>
            </a:r>
            <a:r>
              <a:rPr lang="en-GB" sz="1600">
                <a:solidFill>
                  <a:schemeClr val="accent1"/>
                </a:solidFill>
              </a:rPr>
              <a:t> to sign up. The trial accounts offer a number of services free of charge for 1 month/year/forever (reads terms and conditions). 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</a:pPr>
            <a:r>
              <a:rPr lang="en-GB" sz="1600">
                <a:solidFill>
                  <a:schemeClr val="accent1"/>
                </a:solidFill>
              </a:rPr>
              <a:t>Nevertheless, you might be asked to provide </a:t>
            </a:r>
            <a:r>
              <a:rPr lang="en-GB" sz="1600">
                <a:solidFill>
                  <a:srgbClr val="C00000"/>
                </a:solidFill>
              </a:rPr>
              <a:t>CREDIT CARD DETAILS</a:t>
            </a:r>
            <a:r>
              <a:rPr lang="en-GB" sz="1600">
                <a:solidFill>
                  <a:schemeClr val="accent1"/>
                </a:solidFill>
              </a:rPr>
              <a:t> to verify identity. 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</a:pPr>
            <a:r>
              <a:rPr lang="en-GB" sz="1600">
                <a:solidFill>
                  <a:schemeClr val="accent1"/>
                </a:solidFill>
              </a:rPr>
              <a:t>You </a:t>
            </a:r>
            <a:r>
              <a:rPr lang="en-GB" sz="1600">
                <a:solidFill>
                  <a:srgbClr val="C00000"/>
                </a:solidFill>
              </a:rPr>
              <a:t>will NOT be charged UNLESS</a:t>
            </a:r>
            <a:r>
              <a:rPr lang="en-GB" sz="1600">
                <a:solidFill>
                  <a:schemeClr val="accent1"/>
                </a:solidFill>
              </a:rPr>
              <a:t> explicitly select and agree to use a paid service </a:t>
            </a:r>
            <a:br>
              <a:rPr lang="en-GB" sz="1600">
                <a:solidFill>
                  <a:schemeClr val="accent1"/>
                </a:solidFill>
              </a:rPr>
            </a:br>
            <a:r>
              <a:rPr lang="en-GB" sz="1600">
                <a:solidFill>
                  <a:srgbClr val="C00000"/>
                </a:solidFill>
              </a:rPr>
              <a:t>OR exceed the free limits</a:t>
            </a:r>
            <a:r>
              <a:rPr lang="en-GB" sz="1600">
                <a:solidFill>
                  <a:schemeClr val="accent1"/>
                </a:solidFill>
              </a:rPr>
              <a:t> (e.g. 750 hours of t2.micro Amazon EC2 instance per months). Thus, </a:t>
            </a:r>
            <a:r>
              <a:rPr lang="en-GB" sz="1600" u="sng">
                <a:solidFill>
                  <a:schemeClr val="accent1"/>
                </a:solidFill>
              </a:rPr>
              <a:t>keep an eye on the resources used and do not exceed the specified limits</a:t>
            </a:r>
            <a:r>
              <a:rPr lang="en-GB" sz="1600">
                <a:solidFill>
                  <a:schemeClr val="accent1"/>
                </a:solidFill>
              </a:rPr>
              <a:t>, which are much more than it is necessary to complete the labs.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</a:pPr>
            <a:r>
              <a:rPr lang="en-GB" sz="1600">
                <a:solidFill>
                  <a:schemeClr val="accent1"/>
                </a:solidFill>
              </a:rPr>
              <a:t>The best way to do this is to </a:t>
            </a:r>
            <a:r>
              <a:rPr lang="en-GB" sz="1600">
                <a:solidFill>
                  <a:srgbClr val="C00000"/>
                </a:solidFill>
              </a:rPr>
              <a:t>delete all created resources (e.g. VMs, disks, environments) after you complete the lab and read carefully all emails </a:t>
            </a:r>
            <a:br>
              <a:rPr lang="en-GB" sz="1600">
                <a:solidFill>
                  <a:srgbClr val="C00000"/>
                </a:solidFill>
              </a:rPr>
            </a:br>
            <a:r>
              <a:rPr lang="en-GB" sz="1600">
                <a:solidFill>
                  <a:srgbClr val="C00000"/>
                </a:solidFill>
              </a:rPr>
              <a:t>from Cloud Providers!</a:t>
            </a:r>
            <a:r>
              <a:rPr lang="en-GB" sz="1600">
                <a:solidFill>
                  <a:schemeClr val="accent1"/>
                </a:solidFill>
              </a:rPr>
              <a:t> The staff is not responsible for any financial </a:t>
            </a:r>
            <a:br>
              <a:rPr lang="en-GB" sz="1600">
                <a:solidFill>
                  <a:schemeClr val="accent1"/>
                </a:solidFill>
              </a:rPr>
            </a:br>
            <a:r>
              <a:rPr lang="en-GB" sz="1600">
                <a:solidFill>
                  <a:schemeClr val="accent1"/>
                </a:solidFill>
              </a:rPr>
              <a:t>expenses caused by the above reasons!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35496" y="7022"/>
            <a:ext cx="837614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Delivery Plan</a:t>
            </a:r>
            <a:endParaRPr/>
          </a:p>
        </p:txBody>
      </p:sp>
      <p:graphicFrame>
        <p:nvGraphicFramePr>
          <p:cNvPr id="86" name="Google Shape;86;p7"/>
          <p:cNvGraphicFramePr/>
          <p:nvPr/>
        </p:nvGraphicFramePr>
        <p:xfrm>
          <a:off x="179512" y="699542"/>
          <a:ext cx="3000000" cy="3000000"/>
        </p:xfrm>
        <a:graphic>
          <a:graphicData uri="http://schemas.openxmlformats.org/drawingml/2006/table">
            <a:tbl>
              <a:tblPr firstRow="1">
                <a:gradFill>
                  <a:gsLst>
                    <a:gs pos="0">
                      <a:srgbClr val="BDB1D1"/>
                    </a:gs>
                    <a:gs pos="35000">
                      <a:srgbClr val="D1C9DD"/>
                    </a:gs>
                    <a:gs pos="100000">
                      <a:srgbClr val="ECE9F3"/>
                    </a:gs>
                  </a:gsLst>
                  <a:lin ang="16200000" scaled="0"/>
                </a:gradFill>
                <a:tableStyleId>{0570E077-614D-4190-8002-A4BC551FE6B4}</a:tableStyleId>
              </a:tblPr>
              <a:tblGrid>
                <a:gridCol w="720075"/>
                <a:gridCol w="8244400"/>
              </a:tblGrid>
              <a:tr h="15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Session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16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1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</a:t>
                      </a:r>
                      <a:r>
                        <a:rPr b="0" lang="en-GB" sz="1000" u="none" cap="none" strike="noStrike"/>
                        <a:t>Introduction</a:t>
                      </a:r>
                      <a:r>
                        <a:rPr lang="en-GB" sz="1000" u="none" cap="none" strike="noStrike"/>
                        <a:t> to CCD module and assessment brief </a:t>
                      </a:r>
                      <a:br>
                        <a:rPr lang="en-GB" sz="1000" u="none" cap="none" strike="noStrike"/>
                      </a:b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Register with Cloud Providers: AWS, AWS Educate, Microsoft Azure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2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Evolution of Distributed Computer Systems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IaaS – Deployment of Windows and Linux VMs with AWS EC2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3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Fundamentals of Cloud Computing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IaaS – Deployment of Windows and Linux VMs with Microsoft Azure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4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Cloud Computing Models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PaaS - Exploration and Deployment of WCF C# web services with AWS Elastic Beanstalk and Microsoft Azure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5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Service Oriented Architecture and Web Services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PaaS - Development of WCF C# web services and deployment with AWS Elastic Beanstalk and Microsoft Azure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6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SOAP and RESTful Web Services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PaaS - Development of SOAP Java web services for deployment on IaaS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7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Virtualization Technologies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PaaS - Exploration and Deployment of RESTful Java web services with AWS Elastic Beanstalk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8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Introduction to BigData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PaaS - Development of RESTful Java web services and deployment with AWS Elastic Beanstalk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9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BigData storage and processing: NoSQL and Hadoop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FaaS - Development of a serverless web service with AWS Lambda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10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No new lecture this week; work on your report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 Infrastructure-as-code/Devops – Automated VMs provisioning on Amazon EC2 using Terraform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33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11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Lecture</a:t>
                      </a:r>
                      <a:r>
                        <a:rPr lang="en-GB" sz="1000" u="none" cap="none" strike="noStrike"/>
                        <a:t>: No new lecture this week; work on your report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7030A0"/>
                          </a:solidFill>
                        </a:rPr>
                        <a:t>Lab</a:t>
                      </a:r>
                      <a:r>
                        <a:rPr lang="en-GB" sz="1000" u="none" cap="none" strike="noStrike"/>
                        <a:t>: No new lab this week; work on your report</a:t>
                      </a:r>
                      <a:endParaRPr sz="1400" u="none" cap="none" strike="noStrike"/>
                    </a:p>
                  </a:txBody>
                  <a:tcPr marT="0" marB="0" marR="32950" marL="32950"/>
                </a:tc>
              </a:tr>
              <a:tr h="15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12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C00000"/>
                          </a:solidFill>
                        </a:rPr>
                        <a:t>Report due</a:t>
                      </a:r>
                      <a:r>
                        <a:rPr lang="en-GB" sz="1000" u="none" cap="none" strike="noStrike"/>
                        <a:t>: </a:t>
                      </a:r>
                      <a:r>
                        <a:rPr lang="en-GB" sz="1000"/>
                        <a:t>15/12/23 (23:59)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15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13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/>
                        <a:t>Recap week</a:t>
                      </a:r>
                      <a:r>
                        <a:rPr lang="en-GB" sz="1000" u="none" cap="none" strike="noStrike"/>
                        <a:t>: </a:t>
                      </a:r>
                      <a:r>
                        <a:rPr lang="en-GB" sz="1000"/>
                        <a:t>Question your tutor and get prepared for the final test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  <a:tr h="15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Week 14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C00000"/>
                          </a:solidFill>
                        </a:rPr>
                        <a:t>Final test</a:t>
                      </a:r>
                      <a:r>
                        <a:rPr lang="en-GB" sz="1000" u="none" cap="none" strike="noStrike"/>
                        <a:t>: W/C 09/01/2023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2950" marL="329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2525" y="7022"/>
            <a:ext cx="837361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/>
              <a:t>Learning environment - VLE</a:t>
            </a:r>
            <a:endParaRPr/>
          </a:p>
        </p:txBody>
      </p:sp>
      <p:pic>
        <p:nvPicPr>
          <p:cNvPr id="92" name="Google Shape;9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50" y="1169072"/>
            <a:ext cx="6695120" cy="397442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"/>
          <p:cNvSpPr txBox="1"/>
          <p:nvPr/>
        </p:nvSpPr>
        <p:spPr>
          <a:xfrm>
            <a:off x="111000" y="6788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GB" sz="2400">
                <a:solidFill>
                  <a:schemeClr val="accent1"/>
                </a:solidFill>
              </a:rPr>
              <a:t>Module content: </a:t>
            </a:r>
            <a:endParaRPr b="1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Slide">
  <a:themeElements>
    <a:clrScheme name="BeckettColours">
      <a:dk1>
        <a:srgbClr val="000000"/>
      </a:dk1>
      <a:lt1>
        <a:srgbClr val="FFFFFF"/>
      </a:lt1>
      <a:dk2>
        <a:srgbClr val="110B2F"/>
      </a:dk2>
      <a:lt2>
        <a:srgbClr val="EEECE1"/>
      </a:lt2>
      <a:accent1>
        <a:srgbClr val="120B2E"/>
      </a:accent1>
      <a:accent2>
        <a:srgbClr val="261744"/>
      </a:accent2>
      <a:accent3>
        <a:srgbClr val="392568"/>
      </a:accent3>
      <a:accent4>
        <a:srgbClr val="725A8F"/>
      </a:accent4>
      <a:accent5>
        <a:srgbClr val="C1A9C5"/>
      </a:accent5>
      <a:accent6>
        <a:srgbClr val="FFFEFE"/>
      </a:accent6>
      <a:hlink>
        <a:srgbClr val="CC006A"/>
      </a:hlink>
      <a:folHlink>
        <a:srgbClr val="0092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LeedMet Colours ">
      <a:dk1>
        <a:srgbClr val="000000"/>
      </a:dk1>
      <a:lt1>
        <a:srgbClr val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2012-02-14T11:14:08Z</dcterms:created>
  <dc:creator>Marketing Service</dc:creator>
</cp:coreProperties>
</file>