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31"/>
  </p:notesMasterIdLst>
  <p:sldIdLst>
    <p:sldId id="264" r:id="rId5"/>
    <p:sldId id="292" r:id="rId6"/>
    <p:sldId id="294" r:id="rId7"/>
    <p:sldId id="295" r:id="rId8"/>
    <p:sldId id="271" r:id="rId9"/>
    <p:sldId id="270" r:id="rId10"/>
    <p:sldId id="268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87" r:id="rId28"/>
    <p:sldId id="290" r:id="rId29"/>
    <p:sldId id="29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54" d="100"/>
          <a:sy n="154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voderhobli@leedsbeckett.ac.uk" TargetMode="External"/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20.bin"/><Relationship Id="rId39" Type="http://schemas.openxmlformats.org/officeDocument/2006/relationships/oleObject" Target="../embeddings/oleObject33.bin"/><Relationship Id="rId21" Type="http://schemas.openxmlformats.org/officeDocument/2006/relationships/oleObject" Target="../embeddings/oleObject15.bin"/><Relationship Id="rId34" Type="http://schemas.openxmlformats.org/officeDocument/2006/relationships/oleObject" Target="../embeddings/oleObject28.bin"/><Relationship Id="rId42" Type="http://schemas.openxmlformats.org/officeDocument/2006/relationships/oleObject" Target="../embeddings/oleObject36.bin"/><Relationship Id="rId47" Type="http://schemas.openxmlformats.org/officeDocument/2006/relationships/oleObject" Target="../embeddings/oleObject41.bin"/><Relationship Id="rId50" Type="http://schemas.openxmlformats.org/officeDocument/2006/relationships/oleObject" Target="../embeddings/oleObject44.bin"/><Relationship Id="rId55" Type="http://schemas.openxmlformats.org/officeDocument/2006/relationships/oleObject" Target="../embeddings/oleObject49.bin"/><Relationship Id="rId63" Type="http://schemas.openxmlformats.org/officeDocument/2006/relationships/oleObject" Target="../embeddings/oleObject57.bin"/><Relationship Id="rId68" Type="http://schemas.openxmlformats.org/officeDocument/2006/relationships/oleObject" Target="../embeddings/oleObject62.bin"/><Relationship Id="rId7" Type="http://schemas.openxmlformats.org/officeDocument/2006/relationships/oleObject" Target="../embeddings/oleObject3.bin"/><Relationship Id="rId71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.bin"/><Relationship Id="rId29" Type="http://schemas.openxmlformats.org/officeDocument/2006/relationships/oleObject" Target="../embeddings/oleObject23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6.bin"/><Relationship Id="rId37" Type="http://schemas.openxmlformats.org/officeDocument/2006/relationships/oleObject" Target="../embeddings/oleObject31.bin"/><Relationship Id="rId40" Type="http://schemas.openxmlformats.org/officeDocument/2006/relationships/oleObject" Target="../embeddings/oleObject34.bin"/><Relationship Id="rId45" Type="http://schemas.openxmlformats.org/officeDocument/2006/relationships/oleObject" Target="../embeddings/oleObject39.bin"/><Relationship Id="rId53" Type="http://schemas.openxmlformats.org/officeDocument/2006/relationships/oleObject" Target="../embeddings/oleObject47.bin"/><Relationship Id="rId58" Type="http://schemas.openxmlformats.org/officeDocument/2006/relationships/oleObject" Target="../embeddings/oleObject52.bin"/><Relationship Id="rId66" Type="http://schemas.openxmlformats.org/officeDocument/2006/relationships/oleObject" Target="../embeddings/oleObject60.bin"/><Relationship Id="rId74" Type="http://schemas.openxmlformats.org/officeDocument/2006/relationships/oleObject" Target="../embeddings/oleObject6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7.bin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30.bin"/><Relationship Id="rId49" Type="http://schemas.openxmlformats.org/officeDocument/2006/relationships/oleObject" Target="../embeddings/oleObject43.bin"/><Relationship Id="rId57" Type="http://schemas.openxmlformats.org/officeDocument/2006/relationships/oleObject" Target="../embeddings/oleObject51.bin"/><Relationship Id="rId61" Type="http://schemas.openxmlformats.org/officeDocument/2006/relationships/oleObject" Target="../embeddings/oleObject55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25.bin"/><Relationship Id="rId44" Type="http://schemas.openxmlformats.org/officeDocument/2006/relationships/oleObject" Target="../embeddings/oleObject38.bin"/><Relationship Id="rId52" Type="http://schemas.openxmlformats.org/officeDocument/2006/relationships/oleObject" Target="../embeddings/oleObject46.bin"/><Relationship Id="rId60" Type="http://schemas.openxmlformats.org/officeDocument/2006/relationships/oleObject" Target="../embeddings/oleObject54.bin"/><Relationship Id="rId65" Type="http://schemas.openxmlformats.org/officeDocument/2006/relationships/oleObject" Target="../embeddings/oleObject59.bin"/><Relationship Id="rId73" Type="http://schemas.openxmlformats.org/officeDocument/2006/relationships/oleObject" Target="../embeddings/oleObject6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21.bin"/><Relationship Id="rId30" Type="http://schemas.openxmlformats.org/officeDocument/2006/relationships/oleObject" Target="../embeddings/oleObject24.bin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7.bin"/><Relationship Id="rId48" Type="http://schemas.openxmlformats.org/officeDocument/2006/relationships/oleObject" Target="../embeddings/oleObject42.bin"/><Relationship Id="rId56" Type="http://schemas.openxmlformats.org/officeDocument/2006/relationships/oleObject" Target="../embeddings/oleObject50.bin"/><Relationship Id="rId64" Type="http://schemas.openxmlformats.org/officeDocument/2006/relationships/oleObject" Target="../embeddings/oleObject58.bin"/><Relationship Id="rId69" Type="http://schemas.openxmlformats.org/officeDocument/2006/relationships/oleObject" Target="../embeddings/oleObject63.bin"/><Relationship Id="rId8" Type="http://schemas.openxmlformats.org/officeDocument/2006/relationships/image" Target="../media/image18.wmf"/><Relationship Id="rId51" Type="http://schemas.openxmlformats.org/officeDocument/2006/relationships/oleObject" Target="../embeddings/oleObject45.bin"/><Relationship Id="rId72" Type="http://schemas.openxmlformats.org/officeDocument/2006/relationships/oleObject" Target="../embeddings/oleObject66.bin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7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40.bin"/><Relationship Id="rId59" Type="http://schemas.openxmlformats.org/officeDocument/2006/relationships/oleObject" Target="../embeddings/oleObject53.bin"/><Relationship Id="rId67" Type="http://schemas.openxmlformats.org/officeDocument/2006/relationships/oleObject" Target="../embeddings/oleObject61.bin"/><Relationship Id="rId20" Type="http://schemas.openxmlformats.org/officeDocument/2006/relationships/oleObject" Target="../embeddings/oleObject14.bin"/><Relationship Id="rId41" Type="http://schemas.openxmlformats.org/officeDocument/2006/relationships/oleObject" Target="../embeddings/oleObject35.bin"/><Relationship Id="rId54" Type="http://schemas.openxmlformats.org/officeDocument/2006/relationships/oleObject" Target="../embeddings/oleObject48.bin"/><Relationship Id="rId62" Type="http://schemas.openxmlformats.org/officeDocument/2006/relationships/oleObject" Target="../embeddings/oleObject56.bin"/><Relationship Id="rId70" Type="http://schemas.openxmlformats.org/officeDocument/2006/relationships/oleObject" Target="../embeddings/oleObject64.bin"/><Relationship Id="rId75" Type="http://schemas.openxmlformats.org/officeDocument/2006/relationships/oleObject" Target="../embeddings/oleObject6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25.png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23.jpeg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</a:t>
            </a:r>
            <a:r>
              <a:rPr lang="en-US" sz="2000">
                <a:solidFill>
                  <a:schemeClr val="accent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>
                <a:hlinkClick r:id="rId3"/>
              </a:rPr>
              <a:t>k.voderhobli@leedsbeckett.ac.uk</a:t>
            </a:r>
            <a:r>
              <a:rPr lang="en-US" sz="200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Computers Food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179512" y="1059582"/>
            <a:ext cx="1584176" cy="432048"/>
          </a:xfrm>
          <a:prstGeom prst="rect">
            <a:avLst/>
          </a:prstGeom>
        </p:spPr>
        <p:txBody>
          <a:bodyPr/>
          <a:lstStyle/>
          <a:p>
            <a:r>
              <a:rPr lang="en-US" sz="1900" dirty="0" smtClean="0"/>
              <a:t>Wildlife</a:t>
            </a:r>
            <a:endParaRPr lang="en-US" sz="2000" dirty="0" smtClean="0"/>
          </a:p>
          <a:p>
            <a:endParaRPr lang="ru-RU" sz="1900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4294967295"/>
          </p:nvPr>
        </p:nvSpPr>
        <p:spPr>
          <a:xfrm>
            <a:off x="179512" y="1995686"/>
            <a:ext cx="1944216" cy="432048"/>
          </a:xfrm>
          <a:prstGeom prst="rect">
            <a:avLst/>
          </a:prstGeom>
        </p:spPr>
        <p:txBody>
          <a:bodyPr/>
          <a:lstStyle/>
          <a:p>
            <a:r>
              <a:rPr lang="en-US" sz="1900" dirty="0" smtClean="0"/>
              <a:t>Computers</a:t>
            </a:r>
            <a:endParaRPr lang="en-US" sz="2000" dirty="0" smtClean="0"/>
          </a:p>
          <a:p>
            <a:endParaRPr lang="ru-RU" sz="190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4294967295"/>
          </p:nvPr>
        </p:nvSpPr>
        <p:spPr>
          <a:xfrm>
            <a:off x="179512" y="3363838"/>
            <a:ext cx="3384376" cy="432048"/>
          </a:xfrm>
          <a:prstGeom prst="rect">
            <a:avLst/>
          </a:prstGeom>
        </p:spPr>
        <p:txBody>
          <a:bodyPr/>
          <a:lstStyle/>
          <a:p>
            <a:r>
              <a:rPr lang="en-US" sz="1900" dirty="0" smtClean="0"/>
              <a:t>Distributed computing</a:t>
            </a:r>
            <a:endParaRPr lang="en-US" sz="2000" dirty="0" smtClean="0"/>
          </a:p>
          <a:p>
            <a:endParaRPr lang="ru-RU" sz="1900" dirty="0"/>
          </a:p>
        </p:txBody>
      </p:sp>
      <p:graphicFrame>
        <p:nvGraphicFramePr>
          <p:cNvPr id="2150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40277" y="1003127"/>
          <a:ext cx="2304132" cy="77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2" name="Clip" r:id="rId3" imgW="2573280" imgH="914400" progId="">
                  <p:embed/>
                </p:oleObj>
              </mc:Choice>
              <mc:Fallback>
                <p:oleObj name="Clip" r:id="rId3" imgW="2573280" imgH="91440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77" y="1003127"/>
                        <a:ext cx="2304132" cy="77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55976" y="1275606"/>
          <a:ext cx="1135020" cy="385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3" name="Clip" r:id="rId5" imgW="1266480" imgH="453960" progId="">
                  <p:embed/>
                </p:oleObj>
              </mc:Choice>
              <mc:Fallback>
                <p:oleObj name="Clip" r:id="rId5" imgW="1266480" imgH="45396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275606"/>
                        <a:ext cx="1135020" cy="385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59832" y="1275606"/>
          <a:ext cx="796928" cy="27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4" name="Clip" r:id="rId7" imgW="888840" imgH="320400" progId="">
                  <p:embed/>
                </p:oleObj>
              </mc:Choice>
              <mc:Fallback>
                <p:oleObj name="Clip" r:id="rId7" imgW="888840" imgH="32040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275606"/>
                        <a:ext cx="796928" cy="27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79712" y="1347614"/>
          <a:ext cx="558276" cy="19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5" name="Clip" r:id="rId9" imgW="622080" imgH="228600" progId="">
                  <p:embed/>
                </p:oleObj>
              </mc:Choice>
              <mc:Fallback>
                <p:oleObj name="Clip" r:id="rId9" imgW="622080" imgH="228600" progId="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47614"/>
                        <a:ext cx="558276" cy="19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群組 23"/>
          <p:cNvGrpSpPr/>
          <p:nvPr/>
        </p:nvGrpSpPr>
        <p:grpSpPr>
          <a:xfrm>
            <a:off x="1907704" y="2283718"/>
            <a:ext cx="6679009" cy="941676"/>
            <a:chOff x="1349375" y="2759075"/>
            <a:chExt cx="7039049" cy="1157700"/>
          </a:xfrm>
        </p:grpSpPr>
        <p:grpSp>
          <p:nvGrpSpPr>
            <p:cNvPr id="19" name="群組 19"/>
            <p:cNvGrpSpPr/>
            <p:nvPr/>
          </p:nvGrpSpPr>
          <p:grpSpPr>
            <a:xfrm>
              <a:off x="1349375" y="2759075"/>
              <a:ext cx="2574925" cy="1157700"/>
              <a:chOff x="1349375" y="2759075"/>
              <a:chExt cx="2574925" cy="1157700"/>
            </a:xfrm>
          </p:grpSpPr>
          <p:graphicFrame>
            <p:nvGraphicFramePr>
              <p:cNvPr id="29" name="Object 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349375" y="2759075"/>
              <a:ext cx="2574925" cy="915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06" name="Clip" r:id="rId11" imgW="2573280" imgH="914400" progId="">
                      <p:embed/>
                    </p:oleObj>
                  </mc:Choice>
                  <mc:Fallback>
                    <p:oleObj name="Clip" r:id="rId11" imgW="2573280" imgH="914400" progId="">
                      <p:embed/>
                      <p:pic>
                        <p:nvPicPr>
                          <p:cNvPr id="0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9375" y="2759075"/>
                            <a:ext cx="2574925" cy="915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3938" y="3611563"/>
                <a:ext cx="995466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Mainframe</a:t>
                </a:r>
              </a:p>
            </p:txBody>
          </p:sp>
        </p:grpSp>
        <p:grpSp>
          <p:nvGrpSpPr>
            <p:cNvPr id="20" name="群組 20"/>
            <p:cNvGrpSpPr/>
            <p:nvPr/>
          </p:nvGrpSpPr>
          <p:grpSpPr>
            <a:xfrm>
              <a:off x="4499992" y="2941881"/>
              <a:ext cx="1309469" cy="792088"/>
              <a:chOff x="4499992" y="3068960"/>
              <a:chExt cx="1309469" cy="792088"/>
            </a:xfrm>
          </p:grpSpPr>
          <p:graphicFrame>
            <p:nvGraphicFramePr>
              <p:cNvPr id="27" name="Object 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499992" y="3068960"/>
              <a:ext cx="1268413" cy="455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07" name="Clip" r:id="rId12" imgW="1266480" imgH="453960" progId="">
                      <p:embed/>
                    </p:oleObj>
                  </mc:Choice>
                  <mc:Fallback>
                    <p:oleObj name="Clip" r:id="rId12" imgW="1266480" imgH="453960" progId="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992" y="3068960"/>
                            <a:ext cx="1268413" cy="455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4519042" y="3555836"/>
                <a:ext cx="1290419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Mini Computer</a:t>
                </a:r>
              </a:p>
            </p:txBody>
          </p:sp>
        </p:grpSp>
        <p:grpSp>
          <p:nvGrpSpPr>
            <p:cNvPr id="21" name="群組 21"/>
            <p:cNvGrpSpPr/>
            <p:nvPr/>
          </p:nvGrpSpPr>
          <p:grpSpPr>
            <a:xfrm>
              <a:off x="6288665" y="3013869"/>
              <a:ext cx="1091647" cy="648112"/>
              <a:chOff x="6288665" y="3140968"/>
              <a:chExt cx="1091647" cy="648112"/>
            </a:xfrm>
          </p:grpSpPr>
          <p:graphicFrame>
            <p:nvGraphicFramePr>
              <p:cNvPr id="25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348990" y="3140968"/>
              <a:ext cx="890587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08" name="Clip" r:id="rId13" imgW="888840" imgH="320400" progId="">
                      <p:embed/>
                    </p:oleObj>
                  </mc:Choice>
                  <mc:Fallback>
                    <p:oleObj name="Clip" r:id="rId13" imgW="888840" imgH="320400" progId="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8990" y="3140968"/>
                            <a:ext cx="890587" cy="322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6288665" y="3483868"/>
                <a:ext cx="1091647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Workstation</a:t>
                </a:r>
              </a:p>
            </p:txBody>
          </p:sp>
        </p:grpSp>
        <p:grpSp>
          <p:nvGrpSpPr>
            <p:cNvPr id="22" name="群組 22"/>
            <p:cNvGrpSpPr/>
            <p:nvPr/>
          </p:nvGrpSpPr>
          <p:grpSpPr>
            <a:xfrm>
              <a:off x="7764537" y="3076575"/>
              <a:ext cx="623887" cy="522700"/>
              <a:chOff x="7764537" y="3212976"/>
              <a:chExt cx="623887" cy="522700"/>
            </a:xfrm>
          </p:grpSpPr>
          <p:graphicFrame>
            <p:nvGraphicFramePr>
              <p:cNvPr id="23" name="Object 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764537" y="3212976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09" name="Clip" r:id="rId14" imgW="622080" imgH="228600" progId="">
                      <p:embed/>
                    </p:oleObj>
                  </mc:Choice>
                  <mc:Fallback>
                    <p:oleObj name="Clip" r:id="rId14" imgW="622080" imgH="228600" progId="">
                      <p:embed/>
                      <p:pic>
                        <p:nvPicPr>
                          <p:cNvPr id="0" name="Object 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64537" y="3212976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7861374" y="3430464"/>
                <a:ext cx="371898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PC</a:t>
                </a:r>
              </a:p>
            </p:txBody>
          </p:sp>
        </p:grpSp>
      </p:grpSp>
      <p:grpSp>
        <p:nvGrpSpPr>
          <p:cNvPr id="31" name="群組 159"/>
          <p:cNvGrpSpPr/>
          <p:nvPr/>
        </p:nvGrpSpPr>
        <p:grpSpPr>
          <a:xfrm>
            <a:off x="1115616" y="3363838"/>
            <a:ext cx="6439496" cy="1655391"/>
            <a:chOff x="755576" y="1982788"/>
            <a:chExt cx="8167688" cy="2892425"/>
          </a:xfrm>
        </p:grpSpPr>
        <p:grpSp>
          <p:nvGrpSpPr>
            <p:cNvPr id="32" name="群組 19"/>
            <p:cNvGrpSpPr/>
            <p:nvPr/>
          </p:nvGrpSpPr>
          <p:grpSpPr>
            <a:xfrm>
              <a:off x="755576" y="2850150"/>
              <a:ext cx="2574925" cy="1157700"/>
              <a:chOff x="1349375" y="2759075"/>
              <a:chExt cx="2574925" cy="1157700"/>
            </a:xfrm>
          </p:grpSpPr>
          <p:graphicFrame>
            <p:nvGraphicFramePr>
              <p:cNvPr id="100" name="Object 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349375" y="2759075"/>
              <a:ext cx="2574925" cy="915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0" name="Clip" r:id="rId15" imgW="2573280" imgH="914400" progId="">
                      <p:embed/>
                    </p:oleObj>
                  </mc:Choice>
                  <mc:Fallback>
                    <p:oleObj name="Clip" r:id="rId15" imgW="2573280" imgH="914400" progId="">
                      <p:embed/>
                      <p:pic>
                        <p:nvPicPr>
                          <p:cNvPr id="0" name="Picture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9375" y="2759075"/>
                            <a:ext cx="2574925" cy="915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2293938" y="3611563"/>
                <a:ext cx="995466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Mainframe</a:t>
                </a:r>
              </a:p>
            </p:txBody>
          </p:sp>
        </p:grpSp>
        <p:grpSp>
          <p:nvGrpSpPr>
            <p:cNvPr id="33" name="群組 20"/>
            <p:cNvGrpSpPr/>
            <p:nvPr/>
          </p:nvGrpSpPr>
          <p:grpSpPr>
            <a:xfrm>
              <a:off x="2682057" y="3717032"/>
              <a:ext cx="1309469" cy="792088"/>
              <a:chOff x="4499992" y="3068960"/>
              <a:chExt cx="1309469" cy="792088"/>
            </a:xfrm>
          </p:grpSpPr>
          <p:graphicFrame>
            <p:nvGraphicFramePr>
              <p:cNvPr id="98" name="Object 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499992" y="3068960"/>
              <a:ext cx="1268413" cy="455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1" name="Clip" r:id="rId16" imgW="1266480" imgH="453960" progId="">
                      <p:embed/>
                    </p:oleObj>
                  </mc:Choice>
                  <mc:Fallback>
                    <p:oleObj name="Clip" r:id="rId16" imgW="1266480" imgH="453960" progId="">
                      <p:embed/>
                      <p:pic>
                        <p:nvPicPr>
                          <p:cNvPr id="0" name="Picture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992" y="3068960"/>
                            <a:ext cx="1268413" cy="455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4519042" y="3555836"/>
                <a:ext cx="1290419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Mini Computer</a:t>
                </a:r>
              </a:p>
            </p:txBody>
          </p:sp>
        </p:grpSp>
        <p:grpSp>
          <p:nvGrpSpPr>
            <p:cNvPr id="34" name="群組 21"/>
            <p:cNvGrpSpPr/>
            <p:nvPr/>
          </p:nvGrpSpPr>
          <p:grpSpPr>
            <a:xfrm>
              <a:off x="3330129" y="3068960"/>
              <a:ext cx="1091647" cy="648112"/>
              <a:chOff x="6288665" y="3140968"/>
              <a:chExt cx="1091647" cy="648112"/>
            </a:xfrm>
          </p:grpSpPr>
          <p:graphicFrame>
            <p:nvGraphicFramePr>
              <p:cNvPr id="96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348990" y="3140968"/>
              <a:ext cx="890587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2" name="Clip" r:id="rId17" imgW="888840" imgH="320400" progId="">
                      <p:embed/>
                    </p:oleObj>
                  </mc:Choice>
                  <mc:Fallback>
                    <p:oleObj name="Clip" r:id="rId17" imgW="888840" imgH="320400" progId="">
                      <p:embed/>
                      <p:pic>
                        <p:nvPicPr>
                          <p:cNvPr id="0" name="Picture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8990" y="3140968"/>
                            <a:ext cx="890587" cy="322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Rectangle 11"/>
              <p:cNvSpPr>
                <a:spLocks noChangeArrowheads="1"/>
              </p:cNvSpPr>
              <p:nvPr/>
            </p:nvSpPr>
            <p:spPr bwMode="auto">
              <a:xfrm>
                <a:off x="6288665" y="3483868"/>
                <a:ext cx="1091647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Workstation</a:t>
                </a:r>
              </a:p>
            </p:txBody>
          </p:sp>
        </p:grpSp>
        <p:grpSp>
          <p:nvGrpSpPr>
            <p:cNvPr id="35" name="群組 22"/>
            <p:cNvGrpSpPr/>
            <p:nvPr/>
          </p:nvGrpSpPr>
          <p:grpSpPr>
            <a:xfrm>
              <a:off x="4410249" y="3482364"/>
              <a:ext cx="623887" cy="522700"/>
              <a:chOff x="7764537" y="3212976"/>
              <a:chExt cx="623887" cy="522700"/>
            </a:xfrm>
          </p:grpSpPr>
          <p:graphicFrame>
            <p:nvGraphicFramePr>
              <p:cNvPr id="94" name="Object 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764537" y="3212976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3" name="Clip" r:id="rId18" imgW="622080" imgH="228600" progId="">
                      <p:embed/>
                    </p:oleObj>
                  </mc:Choice>
                  <mc:Fallback>
                    <p:oleObj name="Clip" r:id="rId18" imgW="622080" imgH="228600" progId="">
                      <p:embed/>
                      <p:pic>
                        <p:nvPicPr>
                          <p:cNvPr id="0" name="Picture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64537" y="3212976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Rectangle 12"/>
              <p:cNvSpPr>
                <a:spLocks noChangeArrowheads="1"/>
              </p:cNvSpPr>
              <p:nvPr/>
            </p:nvSpPr>
            <p:spPr bwMode="auto">
              <a:xfrm>
                <a:off x="7861374" y="3430464"/>
                <a:ext cx="371898" cy="305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新細明體" charset="-120"/>
                  </a:rPr>
                  <a:t>PC</a:t>
                </a:r>
              </a:p>
            </p:txBody>
          </p:sp>
        </p:grpSp>
        <p:grpSp>
          <p:nvGrpSpPr>
            <p:cNvPr id="36" name="群組 85"/>
            <p:cNvGrpSpPr/>
            <p:nvPr/>
          </p:nvGrpSpPr>
          <p:grpSpPr>
            <a:xfrm>
              <a:off x="3978201" y="1982788"/>
              <a:ext cx="4945063" cy="2892425"/>
              <a:chOff x="2867025" y="2565400"/>
              <a:chExt cx="4945063" cy="2892425"/>
            </a:xfrm>
          </p:grpSpPr>
          <p:graphicFrame>
            <p:nvGraphicFramePr>
              <p:cNvPr id="37" name="Object 2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867025" y="3213100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4" name="Clip" r:id="rId19" imgW="622080" imgH="228600" progId="">
                      <p:embed/>
                    </p:oleObj>
                  </mc:Choice>
                  <mc:Fallback>
                    <p:oleObj name="Clip" r:id="rId19" imgW="622080" imgH="228600" progId="">
                      <p:embed/>
                      <p:pic>
                        <p:nvPicPr>
                          <p:cNvPr id="0" name="Picture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7025" y="3213100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82925" y="2997200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5" name="Clip" r:id="rId20" imgW="622080" imgH="228600" progId="">
                      <p:embed/>
                    </p:oleObj>
                  </mc:Choice>
                  <mc:Fallback>
                    <p:oleObj name="Clip" r:id="rId20" imgW="622080" imgH="228600" progId="">
                      <p:embed/>
                      <p:pic>
                        <p:nvPicPr>
                          <p:cNvPr id="0" name="Picture 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2925" y="2997200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1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70263" y="2781300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6" name="Clip" r:id="rId21" imgW="622080" imgH="228600" progId="">
                      <p:embed/>
                    </p:oleObj>
                  </mc:Choice>
                  <mc:Fallback>
                    <p:oleObj name="Clip" r:id="rId21" imgW="622080" imgH="228600" progId="">
                      <p:embed/>
                      <p:pic>
                        <p:nvPicPr>
                          <p:cNvPr id="0" name="Picture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0263" y="2781300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586163" y="2565400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7" name="Clip" r:id="rId22" imgW="622080" imgH="228600" progId="">
                      <p:embed/>
                    </p:oleObj>
                  </mc:Choice>
                  <mc:Fallback>
                    <p:oleObj name="Clip" r:id="rId22" imgW="622080" imgH="228600" progId="">
                      <p:embed/>
                      <p:pic>
                        <p:nvPicPr>
                          <p:cNvPr id="0" name="Picture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6163" y="2565400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67100" y="3213100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8" name="Clip" r:id="rId23" imgW="622080" imgH="228600" progId="">
                      <p:embed/>
                    </p:oleObj>
                  </mc:Choice>
                  <mc:Fallback>
                    <p:oleObj name="Clip" r:id="rId23" imgW="622080" imgH="228600" progId="">
                      <p:embed/>
                      <p:pic>
                        <p:nvPicPr>
                          <p:cNvPr id="0" name="Picture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7100" y="3213100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1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683000" y="2997200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9" name="Clip" r:id="rId24" imgW="622080" imgH="228600" progId="">
                      <p:embed/>
                    </p:oleObj>
                  </mc:Choice>
                  <mc:Fallback>
                    <p:oleObj name="Clip" r:id="rId24" imgW="622080" imgH="228600" progId="">
                      <p:embed/>
                      <p:pic>
                        <p:nvPicPr>
                          <p:cNvPr id="0" name="Picture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3000" y="2997200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1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970338" y="2781300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0" name="Clip" r:id="rId25" imgW="622080" imgH="228600" progId="">
                      <p:embed/>
                    </p:oleObj>
                  </mc:Choice>
                  <mc:Fallback>
                    <p:oleObj name="Clip" r:id="rId25" imgW="622080" imgH="228600" progId="">
                      <p:embed/>
                      <p:pic>
                        <p:nvPicPr>
                          <p:cNvPr id="0" name="Picture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0338" y="2781300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1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186238" y="2565400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1" name="Clip" r:id="rId26" imgW="622080" imgH="228600" progId="">
                      <p:embed/>
                    </p:oleObj>
                  </mc:Choice>
                  <mc:Fallback>
                    <p:oleObj name="Clip" r:id="rId26" imgW="622080" imgH="228600" progId="">
                      <p:embed/>
                      <p:pic>
                        <p:nvPicPr>
                          <p:cNvPr id="0" name="Picture 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6238" y="2565400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1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946525" y="33575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2" name="Clip" r:id="rId27" imgW="622080" imgH="228600" progId="">
                      <p:embed/>
                    </p:oleObj>
                  </mc:Choice>
                  <mc:Fallback>
                    <p:oleObj name="Clip" r:id="rId27" imgW="622080" imgH="228600" progId="">
                      <p:embed/>
                      <p:pic>
                        <p:nvPicPr>
                          <p:cNvPr id="0" name="Picture 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6525" y="33575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162425" y="31416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3" name="Clip" r:id="rId28" imgW="622080" imgH="228600" progId="">
                      <p:embed/>
                    </p:oleObj>
                  </mc:Choice>
                  <mc:Fallback>
                    <p:oleObj name="Clip" r:id="rId28" imgW="622080" imgH="228600" progId="">
                      <p:embed/>
                      <p:pic>
                        <p:nvPicPr>
                          <p:cNvPr id="0" name="Picture 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2425" y="31416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2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449763" y="292417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4" name="Clip" r:id="rId29" imgW="622080" imgH="228600" progId="">
                      <p:embed/>
                    </p:oleObj>
                  </mc:Choice>
                  <mc:Fallback>
                    <p:oleObj name="Clip" r:id="rId29" imgW="622080" imgH="228600" progId="">
                      <p:embed/>
                      <p:pic>
                        <p:nvPicPr>
                          <p:cNvPr id="0" name="Picture 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9763" y="292417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665663" y="270827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5" name="Clip" r:id="rId30" imgW="622080" imgH="228600" progId="">
                      <p:embed/>
                    </p:oleObj>
                  </mc:Choice>
                  <mc:Fallback>
                    <p:oleObj name="Clip" r:id="rId30" imgW="622080" imgH="228600" progId="">
                      <p:embed/>
                      <p:pic>
                        <p:nvPicPr>
                          <p:cNvPr id="0" name="Picture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5663" y="270827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379913" y="3573463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6" name="Clip" r:id="rId31" imgW="622080" imgH="228600" progId="">
                      <p:embed/>
                    </p:oleObj>
                  </mc:Choice>
                  <mc:Fallback>
                    <p:oleObj name="Clip" r:id="rId31" imgW="622080" imgH="228600" progId="">
                      <p:embed/>
                      <p:pic>
                        <p:nvPicPr>
                          <p:cNvPr id="0" name="Picture 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9913" y="3573463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2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595813" y="3357563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7" name="Clip" r:id="rId32" imgW="622080" imgH="228600" progId="">
                      <p:embed/>
                    </p:oleObj>
                  </mc:Choice>
                  <mc:Fallback>
                    <p:oleObj name="Clip" r:id="rId32" imgW="622080" imgH="228600" progId="">
                      <p:embed/>
                      <p:pic>
                        <p:nvPicPr>
                          <p:cNvPr id="0" name="Picture 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813" y="3357563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2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884738" y="314007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8" name="Clip" r:id="rId33" imgW="622080" imgH="228600" progId="">
                      <p:embed/>
                    </p:oleObj>
                  </mc:Choice>
                  <mc:Fallback>
                    <p:oleObj name="Clip" r:id="rId33" imgW="622080" imgH="228600" progId="">
                      <p:embed/>
                      <p:pic>
                        <p:nvPicPr>
                          <p:cNvPr id="0" name="Picture 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4738" y="314007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100638" y="292417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9" name="Clip" r:id="rId34" imgW="622080" imgH="228600" progId="">
                      <p:embed/>
                    </p:oleObj>
                  </mc:Choice>
                  <mc:Fallback>
                    <p:oleObj name="Clip" r:id="rId34" imgW="622080" imgH="228600" progId="">
                      <p:embed/>
                      <p:pic>
                        <p:nvPicPr>
                          <p:cNvPr id="0" name="Picture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0638" y="292417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2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714875" y="37893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0" name="Clip" r:id="rId35" imgW="622080" imgH="228600" progId="">
                      <p:embed/>
                    </p:oleObj>
                  </mc:Choice>
                  <mc:Fallback>
                    <p:oleObj name="Clip" r:id="rId35" imgW="622080" imgH="228600" progId="">
                      <p:embed/>
                      <p:pic>
                        <p:nvPicPr>
                          <p:cNvPr id="0" name="Picture 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5" y="37893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2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930775" y="35734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1" name="Clip" r:id="rId36" imgW="622080" imgH="228600" progId="">
                      <p:embed/>
                    </p:oleObj>
                  </mc:Choice>
                  <mc:Fallback>
                    <p:oleObj name="Clip" r:id="rId36" imgW="622080" imgH="228600" progId="">
                      <p:embed/>
                      <p:pic>
                        <p:nvPicPr>
                          <p:cNvPr id="0" name="Picture 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0775" y="35734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2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245100" y="33575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2" name="Clip" r:id="rId37" imgW="622080" imgH="228600" progId="">
                      <p:embed/>
                    </p:oleObj>
                  </mc:Choice>
                  <mc:Fallback>
                    <p:oleObj name="Clip" r:id="rId37" imgW="622080" imgH="228600" progId="">
                      <p:embed/>
                      <p:pic>
                        <p:nvPicPr>
                          <p:cNvPr id="0" name="Picture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5100" y="33575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2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461000" y="31416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3" name="Clip" r:id="rId38" imgW="622080" imgH="228600" progId="">
                      <p:embed/>
                    </p:oleObj>
                  </mc:Choice>
                  <mc:Fallback>
                    <p:oleObj name="Clip" r:id="rId38" imgW="622080" imgH="228600" progId="">
                      <p:embed/>
                      <p:pic>
                        <p:nvPicPr>
                          <p:cNvPr id="0" name="Picture 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1000" y="31416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3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884738" y="41370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4" name="Clip" r:id="rId39" imgW="622080" imgH="228600" progId="">
                      <p:embed/>
                    </p:oleObj>
                  </mc:Choice>
                  <mc:Fallback>
                    <p:oleObj name="Clip" r:id="rId39" imgW="622080" imgH="228600" progId="">
                      <p:embed/>
                      <p:pic>
                        <p:nvPicPr>
                          <p:cNvPr id="0" name="Picture 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4738" y="41370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3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100638" y="39211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5" name="Clip" r:id="rId40" imgW="622080" imgH="228600" progId="">
                      <p:embed/>
                    </p:oleObj>
                  </mc:Choice>
                  <mc:Fallback>
                    <p:oleObj name="Clip" r:id="rId40" imgW="622080" imgH="228600" progId="">
                      <p:embed/>
                      <p:pic>
                        <p:nvPicPr>
                          <p:cNvPr id="0" name="Picture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0638" y="39211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3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387975" y="3716338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6" name="Clip" r:id="rId41" imgW="622080" imgH="228600" progId="">
                      <p:embed/>
                    </p:oleObj>
                  </mc:Choice>
                  <mc:Fallback>
                    <p:oleObj name="Clip" r:id="rId41" imgW="622080" imgH="228600" progId="">
                      <p:embed/>
                      <p:pic>
                        <p:nvPicPr>
                          <p:cNvPr id="0" name="Picture 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7975" y="3716338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3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603875" y="3500438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7" name="Clip" r:id="rId42" imgW="622080" imgH="228600" progId="">
                      <p:embed/>
                    </p:oleObj>
                  </mc:Choice>
                  <mc:Fallback>
                    <p:oleObj name="Clip" r:id="rId42" imgW="622080" imgH="228600" progId="">
                      <p:embed/>
                      <p:pic>
                        <p:nvPicPr>
                          <p:cNvPr id="0" name="Picture 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3875" y="3500438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3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876675" y="49879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8" name="Clip" r:id="rId43" imgW="622080" imgH="228600" progId="">
                      <p:embed/>
                    </p:oleObj>
                  </mc:Choice>
                  <mc:Fallback>
                    <p:oleObj name="Clip" r:id="rId43" imgW="622080" imgH="228600" progId="">
                      <p:embed/>
                      <p:pic>
                        <p:nvPicPr>
                          <p:cNvPr id="0" name="Picture 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6675" y="49879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3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92575" y="47720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9" name="Clip" r:id="rId44" imgW="622080" imgH="228600" progId="">
                      <p:embed/>
                    </p:oleObj>
                  </mc:Choice>
                  <mc:Fallback>
                    <p:oleObj name="Clip" r:id="rId44" imgW="622080" imgH="228600" progId="">
                      <p:embed/>
                      <p:pic>
                        <p:nvPicPr>
                          <p:cNvPr id="0" name="Picture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2575" y="47720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3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379913" y="45688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0" name="Clip" r:id="rId45" imgW="622080" imgH="228600" progId="">
                      <p:embed/>
                    </p:oleObj>
                  </mc:Choice>
                  <mc:Fallback>
                    <p:oleObj name="Clip" r:id="rId45" imgW="622080" imgH="228600" progId="">
                      <p:embed/>
                      <p:pic>
                        <p:nvPicPr>
                          <p:cNvPr id="0" name="Picture 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9913" y="45688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3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595813" y="43529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1" name="Clip" r:id="rId46" imgW="622080" imgH="228600" progId="">
                      <p:embed/>
                    </p:oleObj>
                  </mc:Choice>
                  <mc:Fallback>
                    <p:oleObj name="Clip" r:id="rId46" imgW="622080" imgH="228600" progId="">
                      <p:embed/>
                      <p:pic>
                        <p:nvPicPr>
                          <p:cNvPr id="0" name="Picture 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813" y="43529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3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155950" y="50720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2" name="Clip" r:id="rId47" imgW="622080" imgH="228600" progId="">
                      <p:embed/>
                    </p:oleObj>
                  </mc:Choice>
                  <mc:Fallback>
                    <p:oleObj name="Clip" r:id="rId47" imgW="622080" imgH="228600" progId="">
                      <p:embed/>
                      <p:pic>
                        <p:nvPicPr>
                          <p:cNvPr id="0" name="Picture 4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950" y="50720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3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71850" y="4856163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3" name="Clip" r:id="rId48" imgW="622080" imgH="228600" progId="">
                      <p:embed/>
                    </p:oleObj>
                  </mc:Choice>
                  <mc:Fallback>
                    <p:oleObj name="Clip" r:id="rId48" imgW="622080" imgH="228600" progId="">
                      <p:embed/>
                      <p:pic>
                        <p:nvPicPr>
                          <p:cNvPr id="0" name="Picture 4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1850" y="4856163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4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660775" y="52165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4" name="Clip" r:id="rId49" imgW="622080" imgH="228600" progId="">
                      <p:embed/>
                    </p:oleObj>
                  </mc:Choice>
                  <mc:Fallback>
                    <p:oleObj name="Clip" r:id="rId49" imgW="622080" imgH="228600" progId="">
                      <p:embed/>
                      <p:pic>
                        <p:nvPicPr>
                          <p:cNvPr id="0" name="Picture 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0775" y="52165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4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284663" y="52165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5" name="Clip" r:id="rId50" imgW="622080" imgH="228600" progId="">
                      <p:embed/>
                    </p:oleObj>
                  </mc:Choice>
                  <mc:Fallback>
                    <p:oleObj name="Clip" r:id="rId50" imgW="622080" imgH="228600" progId="">
                      <p:embed/>
                      <p:pic>
                        <p:nvPicPr>
                          <p:cNvPr id="0" name="Picture 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4663" y="52165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4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500563" y="50006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6" name="Clip" r:id="rId51" imgW="622080" imgH="228600" progId="">
                      <p:embed/>
                    </p:oleObj>
                  </mc:Choice>
                  <mc:Fallback>
                    <p:oleObj name="Clip" r:id="rId51" imgW="622080" imgH="228600" progId="">
                      <p:embed/>
                      <p:pic>
                        <p:nvPicPr>
                          <p:cNvPr id="0" name="Picture 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563" y="50006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4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787900" y="4795838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7" name="Clip" r:id="rId52" imgW="622080" imgH="228600" progId="">
                      <p:embed/>
                    </p:oleObj>
                  </mc:Choice>
                  <mc:Fallback>
                    <p:oleObj name="Clip" r:id="rId52" imgW="622080" imgH="228600" progId="">
                      <p:embed/>
                      <p:pic>
                        <p:nvPicPr>
                          <p:cNvPr id="0" name="Picture 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7900" y="4795838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4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075238" y="45688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8" name="Clip" r:id="rId53" imgW="622080" imgH="228600" progId="">
                      <p:embed/>
                    </p:oleObj>
                  </mc:Choice>
                  <mc:Fallback>
                    <p:oleObj name="Clip" r:id="rId53" imgW="622080" imgH="228600" progId="">
                      <p:embed/>
                      <p:pic>
                        <p:nvPicPr>
                          <p:cNvPr id="0" name="Picture 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5238" y="45688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4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292725" y="43529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9" name="Clip" r:id="rId54" imgW="622080" imgH="228600" progId="">
                      <p:embed/>
                    </p:oleObj>
                  </mc:Choice>
                  <mc:Fallback>
                    <p:oleObj name="Clip" r:id="rId54" imgW="622080" imgH="228600" progId="">
                      <p:embed/>
                      <p:pic>
                        <p:nvPicPr>
                          <p:cNvPr id="0" name="Picture 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2725" y="43529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" name="Object 4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508625" y="41370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0" name="Clip" r:id="rId55" imgW="622080" imgH="228600" progId="">
                      <p:embed/>
                    </p:oleObj>
                  </mc:Choice>
                  <mc:Fallback>
                    <p:oleObj name="Clip" r:id="rId55" imgW="622080" imgH="228600" progId="">
                      <p:embed/>
                      <p:pic>
                        <p:nvPicPr>
                          <p:cNvPr id="0" name="Picture 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8625" y="41370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4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795963" y="3919538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1" name="Clip" r:id="rId56" imgW="622080" imgH="228600" progId="">
                      <p:embed/>
                    </p:oleObj>
                  </mc:Choice>
                  <mc:Fallback>
                    <p:oleObj name="Clip" r:id="rId56" imgW="622080" imgH="228600" progId="">
                      <p:embed/>
                      <p:pic>
                        <p:nvPicPr>
                          <p:cNvPr id="0" name="Picture 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95963" y="3919538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4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011863" y="3703638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2" name="Clip" r:id="rId57" imgW="622080" imgH="228600" progId="">
                      <p:embed/>
                    </p:oleObj>
                  </mc:Choice>
                  <mc:Fallback>
                    <p:oleObj name="Clip" r:id="rId57" imgW="622080" imgH="228600" progId="">
                      <p:embed/>
                      <p:pic>
                        <p:nvPicPr>
                          <p:cNvPr id="0" name="Picture 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1863" y="3703638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Object 4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300788" y="3500438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3" name="Clip" r:id="rId58" imgW="622080" imgH="228600" progId="">
                      <p:embed/>
                    </p:oleObj>
                  </mc:Choice>
                  <mc:Fallback>
                    <p:oleObj name="Clip" r:id="rId58" imgW="622080" imgH="228600" progId="">
                      <p:embed/>
                      <p:pic>
                        <p:nvPicPr>
                          <p:cNvPr id="0" name="Picture 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788" y="3500438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Object 5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516688" y="3284538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4" name="Clip" r:id="rId59" imgW="622080" imgH="228600" progId="">
                      <p:embed/>
                    </p:oleObj>
                  </mc:Choice>
                  <mc:Fallback>
                    <p:oleObj name="Clip" r:id="rId59" imgW="622080" imgH="228600" progId="">
                      <p:embed/>
                      <p:pic>
                        <p:nvPicPr>
                          <p:cNvPr id="0" name="Picture 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6688" y="3284538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5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972300" y="3500438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5" name="Clip" r:id="rId60" imgW="622080" imgH="228600" progId="">
                      <p:embed/>
                    </p:oleObj>
                  </mc:Choice>
                  <mc:Fallback>
                    <p:oleObj name="Clip" r:id="rId60" imgW="622080" imgH="228600" progId="">
                      <p:embed/>
                      <p:pic>
                        <p:nvPicPr>
                          <p:cNvPr id="0" name="Picture 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2300" y="3500438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Object 5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188200" y="3284538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6" name="Clip" r:id="rId61" imgW="622080" imgH="228600" progId="">
                      <p:embed/>
                    </p:oleObj>
                  </mc:Choice>
                  <mc:Fallback>
                    <p:oleObj name="Clip" r:id="rId61" imgW="622080" imgH="228600" progId="">
                      <p:embed/>
                      <p:pic>
                        <p:nvPicPr>
                          <p:cNvPr id="0" name="Picture 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88200" y="3284538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5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180138" y="41370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7" name="Clip" r:id="rId62" imgW="622080" imgH="228600" progId="">
                      <p:embed/>
                    </p:oleObj>
                  </mc:Choice>
                  <mc:Fallback>
                    <p:oleObj name="Clip" r:id="rId62" imgW="622080" imgH="228600" progId="">
                      <p:embed/>
                      <p:pic>
                        <p:nvPicPr>
                          <p:cNvPr id="0" name="Picture 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80138" y="41370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Object 5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469063" y="3919538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8" name="Clip" r:id="rId63" imgW="622080" imgH="228600" progId="">
                      <p:embed/>
                    </p:oleObj>
                  </mc:Choice>
                  <mc:Fallback>
                    <p:oleObj name="Clip" r:id="rId63" imgW="622080" imgH="228600" progId="">
                      <p:embed/>
                      <p:pic>
                        <p:nvPicPr>
                          <p:cNvPr id="0" name="Picture 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9063" y="3919538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5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684963" y="3703638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9" name="Clip" r:id="rId64" imgW="622080" imgH="228600" progId="">
                      <p:embed/>
                    </p:oleObj>
                  </mc:Choice>
                  <mc:Fallback>
                    <p:oleObj name="Clip" r:id="rId64" imgW="622080" imgH="228600" progId="">
                      <p:embed/>
                      <p:pic>
                        <p:nvPicPr>
                          <p:cNvPr id="0" name="Picture 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4963" y="3703638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" name="Object 5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484813" y="47847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0" name="Clip" r:id="rId65" imgW="622080" imgH="228600" progId="">
                      <p:embed/>
                    </p:oleObj>
                  </mc:Choice>
                  <mc:Fallback>
                    <p:oleObj name="Clip" r:id="rId65" imgW="622080" imgH="228600" progId="">
                      <p:embed/>
                      <p:pic>
                        <p:nvPicPr>
                          <p:cNvPr id="0" name="Picture 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4813" y="47847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5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795963" y="45688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1" name="Clip" r:id="rId66" imgW="622080" imgH="228600" progId="">
                      <p:embed/>
                    </p:oleObj>
                  </mc:Choice>
                  <mc:Fallback>
                    <p:oleObj name="Clip" r:id="rId66" imgW="622080" imgH="228600" progId="">
                      <p:embed/>
                      <p:pic>
                        <p:nvPicPr>
                          <p:cNvPr id="0" name="Picture 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95963" y="45688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5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011863" y="43529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2" name="Clip" r:id="rId67" imgW="622080" imgH="228600" progId="">
                      <p:embed/>
                    </p:oleObj>
                  </mc:Choice>
                  <mc:Fallback>
                    <p:oleObj name="Clip" r:id="rId67" imgW="622080" imgH="228600" progId="">
                      <p:embed/>
                      <p:pic>
                        <p:nvPicPr>
                          <p:cNvPr id="0" name="Picture 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1863" y="43529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Object 5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219700" y="50006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3" name="Clip" r:id="rId68" imgW="622080" imgH="228600" progId="">
                      <p:embed/>
                    </p:oleObj>
                  </mc:Choice>
                  <mc:Fallback>
                    <p:oleObj name="Clip" r:id="rId68" imgW="622080" imgH="228600" progId="">
                      <p:embed/>
                      <p:pic>
                        <p:nvPicPr>
                          <p:cNvPr id="0" name="Picture 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9700" y="50006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Object 6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156325" y="47974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4" name="Clip" r:id="rId69" imgW="622080" imgH="228600" progId="">
                      <p:embed/>
                    </p:oleObj>
                  </mc:Choice>
                  <mc:Fallback>
                    <p:oleObj name="Clip" r:id="rId69" imgW="622080" imgH="228600" progId="">
                      <p:embed/>
                      <p:pic>
                        <p:nvPicPr>
                          <p:cNvPr id="0" name="Picture 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6325" y="47974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Object 6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443663" y="45815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5" name="Clip" r:id="rId70" imgW="622080" imgH="228600" progId="">
                      <p:embed/>
                    </p:oleObj>
                  </mc:Choice>
                  <mc:Fallback>
                    <p:oleObj name="Clip" r:id="rId70" imgW="622080" imgH="228600" progId="">
                      <p:embed/>
                      <p:pic>
                        <p:nvPicPr>
                          <p:cNvPr id="0" name="Picture 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3663" y="45815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6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516688" y="50133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6" name="Clip" r:id="rId71" imgW="622080" imgH="228600" progId="">
                      <p:embed/>
                    </p:oleObj>
                  </mc:Choice>
                  <mc:Fallback>
                    <p:oleObj name="Clip" r:id="rId71" imgW="622080" imgH="228600" progId="">
                      <p:embed/>
                      <p:pic>
                        <p:nvPicPr>
                          <p:cNvPr id="0" name="Picture 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6688" y="50133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6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804025" y="47974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7" name="Clip" r:id="rId72" imgW="622080" imgH="228600" progId="">
                      <p:embed/>
                    </p:oleObj>
                  </mc:Choice>
                  <mc:Fallback>
                    <p:oleObj name="Clip" r:id="rId72" imgW="622080" imgH="228600" progId="">
                      <p:embed/>
                      <p:pic>
                        <p:nvPicPr>
                          <p:cNvPr id="0" name="Picture 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025" y="47974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6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6900863" y="52292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8" name="Clip" r:id="rId73" imgW="622080" imgH="228600" progId="">
                      <p:embed/>
                    </p:oleObj>
                  </mc:Choice>
                  <mc:Fallback>
                    <p:oleObj name="Clip" r:id="rId73" imgW="622080" imgH="228600" progId="">
                      <p:embed/>
                      <p:pic>
                        <p:nvPicPr>
                          <p:cNvPr id="0" name="Picture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00863" y="52292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6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188200" y="5013325"/>
              <a:ext cx="623888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9" name="Clip" r:id="rId74" imgW="622080" imgH="228600" progId="">
                      <p:embed/>
                    </p:oleObj>
                  </mc:Choice>
                  <mc:Fallback>
                    <p:oleObj name="Clip" r:id="rId74" imgW="622080" imgH="228600" progId="">
                      <p:embed/>
                      <p:pic>
                        <p:nvPicPr>
                          <p:cNvPr id="0" name="Picture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88200" y="5013325"/>
                            <a:ext cx="623888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Object 6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932363" y="5229225"/>
              <a:ext cx="623887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70" name="Clip" r:id="rId75" imgW="622080" imgH="228600" progId="">
                      <p:embed/>
                    </p:oleObj>
                  </mc:Choice>
                  <mc:Fallback>
                    <p:oleObj name="Clip" r:id="rId75" imgW="622080" imgH="228600" progId="">
                      <p:embed/>
                      <p:pic>
                        <p:nvPicPr>
                          <p:cNvPr id="0" name="Picture 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2363" y="5229225"/>
                            <a:ext cx="623887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Distributed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55576" y="1995686"/>
            <a:ext cx="3816425" cy="1548377"/>
          </a:xfrm>
        </p:spPr>
        <p:txBody>
          <a:bodyPr/>
          <a:lstStyle/>
          <a:p>
            <a:r>
              <a:rPr lang="en-US" altLang="zh-TW" sz="2800" dirty="0" smtClean="0"/>
              <a:t>Cluster computing</a:t>
            </a:r>
          </a:p>
          <a:p>
            <a:r>
              <a:rPr lang="en-US" altLang="zh-TW" sz="2800" dirty="0" smtClean="0"/>
              <a:t>Grid computing</a:t>
            </a:r>
          </a:p>
          <a:p>
            <a:r>
              <a:rPr lang="en-US" altLang="zh-TW" sz="2800" dirty="0" smtClean="0"/>
              <a:t>Cloud computing</a:t>
            </a:r>
          </a:p>
          <a:p>
            <a:r>
              <a:rPr lang="en-US" altLang="zh-TW" sz="2800" dirty="0" smtClean="0"/>
              <a:t>Fog computing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483518"/>
            <a:ext cx="3923928" cy="2883768"/>
          </a:xfrm>
        </p:spPr>
        <p:txBody>
          <a:bodyPr/>
          <a:lstStyle/>
          <a:p>
            <a:pPr marL="0" indent="0">
              <a:buClr>
                <a:srgbClr val="7030A0"/>
              </a:buClr>
              <a:buNone/>
            </a:pPr>
            <a:r>
              <a:rPr lang="en-US" sz="2400" dirty="0" smtClean="0"/>
              <a:t>A computer system in which several interconnected computers share the computing tasks assigned </a:t>
            </a:r>
            <a:br>
              <a:rPr lang="en-US" sz="2400" dirty="0" smtClean="0"/>
            </a:br>
            <a:r>
              <a:rPr lang="en-US" sz="2400" dirty="0" smtClean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Demand for Computing 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4294967295"/>
          </p:nvPr>
        </p:nvSpPr>
        <p:spPr>
          <a:xfrm>
            <a:off x="467544" y="1059583"/>
            <a:ext cx="7632848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TW" sz="2000" dirty="0" smtClean="0"/>
              <a:t>Solving  grand challenge applications using computer </a:t>
            </a:r>
            <a:r>
              <a:rPr lang="en-US" altLang="zh-TW" sz="2000" i="1" dirty="0" smtClean="0">
                <a:solidFill>
                  <a:srgbClr val="00B0F0"/>
                </a:solidFill>
              </a:rPr>
              <a:t>modeling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B0F0"/>
                </a:solidFill>
              </a:rPr>
              <a:t>simulation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>
                <a:solidFill>
                  <a:srgbClr val="00B0F0"/>
                </a:solidFill>
              </a:rPr>
              <a:t>analysis</a:t>
            </a:r>
          </a:p>
          <a:p>
            <a:endParaRPr lang="zh-TW" altLang="en-US" sz="2000" dirty="0"/>
          </a:p>
        </p:txBody>
      </p:sp>
      <p:grpSp>
        <p:nvGrpSpPr>
          <p:cNvPr id="6" name="群組 431"/>
          <p:cNvGrpSpPr/>
          <p:nvPr/>
        </p:nvGrpSpPr>
        <p:grpSpPr>
          <a:xfrm>
            <a:off x="395536" y="1851670"/>
            <a:ext cx="7009242" cy="2961233"/>
            <a:chOff x="107504" y="2389584"/>
            <a:chExt cx="9280943" cy="4572019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78941" y="4926410"/>
              <a:ext cx="2733675" cy="1181100"/>
              <a:chOff x="4" y="3124"/>
              <a:chExt cx="4290" cy="1016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4" y="3124"/>
                <a:ext cx="4290" cy="1016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2980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8" name="Group 6"/>
              <p:cNvGrpSpPr>
                <a:grpSpLocks/>
              </p:cNvGrpSpPr>
              <p:nvPr/>
            </p:nvGrpSpPr>
            <p:grpSpPr bwMode="auto">
              <a:xfrm>
                <a:off x="49" y="3161"/>
                <a:ext cx="4217" cy="848"/>
                <a:chOff x="48" y="3076"/>
                <a:chExt cx="4100" cy="825"/>
              </a:xfrm>
            </p:grpSpPr>
            <p:grpSp>
              <p:nvGrpSpPr>
                <p:cNvPr id="79" name="Group 7"/>
                <p:cNvGrpSpPr>
                  <a:grpSpLocks/>
                </p:cNvGrpSpPr>
                <p:nvPr/>
              </p:nvGrpSpPr>
              <p:grpSpPr bwMode="auto">
                <a:xfrm>
                  <a:off x="1120" y="3076"/>
                  <a:ext cx="2815" cy="324"/>
                  <a:chOff x="1120" y="3076"/>
                  <a:chExt cx="2815" cy="324"/>
                </a:xfrm>
              </p:grpSpPr>
              <p:grpSp>
                <p:nvGrpSpPr>
                  <p:cNvPr id="107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444" y="3110"/>
                    <a:ext cx="1503" cy="286"/>
                    <a:chOff x="1444" y="3110"/>
                    <a:chExt cx="1503" cy="286"/>
                  </a:xfrm>
                </p:grpSpPr>
                <p:grpSp>
                  <p:nvGrpSpPr>
                    <p:cNvPr id="109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57" y="3121"/>
                      <a:ext cx="957" cy="246"/>
                      <a:chOff x="1657" y="3121"/>
                      <a:chExt cx="957" cy="246"/>
                    </a:xfrm>
                  </p:grpSpPr>
                  <p:sp>
                    <p:nvSpPr>
                      <p:cNvPr id="111" name="Freeform 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9" y="3121"/>
                        <a:ext cx="165" cy="20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0" y="3"/>
                          </a:cxn>
                          <a:cxn ang="0">
                            <a:pos x="164" y="0"/>
                          </a:cxn>
                          <a:cxn ang="0">
                            <a:pos x="56" y="200"/>
                          </a:cxn>
                          <a:cxn ang="0">
                            <a:pos x="0" y="200"/>
                          </a:cxn>
                          <a:cxn ang="0">
                            <a:pos x="119" y="0"/>
                          </a:cxn>
                          <a:cxn ang="0">
                            <a:pos x="160" y="3"/>
                          </a:cxn>
                        </a:cxnLst>
                        <a:rect l="0" t="0" r="r" b="b"/>
                        <a:pathLst>
                          <a:path w="165" h="201">
                            <a:moveTo>
                              <a:pt x="160" y="3"/>
                            </a:moveTo>
                            <a:lnTo>
                              <a:pt x="164" y="0"/>
                            </a:lnTo>
                            <a:lnTo>
                              <a:pt x="56" y="200"/>
                            </a:lnTo>
                            <a:lnTo>
                              <a:pt x="0" y="200"/>
                            </a:lnTo>
                            <a:lnTo>
                              <a:pt x="119" y="0"/>
                            </a:lnTo>
                            <a:lnTo>
                              <a:pt x="160" y="3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2" name="Freeform 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57" y="3233"/>
                        <a:ext cx="152" cy="13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11" y="15"/>
                          </a:cxn>
                          <a:cxn ang="0">
                            <a:pos x="107" y="13"/>
                          </a:cxn>
                          <a:cxn ang="0">
                            <a:pos x="0" y="133"/>
                          </a:cxn>
                          <a:cxn ang="0">
                            <a:pos x="52" y="126"/>
                          </a:cxn>
                          <a:cxn ang="0">
                            <a:pos x="151" y="0"/>
                          </a:cxn>
                          <a:cxn ang="0">
                            <a:pos x="111" y="15"/>
                          </a:cxn>
                        </a:cxnLst>
                        <a:rect l="0" t="0" r="r" b="b"/>
                        <a:pathLst>
                          <a:path w="152" h="134">
                            <a:moveTo>
                              <a:pt x="111" y="15"/>
                            </a:moveTo>
                            <a:lnTo>
                              <a:pt x="107" y="13"/>
                            </a:lnTo>
                            <a:lnTo>
                              <a:pt x="0" y="133"/>
                            </a:lnTo>
                            <a:lnTo>
                              <a:pt x="52" y="126"/>
                            </a:lnTo>
                            <a:lnTo>
                              <a:pt x="151" y="0"/>
                            </a:lnTo>
                            <a:lnTo>
                              <a:pt x="111" y="15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11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444" y="3110"/>
                      <a:ext cx="1503" cy="286"/>
                    </a:xfrm>
                    <a:custGeom>
                      <a:avLst/>
                      <a:gdLst/>
                      <a:ahLst/>
                      <a:cxnLst>
                        <a:cxn ang="0">
                          <a:pos x="1490" y="38"/>
                        </a:cxn>
                        <a:cxn ang="0">
                          <a:pos x="1349" y="33"/>
                        </a:cxn>
                        <a:cxn ang="0">
                          <a:pos x="1241" y="33"/>
                        </a:cxn>
                        <a:cxn ang="0">
                          <a:pos x="1096" y="26"/>
                        </a:cxn>
                        <a:cxn ang="0">
                          <a:pos x="962" y="26"/>
                        </a:cxn>
                        <a:cxn ang="0">
                          <a:pos x="811" y="26"/>
                        </a:cxn>
                        <a:cxn ang="0">
                          <a:pos x="676" y="29"/>
                        </a:cxn>
                        <a:cxn ang="0">
                          <a:pos x="613" y="37"/>
                        </a:cxn>
                        <a:cxn ang="0">
                          <a:pos x="558" y="48"/>
                        </a:cxn>
                        <a:cxn ang="0">
                          <a:pos x="497" y="67"/>
                        </a:cxn>
                        <a:cxn ang="0">
                          <a:pos x="439" y="87"/>
                        </a:cxn>
                        <a:cxn ang="0">
                          <a:pos x="227" y="183"/>
                        </a:cxn>
                        <a:cxn ang="0">
                          <a:pos x="114" y="227"/>
                        </a:cxn>
                        <a:cxn ang="0">
                          <a:pos x="49" y="263"/>
                        </a:cxn>
                        <a:cxn ang="0">
                          <a:pos x="108" y="262"/>
                        </a:cxn>
                        <a:cxn ang="0">
                          <a:pos x="1501" y="170"/>
                        </a:cxn>
                        <a:cxn ang="0">
                          <a:pos x="1499" y="198"/>
                        </a:cxn>
                        <a:cxn ang="0">
                          <a:pos x="45" y="285"/>
                        </a:cxn>
                        <a:cxn ang="0">
                          <a:pos x="0" y="278"/>
                        </a:cxn>
                        <a:cxn ang="0">
                          <a:pos x="23" y="253"/>
                        </a:cxn>
                        <a:cxn ang="0">
                          <a:pos x="63" y="227"/>
                        </a:cxn>
                        <a:cxn ang="0">
                          <a:pos x="161" y="183"/>
                        </a:cxn>
                        <a:cxn ang="0">
                          <a:pos x="237" y="147"/>
                        </a:cxn>
                        <a:cxn ang="0">
                          <a:pos x="430" y="65"/>
                        </a:cxn>
                        <a:cxn ang="0">
                          <a:pos x="517" y="36"/>
                        </a:cxn>
                        <a:cxn ang="0">
                          <a:pos x="603" y="16"/>
                        </a:cxn>
                        <a:cxn ang="0">
                          <a:pos x="795" y="0"/>
                        </a:cxn>
                        <a:cxn ang="0">
                          <a:pos x="1059" y="0"/>
                        </a:cxn>
                        <a:cxn ang="0">
                          <a:pos x="1490" y="20"/>
                        </a:cxn>
                        <a:cxn ang="0">
                          <a:pos x="1490" y="38"/>
                        </a:cxn>
                      </a:cxnLst>
                      <a:rect l="0" t="0" r="r" b="b"/>
                      <a:pathLst>
                        <a:path w="1502" h="286">
                          <a:moveTo>
                            <a:pt x="1490" y="38"/>
                          </a:moveTo>
                          <a:lnTo>
                            <a:pt x="1349" y="33"/>
                          </a:lnTo>
                          <a:lnTo>
                            <a:pt x="1241" y="33"/>
                          </a:lnTo>
                          <a:lnTo>
                            <a:pt x="1096" y="26"/>
                          </a:lnTo>
                          <a:lnTo>
                            <a:pt x="962" y="26"/>
                          </a:lnTo>
                          <a:lnTo>
                            <a:pt x="811" y="26"/>
                          </a:lnTo>
                          <a:lnTo>
                            <a:pt x="676" y="29"/>
                          </a:lnTo>
                          <a:lnTo>
                            <a:pt x="613" y="37"/>
                          </a:lnTo>
                          <a:lnTo>
                            <a:pt x="558" y="48"/>
                          </a:lnTo>
                          <a:lnTo>
                            <a:pt x="497" y="67"/>
                          </a:lnTo>
                          <a:lnTo>
                            <a:pt x="439" y="87"/>
                          </a:lnTo>
                          <a:lnTo>
                            <a:pt x="227" y="183"/>
                          </a:lnTo>
                          <a:lnTo>
                            <a:pt x="114" y="227"/>
                          </a:lnTo>
                          <a:lnTo>
                            <a:pt x="49" y="263"/>
                          </a:lnTo>
                          <a:lnTo>
                            <a:pt x="108" y="262"/>
                          </a:lnTo>
                          <a:lnTo>
                            <a:pt x="1501" y="170"/>
                          </a:lnTo>
                          <a:lnTo>
                            <a:pt x="1499" y="198"/>
                          </a:lnTo>
                          <a:lnTo>
                            <a:pt x="45" y="285"/>
                          </a:lnTo>
                          <a:lnTo>
                            <a:pt x="0" y="278"/>
                          </a:lnTo>
                          <a:lnTo>
                            <a:pt x="23" y="253"/>
                          </a:lnTo>
                          <a:lnTo>
                            <a:pt x="63" y="227"/>
                          </a:lnTo>
                          <a:lnTo>
                            <a:pt x="161" y="183"/>
                          </a:lnTo>
                          <a:lnTo>
                            <a:pt x="237" y="147"/>
                          </a:lnTo>
                          <a:lnTo>
                            <a:pt x="430" y="65"/>
                          </a:lnTo>
                          <a:lnTo>
                            <a:pt x="517" y="36"/>
                          </a:lnTo>
                          <a:lnTo>
                            <a:pt x="603" y="16"/>
                          </a:lnTo>
                          <a:lnTo>
                            <a:pt x="795" y="0"/>
                          </a:lnTo>
                          <a:lnTo>
                            <a:pt x="1059" y="0"/>
                          </a:lnTo>
                          <a:lnTo>
                            <a:pt x="1490" y="20"/>
                          </a:lnTo>
                          <a:lnTo>
                            <a:pt x="1490" y="38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108" name="Freeform 13"/>
                  <p:cNvSpPr>
                    <a:spLocks/>
                  </p:cNvSpPr>
                  <p:nvPr/>
                </p:nvSpPr>
                <p:spPr bwMode="auto">
                  <a:xfrm>
                    <a:off x="1120" y="3076"/>
                    <a:ext cx="2815" cy="324"/>
                  </a:xfrm>
                  <a:custGeom>
                    <a:avLst/>
                    <a:gdLst/>
                    <a:ahLst/>
                    <a:cxnLst>
                      <a:cxn ang="0">
                        <a:pos x="2703" y="203"/>
                      </a:cxn>
                      <a:cxn ang="0">
                        <a:pos x="2564" y="172"/>
                      </a:cxn>
                      <a:cxn ang="0">
                        <a:pos x="2458" y="148"/>
                      </a:cxn>
                      <a:cxn ang="0">
                        <a:pos x="2349" y="122"/>
                      </a:cxn>
                      <a:cxn ang="0">
                        <a:pos x="2238" y="105"/>
                      </a:cxn>
                      <a:cxn ang="0">
                        <a:pos x="2149" y="92"/>
                      </a:cxn>
                      <a:cxn ang="0">
                        <a:pos x="2036" y="76"/>
                      </a:cxn>
                      <a:cxn ang="0">
                        <a:pos x="1936" y="57"/>
                      </a:cxn>
                      <a:cxn ang="0">
                        <a:pos x="1864" y="18"/>
                      </a:cxn>
                      <a:cxn ang="0">
                        <a:pos x="1715" y="14"/>
                      </a:cxn>
                      <a:cxn ang="0">
                        <a:pos x="1537" y="3"/>
                      </a:cxn>
                      <a:cxn ang="0">
                        <a:pos x="1311" y="1"/>
                      </a:cxn>
                      <a:cxn ang="0">
                        <a:pos x="1124" y="0"/>
                      </a:cxn>
                      <a:cxn ang="0">
                        <a:pos x="947" y="18"/>
                      </a:cxn>
                      <a:cxn ang="0">
                        <a:pos x="820" y="47"/>
                      </a:cxn>
                      <a:cxn ang="0">
                        <a:pos x="684" y="83"/>
                      </a:cxn>
                      <a:cxn ang="0">
                        <a:pos x="535" y="127"/>
                      </a:cxn>
                      <a:cxn ang="0">
                        <a:pos x="381" y="171"/>
                      </a:cxn>
                      <a:cxn ang="0">
                        <a:pos x="267" y="202"/>
                      </a:cxn>
                      <a:cxn ang="0">
                        <a:pos x="145" y="237"/>
                      </a:cxn>
                      <a:cxn ang="0">
                        <a:pos x="0" y="281"/>
                      </a:cxn>
                      <a:cxn ang="0">
                        <a:pos x="69" y="307"/>
                      </a:cxn>
                      <a:cxn ang="0">
                        <a:pos x="170" y="322"/>
                      </a:cxn>
                      <a:cxn ang="0">
                        <a:pos x="318" y="321"/>
                      </a:cxn>
                      <a:cxn ang="0">
                        <a:pos x="355" y="281"/>
                      </a:cxn>
                      <a:cxn ang="0">
                        <a:pos x="466" y="224"/>
                      </a:cxn>
                      <a:cxn ang="0">
                        <a:pos x="644" y="145"/>
                      </a:cxn>
                      <a:cxn ang="0">
                        <a:pos x="831" y="73"/>
                      </a:cxn>
                      <a:cxn ang="0">
                        <a:pos x="977" y="45"/>
                      </a:cxn>
                      <a:cxn ang="0">
                        <a:pos x="1258" y="34"/>
                      </a:cxn>
                      <a:cxn ang="0">
                        <a:pos x="1586" y="42"/>
                      </a:cxn>
                      <a:cxn ang="0">
                        <a:pos x="1826" y="245"/>
                      </a:cxn>
                    </a:cxnLst>
                    <a:rect l="0" t="0" r="r" b="b"/>
                    <a:pathLst>
                      <a:path w="2812" h="324">
                        <a:moveTo>
                          <a:pt x="2811" y="216"/>
                        </a:moveTo>
                        <a:lnTo>
                          <a:pt x="2703" y="203"/>
                        </a:lnTo>
                        <a:lnTo>
                          <a:pt x="2620" y="186"/>
                        </a:lnTo>
                        <a:lnTo>
                          <a:pt x="2564" y="172"/>
                        </a:lnTo>
                        <a:lnTo>
                          <a:pt x="2518" y="161"/>
                        </a:lnTo>
                        <a:lnTo>
                          <a:pt x="2458" y="148"/>
                        </a:lnTo>
                        <a:lnTo>
                          <a:pt x="2407" y="135"/>
                        </a:lnTo>
                        <a:lnTo>
                          <a:pt x="2349" y="122"/>
                        </a:lnTo>
                        <a:lnTo>
                          <a:pt x="2297" y="113"/>
                        </a:lnTo>
                        <a:lnTo>
                          <a:pt x="2238" y="105"/>
                        </a:lnTo>
                        <a:lnTo>
                          <a:pt x="2190" y="98"/>
                        </a:lnTo>
                        <a:lnTo>
                          <a:pt x="2149" y="92"/>
                        </a:lnTo>
                        <a:lnTo>
                          <a:pt x="2088" y="83"/>
                        </a:lnTo>
                        <a:lnTo>
                          <a:pt x="2036" y="76"/>
                        </a:lnTo>
                        <a:lnTo>
                          <a:pt x="1987" y="69"/>
                        </a:lnTo>
                        <a:lnTo>
                          <a:pt x="1936" y="57"/>
                        </a:lnTo>
                        <a:lnTo>
                          <a:pt x="1894" y="39"/>
                        </a:lnTo>
                        <a:lnTo>
                          <a:pt x="1864" y="18"/>
                        </a:lnTo>
                        <a:lnTo>
                          <a:pt x="1803" y="16"/>
                        </a:lnTo>
                        <a:lnTo>
                          <a:pt x="1715" y="14"/>
                        </a:lnTo>
                        <a:lnTo>
                          <a:pt x="1615" y="7"/>
                        </a:lnTo>
                        <a:lnTo>
                          <a:pt x="1537" y="3"/>
                        </a:lnTo>
                        <a:lnTo>
                          <a:pt x="1422" y="2"/>
                        </a:lnTo>
                        <a:lnTo>
                          <a:pt x="1311" y="1"/>
                        </a:lnTo>
                        <a:lnTo>
                          <a:pt x="1205" y="0"/>
                        </a:lnTo>
                        <a:lnTo>
                          <a:pt x="1124" y="0"/>
                        </a:lnTo>
                        <a:lnTo>
                          <a:pt x="1036" y="6"/>
                        </a:lnTo>
                        <a:lnTo>
                          <a:pt x="947" y="18"/>
                        </a:lnTo>
                        <a:lnTo>
                          <a:pt x="880" y="33"/>
                        </a:lnTo>
                        <a:lnTo>
                          <a:pt x="820" y="47"/>
                        </a:lnTo>
                        <a:lnTo>
                          <a:pt x="755" y="64"/>
                        </a:lnTo>
                        <a:lnTo>
                          <a:pt x="684" y="83"/>
                        </a:lnTo>
                        <a:lnTo>
                          <a:pt x="612" y="105"/>
                        </a:lnTo>
                        <a:lnTo>
                          <a:pt x="535" y="127"/>
                        </a:lnTo>
                        <a:lnTo>
                          <a:pt x="460" y="150"/>
                        </a:lnTo>
                        <a:lnTo>
                          <a:pt x="381" y="171"/>
                        </a:lnTo>
                        <a:lnTo>
                          <a:pt x="322" y="189"/>
                        </a:lnTo>
                        <a:lnTo>
                          <a:pt x="267" y="202"/>
                        </a:lnTo>
                        <a:lnTo>
                          <a:pt x="207" y="221"/>
                        </a:lnTo>
                        <a:lnTo>
                          <a:pt x="145" y="237"/>
                        </a:lnTo>
                        <a:lnTo>
                          <a:pt x="69" y="259"/>
                        </a:lnTo>
                        <a:lnTo>
                          <a:pt x="0" y="281"/>
                        </a:lnTo>
                        <a:lnTo>
                          <a:pt x="28" y="297"/>
                        </a:lnTo>
                        <a:lnTo>
                          <a:pt x="69" y="307"/>
                        </a:lnTo>
                        <a:lnTo>
                          <a:pt x="114" y="317"/>
                        </a:lnTo>
                        <a:lnTo>
                          <a:pt x="170" y="322"/>
                        </a:lnTo>
                        <a:lnTo>
                          <a:pt x="244" y="323"/>
                        </a:lnTo>
                        <a:lnTo>
                          <a:pt x="318" y="321"/>
                        </a:lnTo>
                        <a:lnTo>
                          <a:pt x="337" y="297"/>
                        </a:lnTo>
                        <a:lnTo>
                          <a:pt x="355" y="281"/>
                        </a:lnTo>
                        <a:lnTo>
                          <a:pt x="390" y="260"/>
                        </a:lnTo>
                        <a:lnTo>
                          <a:pt x="466" y="224"/>
                        </a:lnTo>
                        <a:lnTo>
                          <a:pt x="560" y="182"/>
                        </a:lnTo>
                        <a:lnTo>
                          <a:pt x="644" y="145"/>
                        </a:lnTo>
                        <a:lnTo>
                          <a:pt x="746" y="101"/>
                        </a:lnTo>
                        <a:lnTo>
                          <a:pt x="831" y="73"/>
                        </a:lnTo>
                        <a:lnTo>
                          <a:pt x="912" y="53"/>
                        </a:lnTo>
                        <a:lnTo>
                          <a:pt x="977" y="45"/>
                        </a:lnTo>
                        <a:lnTo>
                          <a:pt x="1099" y="35"/>
                        </a:lnTo>
                        <a:lnTo>
                          <a:pt x="1258" y="34"/>
                        </a:lnTo>
                        <a:lnTo>
                          <a:pt x="1444" y="38"/>
                        </a:lnTo>
                        <a:lnTo>
                          <a:pt x="1586" y="42"/>
                        </a:lnTo>
                        <a:lnTo>
                          <a:pt x="1813" y="53"/>
                        </a:lnTo>
                        <a:lnTo>
                          <a:pt x="1826" y="245"/>
                        </a:lnTo>
                        <a:lnTo>
                          <a:pt x="2811" y="216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80" name="Freeform 14"/>
                <p:cNvSpPr>
                  <a:spLocks/>
                </p:cNvSpPr>
                <p:nvPr/>
              </p:nvSpPr>
              <p:spPr bwMode="auto">
                <a:xfrm>
                  <a:off x="50" y="3392"/>
                  <a:ext cx="3805" cy="509"/>
                </a:xfrm>
                <a:custGeom>
                  <a:avLst/>
                  <a:gdLst/>
                  <a:ahLst/>
                  <a:cxnLst>
                    <a:cxn ang="0">
                      <a:pos x="594" y="240"/>
                    </a:cxn>
                    <a:cxn ang="0">
                      <a:pos x="565" y="317"/>
                    </a:cxn>
                    <a:cxn ang="0">
                      <a:pos x="565" y="376"/>
                    </a:cxn>
                    <a:cxn ang="0">
                      <a:pos x="0" y="376"/>
                    </a:cxn>
                    <a:cxn ang="0">
                      <a:pos x="39" y="416"/>
                    </a:cxn>
                    <a:cxn ang="0">
                      <a:pos x="13" y="460"/>
                    </a:cxn>
                    <a:cxn ang="0">
                      <a:pos x="13" y="481"/>
                    </a:cxn>
                    <a:cxn ang="0">
                      <a:pos x="30" y="496"/>
                    </a:cxn>
                    <a:cxn ang="0">
                      <a:pos x="355" y="496"/>
                    </a:cxn>
                    <a:cxn ang="0">
                      <a:pos x="381" y="508"/>
                    </a:cxn>
                    <a:cxn ang="0">
                      <a:pos x="547" y="508"/>
                    </a:cxn>
                    <a:cxn ang="0">
                      <a:pos x="569" y="494"/>
                    </a:cxn>
                    <a:cxn ang="0">
                      <a:pos x="3577" y="494"/>
                    </a:cxn>
                    <a:cxn ang="0">
                      <a:pos x="3696" y="401"/>
                    </a:cxn>
                    <a:cxn ang="0">
                      <a:pos x="3790" y="432"/>
                    </a:cxn>
                    <a:cxn ang="0">
                      <a:pos x="3802" y="185"/>
                    </a:cxn>
                    <a:cxn ang="0">
                      <a:pos x="3573" y="0"/>
                    </a:cxn>
                    <a:cxn ang="0">
                      <a:pos x="3215" y="7"/>
                    </a:cxn>
                    <a:cxn ang="0">
                      <a:pos x="1351" y="416"/>
                    </a:cxn>
                    <a:cxn ang="0">
                      <a:pos x="1298" y="366"/>
                    </a:cxn>
                    <a:cxn ang="0">
                      <a:pos x="1252" y="239"/>
                    </a:cxn>
                    <a:cxn ang="0">
                      <a:pos x="1186" y="136"/>
                    </a:cxn>
                    <a:cxn ang="0">
                      <a:pos x="990" y="52"/>
                    </a:cxn>
                    <a:cxn ang="0">
                      <a:pos x="808" y="56"/>
                    </a:cxn>
                    <a:cxn ang="0">
                      <a:pos x="672" y="117"/>
                    </a:cxn>
                    <a:cxn ang="0">
                      <a:pos x="594" y="240"/>
                    </a:cxn>
                  </a:cxnLst>
                  <a:rect l="0" t="0" r="r" b="b"/>
                  <a:pathLst>
                    <a:path w="3803" h="509">
                      <a:moveTo>
                        <a:pt x="594" y="240"/>
                      </a:moveTo>
                      <a:lnTo>
                        <a:pt x="565" y="317"/>
                      </a:lnTo>
                      <a:lnTo>
                        <a:pt x="565" y="376"/>
                      </a:lnTo>
                      <a:lnTo>
                        <a:pt x="0" y="376"/>
                      </a:lnTo>
                      <a:lnTo>
                        <a:pt x="39" y="416"/>
                      </a:lnTo>
                      <a:lnTo>
                        <a:pt x="13" y="460"/>
                      </a:lnTo>
                      <a:lnTo>
                        <a:pt x="13" y="481"/>
                      </a:lnTo>
                      <a:lnTo>
                        <a:pt x="30" y="496"/>
                      </a:lnTo>
                      <a:lnTo>
                        <a:pt x="355" y="496"/>
                      </a:lnTo>
                      <a:lnTo>
                        <a:pt x="381" y="508"/>
                      </a:lnTo>
                      <a:lnTo>
                        <a:pt x="547" y="508"/>
                      </a:lnTo>
                      <a:lnTo>
                        <a:pt x="569" y="494"/>
                      </a:lnTo>
                      <a:lnTo>
                        <a:pt x="3577" y="494"/>
                      </a:lnTo>
                      <a:lnTo>
                        <a:pt x="3696" y="401"/>
                      </a:lnTo>
                      <a:lnTo>
                        <a:pt x="3790" y="432"/>
                      </a:lnTo>
                      <a:lnTo>
                        <a:pt x="3802" y="185"/>
                      </a:lnTo>
                      <a:lnTo>
                        <a:pt x="3573" y="0"/>
                      </a:lnTo>
                      <a:lnTo>
                        <a:pt x="3215" y="7"/>
                      </a:lnTo>
                      <a:lnTo>
                        <a:pt x="1351" y="416"/>
                      </a:lnTo>
                      <a:lnTo>
                        <a:pt x="1298" y="366"/>
                      </a:lnTo>
                      <a:lnTo>
                        <a:pt x="1252" y="239"/>
                      </a:lnTo>
                      <a:lnTo>
                        <a:pt x="1186" y="136"/>
                      </a:lnTo>
                      <a:lnTo>
                        <a:pt x="990" y="52"/>
                      </a:lnTo>
                      <a:lnTo>
                        <a:pt x="808" y="56"/>
                      </a:lnTo>
                      <a:lnTo>
                        <a:pt x="672" y="117"/>
                      </a:lnTo>
                      <a:lnTo>
                        <a:pt x="594" y="24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1" name="Group 15"/>
                <p:cNvGrpSpPr>
                  <a:grpSpLocks/>
                </p:cNvGrpSpPr>
                <p:nvPr/>
              </p:nvGrpSpPr>
              <p:grpSpPr bwMode="auto">
                <a:xfrm>
                  <a:off x="48" y="3181"/>
                  <a:ext cx="4100" cy="646"/>
                  <a:chOff x="48" y="3181"/>
                  <a:chExt cx="4100" cy="646"/>
                </a:xfrm>
              </p:grpSpPr>
              <p:grpSp>
                <p:nvGrpSpPr>
                  <p:cNvPr id="82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908" y="3389"/>
                    <a:ext cx="240" cy="363"/>
                    <a:chOff x="3908" y="3389"/>
                    <a:chExt cx="240" cy="363"/>
                  </a:xfrm>
                </p:grpSpPr>
                <p:sp>
                  <p:nvSpPr>
                    <p:cNvPr id="9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9" y="3468"/>
                      <a:ext cx="87" cy="5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9" y="3389"/>
                      <a:ext cx="87" cy="25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6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9" y="3439"/>
                      <a:ext cx="87" cy="5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" name="Arc 20"/>
                    <p:cNvSpPr>
                      <a:spLocks/>
                    </p:cNvSpPr>
                    <p:nvPr/>
                  </p:nvSpPr>
                  <p:spPr bwMode="auto">
                    <a:xfrm>
                      <a:off x="4042" y="3496"/>
                      <a:ext cx="90" cy="80"/>
                    </a:xfrm>
                    <a:custGeom>
                      <a:avLst/>
                      <a:gdLst>
                        <a:gd name="G0" fmla="+- 0 0 0"/>
                        <a:gd name="G1" fmla="+- 0 0 0"/>
                        <a:gd name="G2" fmla="+- 21600 0 0"/>
                        <a:gd name="T0" fmla="*/ 21600 w 21600"/>
                        <a:gd name="T1" fmla="*/ 0 h 21600"/>
                        <a:gd name="T2" fmla="*/ 0 w 21600"/>
                        <a:gd name="T3" fmla="*/ 21600 h 21600"/>
                        <a:gd name="T4" fmla="*/ 0 w 21600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600"/>
                          </a:cubicBezTo>
                        </a:path>
                        <a:path w="21600" h="21600" stroke="0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60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8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08" y="3718"/>
                      <a:ext cx="240" cy="5"/>
                      <a:chOff x="3908" y="3718"/>
                      <a:chExt cx="240" cy="5"/>
                    </a:xfrm>
                  </p:grpSpPr>
                  <p:sp>
                    <p:nvSpPr>
                      <p:cNvPr id="105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08" y="3718"/>
                        <a:ext cx="228" cy="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6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3718"/>
                        <a:ext cx="19" cy="5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99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08" y="3745"/>
                      <a:ext cx="240" cy="7"/>
                      <a:chOff x="3908" y="3745"/>
                      <a:chExt cx="240" cy="7"/>
                    </a:xfrm>
                  </p:grpSpPr>
                  <p:sp>
                    <p:nvSpPr>
                      <p:cNvPr id="103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08" y="3745"/>
                        <a:ext cx="228" cy="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4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3745"/>
                        <a:ext cx="19" cy="7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00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08" y="3688"/>
                      <a:ext cx="240" cy="5"/>
                      <a:chOff x="3908" y="3688"/>
                      <a:chExt cx="240" cy="5"/>
                    </a:xfrm>
                  </p:grpSpPr>
                  <p:sp>
                    <p:nvSpPr>
                      <p:cNvPr id="101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08" y="3688"/>
                        <a:ext cx="228" cy="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2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9" y="3688"/>
                        <a:ext cx="19" cy="5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700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sp>
                <p:nvSpPr>
                  <p:cNvPr id="83" name="Freeform 30"/>
                  <p:cNvSpPr>
                    <a:spLocks/>
                  </p:cNvSpPr>
                  <p:nvPr/>
                </p:nvSpPr>
                <p:spPr bwMode="auto">
                  <a:xfrm>
                    <a:off x="48" y="3290"/>
                    <a:ext cx="4081" cy="537"/>
                  </a:xfrm>
                  <a:custGeom>
                    <a:avLst/>
                    <a:gdLst/>
                    <a:ahLst/>
                    <a:cxnLst>
                      <a:cxn ang="0">
                        <a:pos x="3874" y="0"/>
                      </a:cxn>
                      <a:cxn ang="0">
                        <a:pos x="4054" y="0"/>
                      </a:cxn>
                      <a:cxn ang="0">
                        <a:pos x="4078" y="83"/>
                      </a:cxn>
                      <a:cxn ang="0">
                        <a:pos x="3998" y="83"/>
                      </a:cxn>
                      <a:cxn ang="0">
                        <a:pos x="3998" y="382"/>
                      </a:cxn>
                      <a:cxn ang="0">
                        <a:pos x="3841" y="518"/>
                      </a:cxn>
                      <a:cxn ang="0">
                        <a:pos x="3806" y="532"/>
                      </a:cxn>
                      <a:cxn ang="0">
                        <a:pos x="3776" y="536"/>
                      </a:cxn>
                      <a:cxn ang="0">
                        <a:pos x="3781" y="468"/>
                      </a:cxn>
                      <a:cxn ang="0">
                        <a:pos x="3785" y="386"/>
                      </a:cxn>
                      <a:cxn ang="0">
                        <a:pos x="3764" y="317"/>
                      </a:cxn>
                      <a:cxn ang="0">
                        <a:pos x="3735" y="266"/>
                      </a:cxn>
                      <a:cxn ang="0">
                        <a:pos x="3697" y="222"/>
                      </a:cxn>
                      <a:cxn ang="0">
                        <a:pos x="3642" y="178"/>
                      </a:cxn>
                      <a:cxn ang="0">
                        <a:pos x="3578" y="145"/>
                      </a:cxn>
                      <a:cxn ang="0">
                        <a:pos x="3488" y="124"/>
                      </a:cxn>
                      <a:cxn ang="0">
                        <a:pos x="3370" y="117"/>
                      </a:cxn>
                      <a:cxn ang="0">
                        <a:pos x="3288" y="135"/>
                      </a:cxn>
                      <a:cxn ang="0">
                        <a:pos x="3228" y="163"/>
                      </a:cxn>
                      <a:cxn ang="0">
                        <a:pos x="3178" y="196"/>
                      </a:cxn>
                      <a:cxn ang="0">
                        <a:pos x="3118" y="246"/>
                      </a:cxn>
                      <a:cxn ang="0">
                        <a:pos x="3080" y="303"/>
                      </a:cxn>
                      <a:cxn ang="0">
                        <a:pos x="3055" y="353"/>
                      </a:cxn>
                      <a:cxn ang="0">
                        <a:pos x="3047" y="401"/>
                      </a:cxn>
                      <a:cxn ang="0">
                        <a:pos x="3047" y="507"/>
                      </a:cxn>
                      <a:cxn ang="0">
                        <a:pos x="1266" y="536"/>
                      </a:cxn>
                      <a:cxn ang="0">
                        <a:pos x="1266" y="434"/>
                      </a:cxn>
                      <a:cxn ang="0">
                        <a:pos x="1241" y="364"/>
                      </a:cxn>
                      <a:cxn ang="0">
                        <a:pos x="1212" y="309"/>
                      </a:cxn>
                      <a:cxn ang="0">
                        <a:pos x="1168" y="258"/>
                      </a:cxn>
                      <a:cxn ang="0">
                        <a:pos x="1105" y="214"/>
                      </a:cxn>
                      <a:cxn ang="0">
                        <a:pos x="1041" y="185"/>
                      </a:cxn>
                      <a:cxn ang="0">
                        <a:pos x="978" y="168"/>
                      </a:cxn>
                      <a:cxn ang="0">
                        <a:pos x="867" y="168"/>
                      </a:cxn>
                      <a:cxn ang="0">
                        <a:pos x="808" y="178"/>
                      </a:cxn>
                      <a:cxn ang="0">
                        <a:pos x="748" y="201"/>
                      </a:cxn>
                      <a:cxn ang="0">
                        <a:pos x="694" y="240"/>
                      </a:cxn>
                      <a:cxn ang="0">
                        <a:pos x="642" y="291"/>
                      </a:cxn>
                      <a:cxn ang="0">
                        <a:pos x="608" y="353"/>
                      </a:cxn>
                      <a:cxn ang="0">
                        <a:pos x="587" y="419"/>
                      </a:cxn>
                      <a:cxn ang="0">
                        <a:pos x="587" y="488"/>
                      </a:cxn>
                      <a:cxn ang="0">
                        <a:pos x="0" y="487"/>
                      </a:cxn>
                      <a:cxn ang="0">
                        <a:pos x="0" y="464"/>
                      </a:cxn>
                      <a:cxn ang="0">
                        <a:pos x="19" y="464"/>
                      </a:cxn>
                      <a:cxn ang="0">
                        <a:pos x="19" y="431"/>
                      </a:cxn>
                      <a:cxn ang="0">
                        <a:pos x="1" y="430"/>
                      </a:cxn>
                      <a:cxn ang="0">
                        <a:pos x="1" y="330"/>
                      </a:cxn>
                      <a:cxn ang="0">
                        <a:pos x="17" y="309"/>
                      </a:cxn>
                      <a:cxn ang="0">
                        <a:pos x="153" y="251"/>
                      </a:cxn>
                      <a:cxn ang="0">
                        <a:pos x="303" y="201"/>
                      </a:cxn>
                      <a:cxn ang="0">
                        <a:pos x="484" y="153"/>
                      </a:cxn>
                      <a:cxn ang="0">
                        <a:pos x="680" y="112"/>
                      </a:cxn>
                      <a:cxn ang="0">
                        <a:pos x="860" y="80"/>
                      </a:cxn>
                      <a:cxn ang="0">
                        <a:pos x="1032" y="54"/>
                      </a:cxn>
                      <a:cxn ang="0">
                        <a:pos x="1091" y="54"/>
                      </a:cxn>
                      <a:cxn ang="0">
                        <a:pos x="1130" y="68"/>
                      </a:cxn>
                      <a:cxn ang="0">
                        <a:pos x="1313" y="91"/>
                      </a:cxn>
                      <a:cxn ang="0">
                        <a:pos x="1458" y="102"/>
                      </a:cxn>
                      <a:cxn ang="0">
                        <a:pos x="2218" y="61"/>
                      </a:cxn>
                      <a:cxn ang="0">
                        <a:pos x="2583" y="35"/>
                      </a:cxn>
                      <a:cxn ang="0">
                        <a:pos x="2927" y="13"/>
                      </a:cxn>
                      <a:cxn ang="0">
                        <a:pos x="3101" y="3"/>
                      </a:cxn>
                      <a:cxn ang="0">
                        <a:pos x="3874" y="0"/>
                      </a:cxn>
                    </a:cxnLst>
                    <a:rect l="0" t="0" r="r" b="b"/>
                    <a:pathLst>
                      <a:path w="4079" h="537">
                        <a:moveTo>
                          <a:pt x="3874" y="0"/>
                        </a:moveTo>
                        <a:lnTo>
                          <a:pt x="4054" y="0"/>
                        </a:lnTo>
                        <a:lnTo>
                          <a:pt x="4078" y="83"/>
                        </a:lnTo>
                        <a:lnTo>
                          <a:pt x="3998" y="83"/>
                        </a:lnTo>
                        <a:lnTo>
                          <a:pt x="3998" y="382"/>
                        </a:lnTo>
                        <a:lnTo>
                          <a:pt x="3841" y="518"/>
                        </a:lnTo>
                        <a:lnTo>
                          <a:pt x="3806" y="532"/>
                        </a:lnTo>
                        <a:lnTo>
                          <a:pt x="3776" y="536"/>
                        </a:lnTo>
                        <a:lnTo>
                          <a:pt x="3781" y="468"/>
                        </a:lnTo>
                        <a:lnTo>
                          <a:pt x="3785" y="386"/>
                        </a:lnTo>
                        <a:lnTo>
                          <a:pt x="3764" y="317"/>
                        </a:lnTo>
                        <a:lnTo>
                          <a:pt x="3735" y="266"/>
                        </a:lnTo>
                        <a:lnTo>
                          <a:pt x="3697" y="222"/>
                        </a:lnTo>
                        <a:lnTo>
                          <a:pt x="3642" y="178"/>
                        </a:lnTo>
                        <a:lnTo>
                          <a:pt x="3578" y="145"/>
                        </a:lnTo>
                        <a:lnTo>
                          <a:pt x="3488" y="124"/>
                        </a:lnTo>
                        <a:lnTo>
                          <a:pt x="3370" y="117"/>
                        </a:lnTo>
                        <a:lnTo>
                          <a:pt x="3288" y="135"/>
                        </a:lnTo>
                        <a:lnTo>
                          <a:pt x="3228" y="163"/>
                        </a:lnTo>
                        <a:lnTo>
                          <a:pt x="3178" y="196"/>
                        </a:lnTo>
                        <a:lnTo>
                          <a:pt x="3118" y="246"/>
                        </a:lnTo>
                        <a:lnTo>
                          <a:pt x="3080" y="303"/>
                        </a:lnTo>
                        <a:lnTo>
                          <a:pt x="3055" y="353"/>
                        </a:lnTo>
                        <a:lnTo>
                          <a:pt x="3047" y="401"/>
                        </a:lnTo>
                        <a:lnTo>
                          <a:pt x="3047" y="507"/>
                        </a:lnTo>
                        <a:lnTo>
                          <a:pt x="1266" y="536"/>
                        </a:lnTo>
                        <a:lnTo>
                          <a:pt x="1266" y="434"/>
                        </a:lnTo>
                        <a:lnTo>
                          <a:pt x="1241" y="364"/>
                        </a:lnTo>
                        <a:lnTo>
                          <a:pt x="1212" y="309"/>
                        </a:lnTo>
                        <a:lnTo>
                          <a:pt x="1168" y="258"/>
                        </a:lnTo>
                        <a:lnTo>
                          <a:pt x="1105" y="214"/>
                        </a:lnTo>
                        <a:lnTo>
                          <a:pt x="1041" y="185"/>
                        </a:lnTo>
                        <a:lnTo>
                          <a:pt x="978" y="168"/>
                        </a:lnTo>
                        <a:lnTo>
                          <a:pt x="867" y="168"/>
                        </a:lnTo>
                        <a:lnTo>
                          <a:pt x="808" y="178"/>
                        </a:lnTo>
                        <a:lnTo>
                          <a:pt x="748" y="201"/>
                        </a:lnTo>
                        <a:lnTo>
                          <a:pt x="694" y="240"/>
                        </a:lnTo>
                        <a:lnTo>
                          <a:pt x="642" y="291"/>
                        </a:lnTo>
                        <a:lnTo>
                          <a:pt x="608" y="353"/>
                        </a:lnTo>
                        <a:lnTo>
                          <a:pt x="587" y="419"/>
                        </a:lnTo>
                        <a:lnTo>
                          <a:pt x="587" y="488"/>
                        </a:lnTo>
                        <a:lnTo>
                          <a:pt x="0" y="487"/>
                        </a:lnTo>
                        <a:lnTo>
                          <a:pt x="0" y="464"/>
                        </a:lnTo>
                        <a:lnTo>
                          <a:pt x="19" y="464"/>
                        </a:lnTo>
                        <a:lnTo>
                          <a:pt x="19" y="431"/>
                        </a:lnTo>
                        <a:lnTo>
                          <a:pt x="1" y="430"/>
                        </a:lnTo>
                        <a:lnTo>
                          <a:pt x="1" y="330"/>
                        </a:lnTo>
                        <a:lnTo>
                          <a:pt x="17" y="309"/>
                        </a:lnTo>
                        <a:lnTo>
                          <a:pt x="153" y="251"/>
                        </a:lnTo>
                        <a:lnTo>
                          <a:pt x="303" y="201"/>
                        </a:lnTo>
                        <a:lnTo>
                          <a:pt x="484" y="153"/>
                        </a:lnTo>
                        <a:lnTo>
                          <a:pt x="680" y="112"/>
                        </a:lnTo>
                        <a:lnTo>
                          <a:pt x="860" y="80"/>
                        </a:lnTo>
                        <a:lnTo>
                          <a:pt x="1032" y="54"/>
                        </a:lnTo>
                        <a:lnTo>
                          <a:pt x="1091" y="54"/>
                        </a:lnTo>
                        <a:lnTo>
                          <a:pt x="1130" y="68"/>
                        </a:lnTo>
                        <a:lnTo>
                          <a:pt x="1313" y="91"/>
                        </a:lnTo>
                        <a:lnTo>
                          <a:pt x="1458" y="102"/>
                        </a:lnTo>
                        <a:lnTo>
                          <a:pt x="2218" y="61"/>
                        </a:lnTo>
                        <a:lnTo>
                          <a:pt x="2583" y="35"/>
                        </a:lnTo>
                        <a:lnTo>
                          <a:pt x="2927" y="13"/>
                        </a:lnTo>
                        <a:lnTo>
                          <a:pt x="3101" y="3"/>
                        </a:lnTo>
                        <a:lnTo>
                          <a:pt x="3874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Freeform 31"/>
                  <p:cNvSpPr>
                    <a:spLocks/>
                  </p:cNvSpPr>
                  <p:nvPr/>
                </p:nvSpPr>
                <p:spPr bwMode="auto">
                  <a:xfrm>
                    <a:off x="1665" y="3335"/>
                    <a:ext cx="823" cy="481"/>
                  </a:xfrm>
                  <a:custGeom>
                    <a:avLst/>
                    <a:gdLst/>
                    <a:ahLst/>
                    <a:cxnLst>
                      <a:cxn ang="0">
                        <a:pos x="822" y="0"/>
                      </a:cxn>
                      <a:cxn ang="0">
                        <a:pos x="822" y="470"/>
                      </a:cxn>
                      <a:cxn ang="0">
                        <a:pos x="0" y="481"/>
                      </a:cxn>
                      <a:cxn ang="0">
                        <a:pos x="0" y="51"/>
                      </a:cxn>
                      <a:cxn ang="0">
                        <a:pos x="109" y="41"/>
                      </a:cxn>
                      <a:cxn ang="0">
                        <a:pos x="259" y="33"/>
                      </a:cxn>
                      <a:cxn ang="0">
                        <a:pos x="410" y="27"/>
                      </a:cxn>
                      <a:cxn ang="0">
                        <a:pos x="507" y="19"/>
                      </a:cxn>
                      <a:cxn ang="0">
                        <a:pos x="603" y="14"/>
                      </a:cxn>
                      <a:cxn ang="0">
                        <a:pos x="733" y="4"/>
                      </a:cxn>
                      <a:cxn ang="0">
                        <a:pos x="822" y="0"/>
                      </a:cxn>
                    </a:cxnLst>
                    <a:rect l="0" t="0" r="r" b="b"/>
                    <a:pathLst>
                      <a:path w="823" h="482">
                        <a:moveTo>
                          <a:pt x="822" y="0"/>
                        </a:moveTo>
                        <a:lnTo>
                          <a:pt x="822" y="470"/>
                        </a:lnTo>
                        <a:lnTo>
                          <a:pt x="0" y="481"/>
                        </a:lnTo>
                        <a:lnTo>
                          <a:pt x="0" y="51"/>
                        </a:lnTo>
                        <a:lnTo>
                          <a:pt x="109" y="41"/>
                        </a:lnTo>
                        <a:lnTo>
                          <a:pt x="259" y="33"/>
                        </a:lnTo>
                        <a:lnTo>
                          <a:pt x="410" y="27"/>
                        </a:lnTo>
                        <a:lnTo>
                          <a:pt x="507" y="19"/>
                        </a:lnTo>
                        <a:lnTo>
                          <a:pt x="603" y="14"/>
                        </a:lnTo>
                        <a:lnTo>
                          <a:pt x="733" y="4"/>
                        </a:lnTo>
                        <a:lnTo>
                          <a:pt x="822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769" y="3181"/>
                    <a:ext cx="1382" cy="548"/>
                    <a:chOff x="1769" y="3181"/>
                    <a:chExt cx="1382" cy="548"/>
                  </a:xfrm>
                </p:grpSpPr>
                <p:sp>
                  <p:nvSpPr>
                    <p:cNvPr id="86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3181"/>
                      <a:ext cx="150" cy="6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12700">
                      <a:solidFill>
                        <a:srgbClr val="800000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7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3207"/>
                      <a:ext cx="15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1C1C1C"/>
                      </a:outerShdw>
                    </a:effec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8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69" y="3400"/>
                      <a:ext cx="871" cy="329"/>
                      <a:chOff x="1769" y="3400"/>
                      <a:chExt cx="871" cy="329"/>
                    </a:xfrm>
                  </p:grpSpPr>
                  <p:sp>
                    <p:nvSpPr>
                      <p:cNvPr id="89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69" y="3623"/>
                        <a:ext cx="871" cy="10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70" y="59"/>
                          </a:cxn>
                          <a:cxn ang="0">
                            <a:pos x="870" y="106"/>
                          </a:cxn>
                          <a:cxn ang="0">
                            <a:pos x="0" y="0"/>
                          </a:cxn>
                          <a:cxn ang="0">
                            <a:pos x="870" y="59"/>
                          </a:cxn>
                        </a:cxnLst>
                        <a:rect l="0" t="0" r="r" b="b"/>
                        <a:pathLst>
                          <a:path w="871" h="107">
                            <a:moveTo>
                              <a:pt x="870" y="59"/>
                            </a:moveTo>
                            <a:lnTo>
                              <a:pt x="870" y="106"/>
                            </a:lnTo>
                            <a:lnTo>
                              <a:pt x="0" y="0"/>
                            </a:lnTo>
                            <a:lnTo>
                              <a:pt x="870" y="59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8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0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8" y="3400"/>
                        <a:ext cx="862" cy="12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61" y="0"/>
                          </a:cxn>
                          <a:cxn ang="0">
                            <a:pos x="861" y="48"/>
                          </a:cxn>
                          <a:cxn ang="0">
                            <a:pos x="0" y="124"/>
                          </a:cxn>
                          <a:cxn ang="0">
                            <a:pos x="861" y="0"/>
                          </a:cxn>
                        </a:cxnLst>
                        <a:rect l="0" t="0" r="r" b="b"/>
                        <a:pathLst>
                          <a:path w="862" h="125">
                            <a:moveTo>
                              <a:pt x="861" y="0"/>
                            </a:moveTo>
                            <a:lnTo>
                              <a:pt x="861" y="48"/>
                            </a:lnTo>
                            <a:lnTo>
                              <a:pt x="0" y="124"/>
                            </a:lnTo>
                            <a:lnTo>
                              <a:pt x="861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8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1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8" y="3474"/>
                        <a:ext cx="862" cy="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61" y="0"/>
                          </a:cxn>
                          <a:cxn ang="0">
                            <a:pos x="861" y="47"/>
                          </a:cxn>
                          <a:cxn ang="0">
                            <a:pos x="0" y="75"/>
                          </a:cxn>
                          <a:cxn ang="0">
                            <a:pos x="861" y="0"/>
                          </a:cxn>
                        </a:cxnLst>
                        <a:rect l="0" t="0" r="r" b="b"/>
                        <a:pathLst>
                          <a:path w="862" h="76">
                            <a:moveTo>
                              <a:pt x="861" y="0"/>
                            </a:moveTo>
                            <a:lnTo>
                              <a:pt x="861" y="47"/>
                            </a:lnTo>
                            <a:lnTo>
                              <a:pt x="0" y="75"/>
                            </a:lnTo>
                            <a:lnTo>
                              <a:pt x="861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8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2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69" y="3542"/>
                        <a:ext cx="871" cy="4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70" y="0"/>
                          </a:cxn>
                          <a:cxn ang="0">
                            <a:pos x="870" y="47"/>
                          </a:cxn>
                          <a:cxn ang="0">
                            <a:pos x="0" y="28"/>
                          </a:cxn>
                          <a:cxn ang="0">
                            <a:pos x="870" y="0"/>
                          </a:cxn>
                        </a:cxnLst>
                        <a:rect l="0" t="0" r="r" b="b"/>
                        <a:pathLst>
                          <a:path w="871" h="48">
                            <a:moveTo>
                              <a:pt x="870" y="0"/>
                            </a:moveTo>
                            <a:lnTo>
                              <a:pt x="870" y="47"/>
                            </a:lnTo>
                            <a:lnTo>
                              <a:pt x="0" y="28"/>
                            </a:lnTo>
                            <a:lnTo>
                              <a:pt x="87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8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3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69" y="3597"/>
                        <a:ext cx="871" cy="6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70" y="15"/>
                          </a:cxn>
                          <a:cxn ang="0">
                            <a:pos x="870" y="62"/>
                          </a:cxn>
                          <a:cxn ang="0">
                            <a:pos x="0" y="0"/>
                          </a:cxn>
                          <a:cxn ang="0">
                            <a:pos x="870" y="15"/>
                          </a:cxn>
                        </a:cxnLst>
                        <a:rect l="0" t="0" r="r" b="b"/>
                        <a:pathLst>
                          <a:path w="871" h="63">
                            <a:moveTo>
                              <a:pt x="870" y="15"/>
                            </a:moveTo>
                            <a:lnTo>
                              <a:pt x="870" y="62"/>
                            </a:lnTo>
                            <a:lnTo>
                              <a:pt x="0" y="0"/>
                            </a:lnTo>
                            <a:lnTo>
                              <a:pt x="870" y="15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 cap="rnd" cmpd="sng">
                        <a:solidFill>
                          <a:srgbClr val="8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107763" dir="2700000" algn="ctr" rotWithShape="0">
                          <a:srgbClr val="1C1C1C"/>
                        </a:outerShdw>
                      </a:effec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9" name="Group 41"/>
              <p:cNvGrpSpPr>
                <a:grpSpLocks/>
              </p:cNvGrpSpPr>
              <p:nvPr/>
            </p:nvGrpSpPr>
            <p:grpSpPr bwMode="auto">
              <a:xfrm>
                <a:off x="739" y="3524"/>
                <a:ext cx="655" cy="569"/>
                <a:chOff x="718" y="3429"/>
                <a:chExt cx="636" cy="553"/>
              </a:xfrm>
            </p:grpSpPr>
            <p:sp>
              <p:nvSpPr>
                <p:cNvPr id="70" name="Oval 42"/>
                <p:cNvSpPr>
                  <a:spLocks noChangeArrowheads="1"/>
                </p:cNvSpPr>
                <p:nvPr/>
              </p:nvSpPr>
              <p:spPr bwMode="auto">
                <a:xfrm>
                  <a:off x="718" y="3429"/>
                  <a:ext cx="636" cy="55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Freeform 43"/>
                <p:cNvSpPr>
                  <a:spLocks/>
                </p:cNvSpPr>
                <p:nvPr/>
              </p:nvSpPr>
              <p:spPr bwMode="auto">
                <a:xfrm>
                  <a:off x="972" y="3793"/>
                  <a:ext cx="114" cy="122"/>
                </a:xfrm>
                <a:custGeom>
                  <a:avLst/>
                  <a:gdLst/>
                  <a:ahLst/>
                  <a:cxnLst>
                    <a:cxn ang="0">
                      <a:pos x="113" y="112"/>
                    </a:cxn>
                    <a:cxn ang="0">
                      <a:pos x="69" y="0"/>
                    </a:cxn>
                    <a:cxn ang="0">
                      <a:pos x="42" y="0"/>
                    </a:cxn>
                    <a:cxn ang="0">
                      <a:pos x="0" y="117"/>
                    </a:cxn>
                    <a:cxn ang="0">
                      <a:pos x="55" y="121"/>
                    </a:cxn>
                    <a:cxn ang="0">
                      <a:pos x="113" y="112"/>
                    </a:cxn>
                  </a:cxnLst>
                  <a:rect l="0" t="0" r="r" b="b"/>
                  <a:pathLst>
                    <a:path w="114" h="122">
                      <a:moveTo>
                        <a:pt x="113" y="112"/>
                      </a:moveTo>
                      <a:lnTo>
                        <a:pt x="69" y="0"/>
                      </a:lnTo>
                      <a:lnTo>
                        <a:pt x="42" y="0"/>
                      </a:lnTo>
                      <a:lnTo>
                        <a:pt x="0" y="117"/>
                      </a:lnTo>
                      <a:lnTo>
                        <a:pt x="55" y="121"/>
                      </a:lnTo>
                      <a:lnTo>
                        <a:pt x="113" y="112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reeform 44"/>
                <p:cNvSpPr>
                  <a:spLocks/>
                </p:cNvSpPr>
                <p:nvPr/>
              </p:nvSpPr>
              <p:spPr bwMode="auto">
                <a:xfrm>
                  <a:off x="974" y="3503"/>
                  <a:ext cx="116" cy="121"/>
                </a:xfrm>
                <a:custGeom>
                  <a:avLst/>
                  <a:gdLst/>
                  <a:ahLst/>
                  <a:cxnLst>
                    <a:cxn ang="0">
                      <a:pos x="115" y="9"/>
                    </a:cxn>
                    <a:cxn ang="0">
                      <a:pos x="69" y="120"/>
                    </a:cxn>
                    <a:cxn ang="0">
                      <a:pos x="43" y="120"/>
                    </a:cxn>
                    <a:cxn ang="0">
                      <a:pos x="0" y="5"/>
                    </a:cxn>
                    <a:cxn ang="0">
                      <a:pos x="56" y="0"/>
                    </a:cxn>
                    <a:cxn ang="0">
                      <a:pos x="115" y="9"/>
                    </a:cxn>
                  </a:cxnLst>
                  <a:rect l="0" t="0" r="r" b="b"/>
                  <a:pathLst>
                    <a:path w="116" h="121">
                      <a:moveTo>
                        <a:pt x="115" y="9"/>
                      </a:moveTo>
                      <a:lnTo>
                        <a:pt x="69" y="120"/>
                      </a:lnTo>
                      <a:lnTo>
                        <a:pt x="43" y="120"/>
                      </a:lnTo>
                      <a:lnTo>
                        <a:pt x="0" y="5"/>
                      </a:lnTo>
                      <a:lnTo>
                        <a:pt x="56" y="0"/>
                      </a:lnTo>
                      <a:lnTo>
                        <a:pt x="115" y="9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Freeform 45"/>
                <p:cNvSpPr>
                  <a:spLocks/>
                </p:cNvSpPr>
                <p:nvPr/>
              </p:nvSpPr>
              <p:spPr bwMode="auto">
                <a:xfrm>
                  <a:off x="798" y="3657"/>
                  <a:ext cx="140" cy="97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38" y="39"/>
                    </a:cxn>
                    <a:cxn ang="0">
                      <a:pos x="138" y="62"/>
                    </a:cxn>
                    <a:cxn ang="0">
                      <a:pos x="6" y="97"/>
                    </a:cxn>
                    <a:cxn ang="0">
                      <a:pos x="0" y="5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39" h="98">
                      <a:moveTo>
                        <a:pt x="10" y="0"/>
                      </a:moveTo>
                      <a:lnTo>
                        <a:pt x="138" y="39"/>
                      </a:lnTo>
                      <a:lnTo>
                        <a:pt x="138" y="62"/>
                      </a:lnTo>
                      <a:lnTo>
                        <a:pt x="6" y="97"/>
                      </a:lnTo>
                      <a:lnTo>
                        <a:pt x="0" y="51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46"/>
                <p:cNvSpPr>
                  <a:spLocks/>
                </p:cNvSpPr>
                <p:nvPr/>
              </p:nvSpPr>
              <p:spPr bwMode="auto">
                <a:xfrm>
                  <a:off x="1129" y="3657"/>
                  <a:ext cx="138" cy="97"/>
                </a:xfrm>
                <a:custGeom>
                  <a:avLst/>
                  <a:gdLst/>
                  <a:ahLst/>
                  <a:cxnLst>
                    <a:cxn ang="0">
                      <a:pos x="128" y="0"/>
                    </a:cxn>
                    <a:cxn ang="0">
                      <a:pos x="0" y="39"/>
                    </a:cxn>
                    <a:cxn ang="0">
                      <a:pos x="0" y="62"/>
                    </a:cxn>
                    <a:cxn ang="0">
                      <a:pos x="133" y="97"/>
                    </a:cxn>
                    <a:cxn ang="0">
                      <a:pos x="138" y="51"/>
                    </a:cxn>
                    <a:cxn ang="0">
                      <a:pos x="128" y="0"/>
                    </a:cxn>
                  </a:cxnLst>
                  <a:rect l="0" t="0" r="r" b="b"/>
                  <a:pathLst>
                    <a:path w="139" h="98">
                      <a:moveTo>
                        <a:pt x="128" y="0"/>
                      </a:moveTo>
                      <a:lnTo>
                        <a:pt x="0" y="39"/>
                      </a:lnTo>
                      <a:lnTo>
                        <a:pt x="0" y="62"/>
                      </a:lnTo>
                      <a:lnTo>
                        <a:pt x="133" y="97"/>
                      </a:lnTo>
                      <a:lnTo>
                        <a:pt x="138" y="51"/>
                      </a:lnTo>
                      <a:lnTo>
                        <a:pt x="128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47"/>
                <p:cNvSpPr>
                  <a:spLocks noChangeArrowheads="1"/>
                </p:cNvSpPr>
                <p:nvPr/>
              </p:nvSpPr>
              <p:spPr bwMode="auto">
                <a:xfrm>
                  <a:off x="810" y="3503"/>
                  <a:ext cx="457" cy="397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76" name="Group 48"/>
                <p:cNvGrpSpPr>
                  <a:grpSpLocks/>
                </p:cNvGrpSpPr>
                <p:nvPr/>
              </p:nvGrpSpPr>
              <p:grpSpPr bwMode="auto">
                <a:xfrm>
                  <a:off x="955" y="3630"/>
                  <a:ext cx="167" cy="145"/>
                  <a:chOff x="955" y="3630"/>
                  <a:chExt cx="167" cy="145"/>
                </a:xfrm>
              </p:grpSpPr>
              <p:sp>
                <p:nvSpPr>
                  <p:cNvPr id="7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55" y="3630"/>
                    <a:ext cx="167" cy="1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94" y="3661"/>
                    <a:ext cx="94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60" name="Group 51"/>
              <p:cNvGrpSpPr>
                <a:grpSpLocks/>
              </p:cNvGrpSpPr>
              <p:nvPr/>
            </p:nvGrpSpPr>
            <p:grpSpPr bwMode="auto">
              <a:xfrm>
                <a:off x="3238" y="3524"/>
                <a:ext cx="655" cy="569"/>
                <a:chOff x="3146" y="3429"/>
                <a:chExt cx="637" cy="553"/>
              </a:xfrm>
            </p:grpSpPr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auto">
                <a:xfrm>
                  <a:off x="3146" y="3429"/>
                  <a:ext cx="637" cy="55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53"/>
                <p:cNvSpPr>
                  <a:spLocks/>
                </p:cNvSpPr>
                <p:nvPr/>
              </p:nvSpPr>
              <p:spPr bwMode="auto">
                <a:xfrm>
                  <a:off x="3398" y="3793"/>
                  <a:ext cx="114" cy="122"/>
                </a:xfrm>
                <a:custGeom>
                  <a:avLst/>
                  <a:gdLst/>
                  <a:ahLst/>
                  <a:cxnLst>
                    <a:cxn ang="0">
                      <a:pos x="112" y="112"/>
                    </a:cxn>
                    <a:cxn ang="0">
                      <a:pos x="69" y="0"/>
                    </a:cxn>
                    <a:cxn ang="0">
                      <a:pos x="42" y="0"/>
                    </a:cxn>
                    <a:cxn ang="0">
                      <a:pos x="0" y="117"/>
                    </a:cxn>
                    <a:cxn ang="0">
                      <a:pos x="54" y="121"/>
                    </a:cxn>
                    <a:cxn ang="0">
                      <a:pos x="112" y="112"/>
                    </a:cxn>
                  </a:cxnLst>
                  <a:rect l="0" t="0" r="r" b="b"/>
                  <a:pathLst>
                    <a:path w="113" h="122">
                      <a:moveTo>
                        <a:pt x="112" y="112"/>
                      </a:moveTo>
                      <a:lnTo>
                        <a:pt x="69" y="0"/>
                      </a:lnTo>
                      <a:lnTo>
                        <a:pt x="42" y="0"/>
                      </a:lnTo>
                      <a:lnTo>
                        <a:pt x="0" y="117"/>
                      </a:lnTo>
                      <a:lnTo>
                        <a:pt x="54" y="121"/>
                      </a:lnTo>
                      <a:lnTo>
                        <a:pt x="112" y="112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 54"/>
                <p:cNvSpPr>
                  <a:spLocks/>
                </p:cNvSpPr>
                <p:nvPr/>
              </p:nvSpPr>
              <p:spPr bwMode="auto">
                <a:xfrm>
                  <a:off x="3402" y="3503"/>
                  <a:ext cx="116" cy="121"/>
                </a:xfrm>
                <a:custGeom>
                  <a:avLst/>
                  <a:gdLst/>
                  <a:ahLst/>
                  <a:cxnLst>
                    <a:cxn ang="0">
                      <a:pos x="116" y="9"/>
                    </a:cxn>
                    <a:cxn ang="0">
                      <a:pos x="70" y="120"/>
                    </a:cxn>
                    <a:cxn ang="0">
                      <a:pos x="42" y="120"/>
                    </a:cxn>
                    <a:cxn ang="0">
                      <a:pos x="0" y="5"/>
                    </a:cxn>
                    <a:cxn ang="0">
                      <a:pos x="56" y="0"/>
                    </a:cxn>
                    <a:cxn ang="0">
                      <a:pos x="116" y="9"/>
                    </a:cxn>
                  </a:cxnLst>
                  <a:rect l="0" t="0" r="r" b="b"/>
                  <a:pathLst>
                    <a:path w="117" h="121">
                      <a:moveTo>
                        <a:pt x="116" y="9"/>
                      </a:moveTo>
                      <a:lnTo>
                        <a:pt x="70" y="120"/>
                      </a:lnTo>
                      <a:lnTo>
                        <a:pt x="42" y="120"/>
                      </a:lnTo>
                      <a:lnTo>
                        <a:pt x="0" y="5"/>
                      </a:lnTo>
                      <a:lnTo>
                        <a:pt x="56" y="0"/>
                      </a:lnTo>
                      <a:lnTo>
                        <a:pt x="116" y="9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 55"/>
                <p:cNvSpPr>
                  <a:spLocks/>
                </p:cNvSpPr>
                <p:nvPr/>
              </p:nvSpPr>
              <p:spPr bwMode="auto">
                <a:xfrm>
                  <a:off x="3226" y="3657"/>
                  <a:ext cx="138" cy="97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39" y="39"/>
                    </a:cxn>
                    <a:cxn ang="0">
                      <a:pos x="139" y="62"/>
                    </a:cxn>
                    <a:cxn ang="0">
                      <a:pos x="6" y="97"/>
                    </a:cxn>
                    <a:cxn ang="0">
                      <a:pos x="0" y="5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40" h="98">
                      <a:moveTo>
                        <a:pt x="10" y="0"/>
                      </a:moveTo>
                      <a:lnTo>
                        <a:pt x="139" y="39"/>
                      </a:lnTo>
                      <a:lnTo>
                        <a:pt x="139" y="62"/>
                      </a:lnTo>
                      <a:lnTo>
                        <a:pt x="6" y="97"/>
                      </a:lnTo>
                      <a:lnTo>
                        <a:pt x="0" y="51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56"/>
                <p:cNvSpPr>
                  <a:spLocks/>
                </p:cNvSpPr>
                <p:nvPr/>
              </p:nvSpPr>
              <p:spPr bwMode="auto">
                <a:xfrm>
                  <a:off x="3555" y="3657"/>
                  <a:ext cx="141" cy="97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0" y="39"/>
                    </a:cxn>
                    <a:cxn ang="0">
                      <a:pos x="0" y="62"/>
                    </a:cxn>
                    <a:cxn ang="0">
                      <a:pos x="133" y="97"/>
                    </a:cxn>
                    <a:cxn ang="0">
                      <a:pos x="139" y="51"/>
                    </a:cxn>
                    <a:cxn ang="0">
                      <a:pos x="129" y="0"/>
                    </a:cxn>
                  </a:cxnLst>
                  <a:rect l="0" t="0" r="r" b="b"/>
                  <a:pathLst>
                    <a:path w="140" h="98">
                      <a:moveTo>
                        <a:pt x="129" y="0"/>
                      </a:moveTo>
                      <a:lnTo>
                        <a:pt x="0" y="39"/>
                      </a:lnTo>
                      <a:lnTo>
                        <a:pt x="0" y="62"/>
                      </a:lnTo>
                      <a:lnTo>
                        <a:pt x="133" y="97"/>
                      </a:lnTo>
                      <a:lnTo>
                        <a:pt x="139" y="51"/>
                      </a:lnTo>
                      <a:lnTo>
                        <a:pt x="129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57"/>
                <p:cNvSpPr>
                  <a:spLocks noChangeArrowheads="1"/>
                </p:cNvSpPr>
                <p:nvPr/>
              </p:nvSpPr>
              <p:spPr bwMode="auto">
                <a:xfrm>
                  <a:off x="3238" y="3503"/>
                  <a:ext cx="458" cy="397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67" name="Group 58"/>
                <p:cNvGrpSpPr>
                  <a:grpSpLocks/>
                </p:cNvGrpSpPr>
                <p:nvPr/>
              </p:nvGrpSpPr>
              <p:grpSpPr bwMode="auto">
                <a:xfrm>
                  <a:off x="3381" y="3630"/>
                  <a:ext cx="170" cy="145"/>
                  <a:chOff x="3381" y="3630"/>
                  <a:chExt cx="170" cy="145"/>
                </a:xfrm>
              </p:grpSpPr>
              <p:sp>
                <p:nvSpPr>
                  <p:cNvPr id="6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381" y="3630"/>
                    <a:ext cx="170" cy="1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422" y="3661"/>
                    <a:ext cx="9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64655" y="4373959"/>
              <a:ext cx="2058842" cy="566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l" eaLnBrk="0" hangingPunct="0"/>
              <a:r>
                <a:rPr lang="en-US" altLang="zh-TW" dirty="0"/>
                <a:t>Life Sciences</a:t>
              </a: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107504" y="6356430"/>
              <a:ext cx="2211388" cy="566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0" tIns="44446" rIns="90480" bIns="44446">
              <a:spAutoFit/>
            </a:bodyPr>
            <a:lstStyle/>
            <a:p>
              <a:pPr algn="l" eaLnBrk="0" hangingPunct="0"/>
              <a:r>
                <a:rPr lang="en-US" altLang="zh-TW" dirty="0"/>
                <a:t>CAD/CAM</a:t>
              </a: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3326953" y="3916759"/>
              <a:ext cx="1538820" cy="518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l" eaLnBrk="0" hangingPunct="0"/>
              <a:r>
                <a:rPr lang="en-US" altLang="zh-TW" sz="1600" dirty="0"/>
                <a:t>Aerospace</a:t>
              </a:r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5578029" y="2954734"/>
              <a:ext cx="1682750" cy="1819275"/>
            </a:xfrm>
            <a:prstGeom prst="rect">
              <a:avLst/>
            </a:prstGeom>
            <a:gradFill rotWithShape="0">
              <a:gsLst>
                <a:gs pos="0">
                  <a:srgbClr val="C0FEF9"/>
                </a:gs>
                <a:gs pos="100000">
                  <a:srgbClr val="C0FEF9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lIns="93067" tIns="45717" rIns="93067" bIns="45717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" name="Group 65"/>
            <p:cNvGrpSpPr>
              <a:grpSpLocks/>
            </p:cNvGrpSpPr>
            <p:nvPr/>
          </p:nvGrpSpPr>
          <p:grpSpPr bwMode="auto">
            <a:xfrm>
              <a:off x="5578029" y="2389584"/>
              <a:ext cx="1597025" cy="1766888"/>
              <a:chOff x="3606" y="1792"/>
              <a:chExt cx="1006" cy="1113"/>
            </a:xfrm>
          </p:grpSpPr>
          <p:grpSp>
            <p:nvGrpSpPr>
              <p:cNvPr id="30" name="Group 66"/>
              <p:cNvGrpSpPr>
                <a:grpSpLocks/>
              </p:cNvGrpSpPr>
              <p:nvPr/>
            </p:nvGrpSpPr>
            <p:grpSpPr bwMode="auto">
              <a:xfrm>
                <a:off x="3739" y="1792"/>
                <a:ext cx="873" cy="1113"/>
                <a:chOff x="3739" y="1792"/>
                <a:chExt cx="873" cy="1113"/>
              </a:xfrm>
            </p:grpSpPr>
            <p:sp>
              <p:nvSpPr>
                <p:cNvPr id="52" name="Freeform 67"/>
                <p:cNvSpPr>
                  <a:spLocks/>
                </p:cNvSpPr>
                <p:nvPr/>
              </p:nvSpPr>
              <p:spPr bwMode="auto">
                <a:xfrm>
                  <a:off x="3739" y="1827"/>
                  <a:ext cx="873" cy="999"/>
                </a:xfrm>
                <a:custGeom>
                  <a:avLst/>
                  <a:gdLst/>
                  <a:ahLst/>
                  <a:cxnLst>
                    <a:cxn ang="0">
                      <a:pos x="546" y="19"/>
                    </a:cxn>
                    <a:cxn ang="0">
                      <a:pos x="646" y="73"/>
                    </a:cxn>
                    <a:cxn ang="0">
                      <a:pos x="731" y="145"/>
                    </a:cxn>
                    <a:cxn ang="0">
                      <a:pos x="798" y="231"/>
                    </a:cxn>
                    <a:cxn ang="0">
                      <a:pos x="845" y="328"/>
                    </a:cxn>
                    <a:cxn ang="0">
                      <a:pos x="869" y="432"/>
                    </a:cxn>
                    <a:cxn ang="0">
                      <a:pos x="869" y="540"/>
                    </a:cxn>
                    <a:cxn ang="0">
                      <a:pos x="845" y="645"/>
                    </a:cxn>
                    <a:cxn ang="0">
                      <a:pos x="798" y="742"/>
                    </a:cxn>
                    <a:cxn ang="0">
                      <a:pos x="731" y="828"/>
                    </a:cxn>
                    <a:cxn ang="0">
                      <a:pos x="646" y="901"/>
                    </a:cxn>
                    <a:cxn ang="0">
                      <a:pos x="546" y="954"/>
                    </a:cxn>
                    <a:cxn ang="0">
                      <a:pos x="437" y="987"/>
                    </a:cxn>
                    <a:cxn ang="0">
                      <a:pos x="323" y="998"/>
                    </a:cxn>
                    <a:cxn ang="0">
                      <a:pos x="208" y="987"/>
                    </a:cxn>
                    <a:cxn ang="0">
                      <a:pos x="100" y="954"/>
                    </a:cxn>
                    <a:cxn ang="0">
                      <a:pos x="0" y="901"/>
                    </a:cxn>
                    <a:cxn ang="0">
                      <a:pos x="76" y="886"/>
                    </a:cxn>
                    <a:cxn ang="0">
                      <a:pos x="170" y="925"/>
                    </a:cxn>
                    <a:cxn ang="0">
                      <a:pos x="270" y="945"/>
                    </a:cxn>
                    <a:cxn ang="0">
                      <a:pos x="374" y="945"/>
                    </a:cxn>
                    <a:cxn ang="0">
                      <a:pos x="476" y="925"/>
                    </a:cxn>
                    <a:cxn ang="0">
                      <a:pos x="571" y="886"/>
                    </a:cxn>
                    <a:cxn ang="0">
                      <a:pos x="654" y="830"/>
                    </a:cxn>
                    <a:cxn ang="0">
                      <a:pos x="723" y="758"/>
                    </a:cxn>
                    <a:cxn ang="0">
                      <a:pos x="776" y="674"/>
                    </a:cxn>
                    <a:cxn ang="0">
                      <a:pos x="807" y="582"/>
                    </a:cxn>
                    <a:cxn ang="0">
                      <a:pos x="818" y="486"/>
                    </a:cxn>
                    <a:cxn ang="0">
                      <a:pos x="807" y="390"/>
                    </a:cxn>
                    <a:cxn ang="0">
                      <a:pos x="776" y="299"/>
                    </a:cxn>
                    <a:cxn ang="0">
                      <a:pos x="723" y="215"/>
                    </a:cxn>
                    <a:cxn ang="0">
                      <a:pos x="654" y="143"/>
                    </a:cxn>
                    <a:cxn ang="0">
                      <a:pos x="571" y="87"/>
                    </a:cxn>
                    <a:cxn ang="0">
                      <a:pos x="476" y="48"/>
                    </a:cxn>
                    <a:cxn ang="0">
                      <a:pos x="492" y="0"/>
                    </a:cxn>
                  </a:cxnLst>
                  <a:rect l="0" t="0" r="r" b="b"/>
                  <a:pathLst>
                    <a:path w="873" h="999">
                      <a:moveTo>
                        <a:pt x="492" y="0"/>
                      </a:moveTo>
                      <a:lnTo>
                        <a:pt x="546" y="19"/>
                      </a:lnTo>
                      <a:lnTo>
                        <a:pt x="598" y="44"/>
                      </a:lnTo>
                      <a:lnTo>
                        <a:pt x="646" y="73"/>
                      </a:lnTo>
                      <a:lnTo>
                        <a:pt x="691" y="106"/>
                      </a:lnTo>
                      <a:lnTo>
                        <a:pt x="731" y="145"/>
                      </a:lnTo>
                      <a:lnTo>
                        <a:pt x="767" y="186"/>
                      </a:lnTo>
                      <a:lnTo>
                        <a:pt x="798" y="231"/>
                      </a:lnTo>
                      <a:lnTo>
                        <a:pt x="825" y="278"/>
                      </a:lnTo>
                      <a:lnTo>
                        <a:pt x="845" y="328"/>
                      </a:lnTo>
                      <a:lnTo>
                        <a:pt x="860" y="380"/>
                      </a:lnTo>
                      <a:lnTo>
                        <a:pt x="869" y="432"/>
                      </a:lnTo>
                      <a:lnTo>
                        <a:pt x="872" y="486"/>
                      </a:lnTo>
                      <a:lnTo>
                        <a:pt x="869" y="540"/>
                      </a:lnTo>
                      <a:lnTo>
                        <a:pt x="860" y="593"/>
                      </a:lnTo>
                      <a:lnTo>
                        <a:pt x="845" y="645"/>
                      </a:lnTo>
                      <a:lnTo>
                        <a:pt x="825" y="694"/>
                      </a:lnTo>
                      <a:lnTo>
                        <a:pt x="798" y="742"/>
                      </a:lnTo>
                      <a:lnTo>
                        <a:pt x="767" y="787"/>
                      </a:lnTo>
                      <a:lnTo>
                        <a:pt x="731" y="828"/>
                      </a:lnTo>
                      <a:lnTo>
                        <a:pt x="691" y="867"/>
                      </a:lnTo>
                      <a:lnTo>
                        <a:pt x="646" y="901"/>
                      </a:lnTo>
                      <a:lnTo>
                        <a:pt x="598" y="929"/>
                      </a:lnTo>
                      <a:lnTo>
                        <a:pt x="546" y="954"/>
                      </a:lnTo>
                      <a:lnTo>
                        <a:pt x="492" y="973"/>
                      </a:lnTo>
                      <a:lnTo>
                        <a:pt x="437" y="987"/>
                      </a:lnTo>
                      <a:lnTo>
                        <a:pt x="380" y="995"/>
                      </a:lnTo>
                      <a:lnTo>
                        <a:pt x="323" y="998"/>
                      </a:lnTo>
                      <a:lnTo>
                        <a:pt x="265" y="995"/>
                      </a:lnTo>
                      <a:lnTo>
                        <a:pt x="208" y="987"/>
                      </a:lnTo>
                      <a:lnTo>
                        <a:pt x="153" y="973"/>
                      </a:lnTo>
                      <a:lnTo>
                        <a:pt x="100" y="954"/>
                      </a:lnTo>
                      <a:lnTo>
                        <a:pt x="49" y="929"/>
                      </a:lnTo>
                      <a:lnTo>
                        <a:pt x="0" y="901"/>
                      </a:lnTo>
                      <a:lnTo>
                        <a:pt x="31" y="860"/>
                      </a:lnTo>
                      <a:lnTo>
                        <a:pt x="76" y="886"/>
                      </a:lnTo>
                      <a:lnTo>
                        <a:pt x="122" y="908"/>
                      </a:lnTo>
                      <a:lnTo>
                        <a:pt x="170" y="925"/>
                      </a:lnTo>
                      <a:lnTo>
                        <a:pt x="220" y="938"/>
                      </a:lnTo>
                      <a:lnTo>
                        <a:pt x="270" y="945"/>
                      </a:lnTo>
                      <a:lnTo>
                        <a:pt x="323" y="948"/>
                      </a:lnTo>
                      <a:lnTo>
                        <a:pt x="374" y="945"/>
                      </a:lnTo>
                      <a:lnTo>
                        <a:pt x="426" y="938"/>
                      </a:lnTo>
                      <a:lnTo>
                        <a:pt x="476" y="925"/>
                      </a:lnTo>
                      <a:lnTo>
                        <a:pt x="525" y="908"/>
                      </a:lnTo>
                      <a:lnTo>
                        <a:pt x="571" y="886"/>
                      </a:lnTo>
                      <a:lnTo>
                        <a:pt x="614" y="860"/>
                      </a:lnTo>
                      <a:lnTo>
                        <a:pt x="654" y="830"/>
                      </a:lnTo>
                      <a:lnTo>
                        <a:pt x="691" y="796"/>
                      </a:lnTo>
                      <a:lnTo>
                        <a:pt x="723" y="758"/>
                      </a:lnTo>
                      <a:lnTo>
                        <a:pt x="752" y="716"/>
                      </a:lnTo>
                      <a:lnTo>
                        <a:pt x="776" y="674"/>
                      </a:lnTo>
                      <a:lnTo>
                        <a:pt x="795" y="630"/>
                      </a:lnTo>
                      <a:lnTo>
                        <a:pt x="807" y="582"/>
                      </a:lnTo>
                      <a:lnTo>
                        <a:pt x="815" y="534"/>
                      </a:lnTo>
                      <a:lnTo>
                        <a:pt x="818" y="486"/>
                      </a:lnTo>
                      <a:lnTo>
                        <a:pt x="815" y="437"/>
                      </a:lnTo>
                      <a:lnTo>
                        <a:pt x="807" y="390"/>
                      </a:lnTo>
                      <a:lnTo>
                        <a:pt x="795" y="343"/>
                      </a:lnTo>
                      <a:lnTo>
                        <a:pt x="776" y="299"/>
                      </a:lnTo>
                      <a:lnTo>
                        <a:pt x="752" y="255"/>
                      </a:lnTo>
                      <a:lnTo>
                        <a:pt x="723" y="215"/>
                      </a:lnTo>
                      <a:lnTo>
                        <a:pt x="691" y="177"/>
                      </a:lnTo>
                      <a:lnTo>
                        <a:pt x="654" y="143"/>
                      </a:lnTo>
                      <a:lnTo>
                        <a:pt x="614" y="113"/>
                      </a:lnTo>
                      <a:lnTo>
                        <a:pt x="571" y="87"/>
                      </a:lnTo>
                      <a:lnTo>
                        <a:pt x="525" y="64"/>
                      </a:lnTo>
                      <a:lnTo>
                        <a:pt x="476" y="48"/>
                      </a:lnTo>
                      <a:lnTo>
                        <a:pt x="477" y="44"/>
                      </a:lnTo>
                      <a:lnTo>
                        <a:pt x="49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6BF69">
                        <a:gamma/>
                        <a:tint val="50196"/>
                        <a:invGamma/>
                      </a:srgbClr>
                    </a:gs>
                    <a:gs pos="100000">
                      <a:srgbClr val="F6BF69"/>
                    </a:gs>
                  </a:gsLst>
                  <a:lin ang="5400000" scaled="1"/>
                </a:gradFill>
                <a:ln w="762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lIns="93067" tIns="45717" rIns="93067" bIns="45717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767" y="2661"/>
                  <a:ext cx="72" cy="16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lIns="93067" tIns="45717" rIns="93067" bIns="45717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256" y="1886"/>
                  <a:ext cx="8" cy="62"/>
                </a:xfrm>
                <a:prstGeom prst="line">
                  <a:avLst/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lIns="93067" tIns="45717" rIns="93067" bIns="45717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70"/>
                <p:cNvSpPr>
                  <a:spLocks/>
                </p:cNvSpPr>
                <p:nvPr/>
              </p:nvSpPr>
              <p:spPr bwMode="auto">
                <a:xfrm>
                  <a:off x="3839" y="2818"/>
                  <a:ext cx="510" cy="87"/>
                </a:xfrm>
                <a:custGeom>
                  <a:avLst/>
                  <a:gdLst/>
                  <a:ahLst/>
                  <a:cxnLst>
                    <a:cxn ang="0">
                      <a:pos x="2" y="55"/>
                    </a:cxn>
                    <a:cxn ang="0">
                      <a:pos x="12" y="45"/>
                    </a:cxn>
                    <a:cxn ang="0">
                      <a:pos x="27" y="37"/>
                    </a:cxn>
                    <a:cxn ang="0">
                      <a:pos x="54" y="24"/>
                    </a:cxn>
                    <a:cxn ang="0">
                      <a:pos x="85" y="17"/>
                    </a:cxn>
                    <a:cxn ang="0">
                      <a:pos x="114" y="11"/>
                    </a:cxn>
                    <a:cxn ang="0">
                      <a:pos x="153" y="5"/>
                    </a:cxn>
                    <a:cxn ang="0">
                      <a:pos x="190" y="2"/>
                    </a:cxn>
                    <a:cxn ang="0">
                      <a:pos x="234" y="0"/>
                    </a:cxn>
                    <a:cxn ang="0">
                      <a:pos x="288" y="1"/>
                    </a:cxn>
                    <a:cxn ang="0">
                      <a:pos x="343" y="3"/>
                    </a:cxn>
                    <a:cxn ang="0">
                      <a:pos x="383" y="8"/>
                    </a:cxn>
                    <a:cxn ang="0">
                      <a:pos x="424" y="15"/>
                    </a:cxn>
                    <a:cxn ang="0">
                      <a:pos x="463" y="27"/>
                    </a:cxn>
                    <a:cxn ang="0">
                      <a:pos x="484" y="37"/>
                    </a:cxn>
                    <a:cxn ang="0">
                      <a:pos x="497" y="46"/>
                    </a:cxn>
                    <a:cxn ang="0">
                      <a:pos x="509" y="61"/>
                    </a:cxn>
                    <a:cxn ang="0">
                      <a:pos x="488" y="69"/>
                    </a:cxn>
                    <a:cxn ang="0">
                      <a:pos x="453" y="75"/>
                    </a:cxn>
                    <a:cxn ang="0">
                      <a:pos x="410" y="80"/>
                    </a:cxn>
                    <a:cxn ang="0">
                      <a:pos x="368" y="84"/>
                    </a:cxn>
                    <a:cxn ang="0">
                      <a:pos x="319" y="85"/>
                    </a:cxn>
                    <a:cxn ang="0">
                      <a:pos x="265" y="86"/>
                    </a:cxn>
                    <a:cxn ang="0">
                      <a:pos x="213" y="86"/>
                    </a:cxn>
                    <a:cxn ang="0">
                      <a:pos x="159" y="85"/>
                    </a:cxn>
                    <a:cxn ang="0">
                      <a:pos x="99" y="81"/>
                    </a:cxn>
                    <a:cxn ang="0">
                      <a:pos x="52" y="76"/>
                    </a:cxn>
                    <a:cxn ang="0">
                      <a:pos x="12" y="68"/>
                    </a:cxn>
                    <a:cxn ang="0">
                      <a:pos x="0" y="62"/>
                    </a:cxn>
                    <a:cxn ang="0">
                      <a:pos x="2" y="55"/>
                    </a:cxn>
                  </a:cxnLst>
                  <a:rect l="0" t="0" r="r" b="b"/>
                  <a:pathLst>
                    <a:path w="510" h="87">
                      <a:moveTo>
                        <a:pt x="2" y="55"/>
                      </a:moveTo>
                      <a:lnTo>
                        <a:pt x="12" y="45"/>
                      </a:lnTo>
                      <a:lnTo>
                        <a:pt x="27" y="37"/>
                      </a:lnTo>
                      <a:lnTo>
                        <a:pt x="54" y="24"/>
                      </a:lnTo>
                      <a:lnTo>
                        <a:pt x="85" y="17"/>
                      </a:lnTo>
                      <a:lnTo>
                        <a:pt x="114" y="11"/>
                      </a:lnTo>
                      <a:lnTo>
                        <a:pt x="153" y="5"/>
                      </a:lnTo>
                      <a:lnTo>
                        <a:pt x="190" y="2"/>
                      </a:lnTo>
                      <a:lnTo>
                        <a:pt x="234" y="0"/>
                      </a:lnTo>
                      <a:lnTo>
                        <a:pt x="288" y="1"/>
                      </a:lnTo>
                      <a:lnTo>
                        <a:pt x="343" y="3"/>
                      </a:lnTo>
                      <a:lnTo>
                        <a:pt x="383" y="8"/>
                      </a:lnTo>
                      <a:lnTo>
                        <a:pt x="424" y="15"/>
                      </a:lnTo>
                      <a:lnTo>
                        <a:pt x="463" y="27"/>
                      </a:lnTo>
                      <a:lnTo>
                        <a:pt x="484" y="37"/>
                      </a:lnTo>
                      <a:lnTo>
                        <a:pt x="497" y="46"/>
                      </a:lnTo>
                      <a:lnTo>
                        <a:pt x="509" y="61"/>
                      </a:lnTo>
                      <a:lnTo>
                        <a:pt x="488" y="69"/>
                      </a:lnTo>
                      <a:lnTo>
                        <a:pt x="453" y="75"/>
                      </a:lnTo>
                      <a:lnTo>
                        <a:pt x="410" y="80"/>
                      </a:lnTo>
                      <a:lnTo>
                        <a:pt x="368" y="84"/>
                      </a:lnTo>
                      <a:lnTo>
                        <a:pt x="319" y="85"/>
                      </a:lnTo>
                      <a:lnTo>
                        <a:pt x="265" y="86"/>
                      </a:lnTo>
                      <a:lnTo>
                        <a:pt x="213" y="86"/>
                      </a:lnTo>
                      <a:lnTo>
                        <a:pt x="159" y="85"/>
                      </a:lnTo>
                      <a:lnTo>
                        <a:pt x="99" y="81"/>
                      </a:lnTo>
                      <a:lnTo>
                        <a:pt x="52" y="76"/>
                      </a:lnTo>
                      <a:lnTo>
                        <a:pt x="12" y="68"/>
                      </a:lnTo>
                      <a:lnTo>
                        <a:pt x="0" y="62"/>
                      </a:lnTo>
                      <a:lnTo>
                        <a:pt x="2" y="55"/>
                      </a:lnTo>
                    </a:path>
                  </a:pathLst>
                </a:custGeom>
                <a:solidFill>
                  <a:srgbClr val="333399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lIns="93067" tIns="45717" rIns="93067" bIns="45717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303" y="1792"/>
                  <a:ext cx="10" cy="67"/>
                </a:xfrm>
                <a:prstGeom prst="line">
                  <a:avLst/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lIns="93067" tIns="45717" rIns="93067" bIns="45717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72"/>
              <p:cNvGrpSpPr>
                <a:grpSpLocks/>
              </p:cNvGrpSpPr>
              <p:nvPr/>
            </p:nvGrpSpPr>
            <p:grpSpPr bwMode="auto">
              <a:xfrm>
                <a:off x="3606" y="1896"/>
                <a:ext cx="908" cy="843"/>
                <a:chOff x="3606" y="1896"/>
                <a:chExt cx="908" cy="843"/>
              </a:xfrm>
            </p:grpSpPr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auto">
                <a:xfrm>
                  <a:off x="3606" y="1896"/>
                  <a:ext cx="908" cy="84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>
                        <a:gamma/>
                        <a:tint val="50196"/>
                        <a:invGamma/>
                      </a:srgbClr>
                    </a:gs>
                    <a:gs pos="100000">
                      <a:srgbClr val="F6BF69"/>
                    </a:gs>
                  </a:gsLst>
                  <a:lin ang="5400000" scaled="1"/>
                </a:gradFill>
                <a:ln w="76200">
                  <a:noFill/>
                  <a:round/>
                  <a:headEnd/>
                  <a:tailEnd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lIns="93067" tIns="45717" rIns="93067" bIns="45717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3" name="Group 74"/>
                <p:cNvGrpSpPr>
                  <a:grpSpLocks/>
                </p:cNvGrpSpPr>
                <p:nvPr/>
              </p:nvGrpSpPr>
              <p:grpSpPr bwMode="auto">
                <a:xfrm>
                  <a:off x="3606" y="1984"/>
                  <a:ext cx="845" cy="626"/>
                  <a:chOff x="3606" y="1984"/>
                  <a:chExt cx="845" cy="626"/>
                </a:xfrm>
              </p:grpSpPr>
              <p:sp>
                <p:nvSpPr>
                  <p:cNvPr id="34" name="Freeform 75"/>
                  <p:cNvSpPr>
                    <a:spLocks/>
                  </p:cNvSpPr>
                  <p:nvPr/>
                </p:nvSpPr>
                <p:spPr bwMode="auto">
                  <a:xfrm>
                    <a:off x="3725" y="2213"/>
                    <a:ext cx="1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8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Freeform 76"/>
                  <p:cNvSpPr>
                    <a:spLocks/>
                  </p:cNvSpPr>
                  <p:nvPr/>
                </p:nvSpPr>
                <p:spPr bwMode="auto">
                  <a:xfrm>
                    <a:off x="3741" y="2230"/>
                    <a:ext cx="4" cy="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0"/>
                      </a:cxn>
                      <a:cxn ang="0">
                        <a:pos x="3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" h="5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3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Freeform 77"/>
                  <p:cNvSpPr>
                    <a:spLocks/>
                  </p:cNvSpPr>
                  <p:nvPr/>
                </p:nvSpPr>
                <p:spPr bwMode="auto">
                  <a:xfrm>
                    <a:off x="3788" y="2208"/>
                    <a:ext cx="32" cy="27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19" y="0"/>
                      </a:cxn>
                      <a:cxn ang="0">
                        <a:pos x="13" y="7"/>
                      </a:cxn>
                      <a:cxn ang="0">
                        <a:pos x="8" y="7"/>
                      </a:cxn>
                      <a:cxn ang="0">
                        <a:pos x="5" y="11"/>
                      </a:cxn>
                      <a:cxn ang="0">
                        <a:pos x="0" y="11"/>
                      </a:cxn>
                      <a:cxn ang="0">
                        <a:pos x="0" y="20"/>
                      </a:cxn>
                      <a:cxn ang="0">
                        <a:pos x="7" y="26"/>
                      </a:cxn>
                      <a:cxn ang="0">
                        <a:pos x="25" y="26"/>
                      </a:cxn>
                      <a:cxn ang="0">
                        <a:pos x="31" y="20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32" h="27">
                        <a:moveTo>
                          <a:pt x="31" y="0"/>
                        </a:moveTo>
                        <a:lnTo>
                          <a:pt x="19" y="0"/>
                        </a:lnTo>
                        <a:lnTo>
                          <a:pt x="13" y="7"/>
                        </a:lnTo>
                        <a:lnTo>
                          <a:pt x="8" y="7"/>
                        </a:lnTo>
                        <a:lnTo>
                          <a:pt x="5" y="11"/>
                        </a:lnTo>
                        <a:lnTo>
                          <a:pt x="0" y="11"/>
                        </a:lnTo>
                        <a:lnTo>
                          <a:pt x="0" y="20"/>
                        </a:lnTo>
                        <a:lnTo>
                          <a:pt x="7" y="26"/>
                        </a:lnTo>
                        <a:lnTo>
                          <a:pt x="25" y="26"/>
                        </a:lnTo>
                        <a:lnTo>
                          <a:pt x="31" y="2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Freeform 78"/>
                  <p:cNvSpPr>
                    <a:spLocks/>
                  </p:cNvSpPr>
                  <p:nvPr/>
                </p:nvSpPr>
                <p:spPr bwMode="auto">
                  <a:xfrm>
                    <a:off x="3606" y="2229"/>
                    <a:ext cx="273" cy="331"/>
                  </a:xfrm>
                  <a:custGeom>
                    <a:avLst/>
                    <a:gdLst/>
                    <a:ahLst/>
                    <a:cxnLst>
                      <a:cxn ang="0">
                        <a:pos x="65" y="0"/>
                      </a:cxn>
                      <a:cxn ang="0">
                        <a:pos x="60" y="9"/>
                      </a:cxn>
                      <a:cxn ang="0">
                        <a:pos x="39" y="26"/>
                      </a:cxn>
                      <a:cxn ang="0">
                        <a:pos x="34" y="43"/>
                      </a:cxn>
                      <a:cxn ang="0">
                        <a:pos x="18" y="54"/>
                      </a:cxn>
                      <a:cxn ang="0">
                        <a:pos x="7" y="76"/>
                      </a:cxn>
                      <a:cxn ang="0">
                        <a:pos x="7" y="89"/>
                      </a:cxn>
                      <a:cxn ang="0">
                        <a:pos x="0" y="113"/>
                      </a:cxn>
                      <a:cxn ang="0">
                        <a:pos x="10" y="123"/>
                      </a:cxn>
                      <a:cxn ang="0">
                        <a:pos x="34" y="153"/>
                      </a:cxn>
                      <a:cxn ang="0">
                        <a:pos x="41" y="149"/>
                      </a:cxn>
                      <a:cxn ang="0">
                        <a:pos x="84" y="149"/>
                      </a:cxn>
                      <a:cxn ang="0">
                        <a:pos x="104" y="157"/>
                      </a:cxn>
                      <a:cxn ang="0">
                        <a:pos x="102" y="180"/>
                      </a:cxn>
                      <a:cxn ang="0">
                        <a:pos x="117" y="211"/>
                      </a:cxn>
                      <a:cxn ang="0">
                        <a:pos x="116" y="219"/>
                      </a:cxn>
                      <a:cxn ang="0">
                        <a:pos x="122" y="229"/>
                      </a:cxn>
                      <a:cxn ang="0">
                        <a:pos x="113" y="251"/>
                      </a:cxn>
                      <a:cxn ang="0">
                        <a:pos x="123" y="278"/>
                      </a:cxn>
                      <a:cxn ang="0">
                        <a:pos x="129" y="300"/>
                      </a:cxn>
                      <a:cxn ang="0">
                        <a:pos x="137" y="313"/>
                      </a:cxn>
                      <a:cxn ang="0">
                        <a:pos x="144" y="330"/>
                      </a:cxn>
                      <a:cxn ang="0">
                        <a:pos x="159" y="328"/>
                      </a:cxn>
                      <a:cxn ang="0">
                        <a:pos x="183" y="315"/>
                      </a:cxn>
                      <a:cxn ang="0">
                        <a:pos x="194" y="300"/>
                      </a:cxn>
                      <a:cxn ang="0">
                        <a:pos x="193" y="290"/>
                      </a:cxn>
                      <a:cxn ang="0">
                        <a:pos x="207" y="281"/>
                      </a:cxn>
                      <a:cxn ang="0">
                        <a:pos x="204" y="267"/>
                      </a:cxn>
                      <a:cxn ang="0">
                        <a:pos x="225" y="243"/>
                      </a:cxn>
                      <a:cxn ang="0">
                        <a:pos x="228" y="224"/>
                      </a:cxn>
                      <a:cxn ang="0">
                        <a:pos x="223" y="218"/>
                      </a:cxn>
                      <a:cxn ang="0">
                        <a:pos x="225" y="210"/>
                      </a:cxn>
                      <a:cxn ang="0">
                        <a:pos x="220" y="202"/>
                      </a:cxn>
                      <a:cxn ang="0">
                        <a:pos x="236" y="184"/>
                      </a:cxn>
                      <a:cxn ang="0">
                        <a:pos x="236" y="175"/>
                      </a:cxn>
                      <a:cxn ang="0">
                        <a:pos x="258" y="159"/>
                      </a:cxn>
                      <a:cxn ang="0">
                        <a:pos x="272" y="116"/>
                      </a:cxn>
                      <a:cxn ang="0">
                        <a:pos x="252" y="128"/>
                      </a:cxn>
                      <a:cxn ang="0">
                        <a:pos x="234" y="122"/>
                      </a:cxn>
                      <a:cxn ang="0">
                        <a:pos x="237" y="112"/>
                      </a:cxn>
                      <a:cxn ang="0">
                        <a:pos x="219" y="101"/>
                      </a:cxn>
                      <a:cxn ang="0">
                        <a:pos x="211" y="74"/>
                      </a:cxn>
                      <a:cxn ang="0">
                        <a:pos x="194" y="53"/>
                      </a:cxn>
                      <a:cxn ang="0">
                        <a:pos x="194" y="37"/>
                      </a:cxn>
                      <a:cxn ang="0">
                        <a:pos x="185" y="36"/>
                      </a:cxn>
                      <a:cxn ang="0">
                        <a:pos x="179" y="39"/>
                      </a:cxn>
                      <a:cxn ang="0">
                        <a:pos x="153" y="30"/>
                      </a:cxn>
                      <a:cxn ang="0">
                        <a:pos x="147" y="36"/>
                      </a:cxn>
                      <a:cxn ang="0">
                        <a:pos x="141" y="44"/>
                      </a:cxn>
                      <a:cxn ang="0">
                        <a:pos x="128" y="30"/>
                      </a:cxn>
                      <a:cxn ang="0">
                        <a:pos x="114" y="26"/>
                      </a:cxn>
                      <a:cxn ang="0">
                        <a:pos x="113" y="8"/>
                      </a:cxn>
                      <a:cxn ang="0">
                        <a:pos x="93" y="11"/>
                      </a:cxn>
                      <a:cxn ang="0">
                        <a:pos x="81" y="7"/>
                      </a:cxn>
                      <a:cxn ang="0">
                        <a:pos x="65" y="0"/>
                      </a:cxn>
                    </a:cxnLst>
                    <a:rect l="0" t="0" r="r" b="b"/>
                    <a:pathLst>
                      <a:path w="273" h="331">
                        <a:moveTo>
                          <a:pt x="65" y="0"/>
                        </a:moveTo>
                        <a:lnTo>
                          <a:pt x="60" y="9"/>
                        </a:lnTo>
                        <a:lnTo>
                          <a:pt x="39" y="26"/>
                        </a:lnTo>
                        <a:lnTo>
                          <a:pt x="34" y="43"/>
                        </a:lnTo>
                        <a:lnTo>
                          <a:pt x="18" y="54"/>
                        </a:lnTo>
                        <a:lnTo>
                          <a:pt x="7" y="76"/>
                        </a:lnTo>
                        <a:lnTo>
                          <a:pt x="7" y="89"/>
                        </a:lnTo>
                        <a:lnTo>
                          <a:pt x="0" y="113"/>
                        </a:lnTo>
                        <a:lnTo>
                          <a:pt x="10" y="123"/>
                        </a:lnTo>
                        <a:lnTo>
                          <a:pt x="34" y="153"/>
                        </a:lnTo>
                        <a:lnTo>
                          <a:pt x="41" y="149"/>
                        </a:lnTo>
                        <a:lnTo>
                          <a:pt x="84" y="149"/>
                        </a:lnTo>
                        <a:lnTo>
                          <a:pt x="104" y="157"/>
                        </a:lnTo>
                        <a:lnTo>
                          <a:pt x="102" y="180"/>
                        </a:lnTo>
                        <a:lnTo>
                          <a:pt x="117" y="211"/>
                        </a:lnTo>
                        <a:lnTo>
                          <a:pt x="116" y="219"/>
                        </a:lnTo>
                        <a:lnTo>
                          <a:pt x="122" y="229"/>
                        </a:lnTo>
                        <a:lnTo>
                          <a:pt x="113" y="251"/>
                        </a:lnTo>
                        <a:lnTo>
                          <a:pt x="123" y="278"/>
                        </a:lnTo>
                        <a:lnTo>
                          <a:pt x="129" y="300"/>
                        </a:lnTo>
                        <a:lnTo>
                          <a:pt x="137" y="313"/>
                        </a:lnTo>
                        <a:lnTo>
                          <a:pt x="144" y="330"/>
                        </a:lnTo>
                        <a:lnTo>
                          <a:pt x="159" y="328"/>
                        </a:lnTo>
                        <a:lnTo>
                          <a:pt x="183" y="315"/>
                        </a:lnTo>
                        <a:lnTo>
                          <a:pt x="194" y="300"/>
                        </a:lnTo>
                        <a:lnTo>
                          <a:pt x="193" y="290"/>
                        </a:lnTo>
                        <a:lnTo>
                          <a:pt x="207" y="281"/>
                        </a:lnTo>
                        <a:lnTo>
                          <a:pt x="204" y="267"/>
                        </a:lnTo>
                        <a:lnTo>
                          <a:pt x="225" y="243"/>
                        </a:lnTo>
                        <a:lnTo>
                          <a:pt x="228" y="224"/>
                        </a:lnTo>
                        <a:lnTo>
                          <a:pt x="223" y="218"/>
                        </a:lnTo>
                        <a:lnTo>
                          <a:pt x="225" y="210"/>
                        </a:lnTo>
                        <a:lnTo>
                          <a:pt x="220" y="202"/>
                        </a:lnTo>
                        <a:lnTo>
                          <a:pt x="236" y="184"/>
                        </a:lnTo>
                        <a:lnTo>
                          <a:pt x="236" y="175"/>
                        </a:lnTo>
                        <a:lnTo>
                          <a:pt x="258" y="159"/>
                        </a:lnTo>
                        <a:lnTo>
                          <a:pt x="272" y="116"/>
                        </a:lnTo>
                        <a:lnTo>
                          <a:pt x="252" y="128"/>
                        </a:lnTo>
                        <a:lnTo>
                          <a:pt x="234" y="122"/>
                        </a:lnTo>
                        <a:lnTo>
                          <a:pt x="237" y="112"/>
                        </a:lnTo>
                        <a:lnTo>
                          <a:pt x="219" y="101"/>
                        </a:lnTo>
                        <a:lnTo>
                          <a:pt x="211" y="74"/>
                        </a:lnTo>
                        <a:lnTo>
                          <a:pt x="194" y="53"/>
                        </a:lnTo>
                        <a:lnTo>
                          <a:pt x="194" y="37"/>
                        </a:lnTo>
                        <a:lnTo>
                          <a:pt x="185" y="36"/>
                        </a:lnTo>
                        <a:lnTo>
                          <a:pt x="179" y="39"/>
                        </a:lnTo>
                        <a:lnTo>
                          <a:pt x="153" y="30"/>
                        </a:lnTo>
                        <a:lnTo>
                          <a:pt x="147" y="36"/>
                        </a:lnTo>
                        <a:lnTo>
                          <a:pt x="141" y="44"/>
                        </a:lnTo>
                        <a:lnTo>
                          <a:pt x="128" y="30"/>
                        </a:lnTo>
                        <a:lnTo>
                          <a:pt x="114" y="26"/>
                        </a:lnTo>
                        <a:lnTo>
                          <a:pt x="113" y="8"/>
                        </a:lnTo>
                        <a:lnTo>
                          <a:pt x="93" y="11"/>
                        </a:lnTo>
                        <a:lnTo>
                          <a:pt x="81" y="7"/>
                        </a:lnTo>
                        <a:lnTo>
                          <a:pt x="65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Freeform 79"/>
                  <p:cNvSpPr>
                    <a:spLocks/>
                  </p:cNvSpPr>
                  <p:nvPr/>
                </p:nvSpPr>
                <p:spPr bwMode="auto">
                  <a:xfrm>
                    <a:off x="4238" y="2312"/>
                    <a:ext cx="10" cy="16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5" y="5"/>
                      </a:cxn>
                      <a:cxn ang="0">
                        <a:pos x="4" y="8"/>
                      </a:cxn>
                      <a:cxn ang="0">
                        <a:pos x="4" y="10"/>
                      </a:cxn>
                      <a:cxn ang="0">
                        <a:pos x="9" y="13"/>
                      </a:cxn>
                      <a:cxn ang="0">
                        <a:pos x="9" y="15"/>
                      </a:cxn>
                      <a:cxn ang="0">
                        <a:pos x="5" y="13"/>
                      </a:cxn>
                      <a:cxn ang="0">
                        <a:pos x="2" y="15"/>
                      </a:cxn>
                      <a:cxn ang="0">
                        <a:pos x="0" y="13"/>
                      </a:cxn>
                      <a:cxn ang="0">
                        <a:pos x="2" y="10"/>
                      </a:cxn>
                      <a:cxn ang="0">
                        <a:pos x="0" y="8"/>
                      </a:cxn>
                      <a:cxn ang="0">
                        <a:pos x="2" y="2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0" h="16">
                        <a:moveTo>
                          <a:pt x="4" y="0"/>
                        </a:moveTo>
                        <a:lnTo>
                          <a:pt x="5" y="5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9" y="13"/>
                        </a:lnTo>
                        <a:lnTo>
                          <a:pt x="9" y="15"/>
                        </a:lnTo>
                        <a:lnTo>
                          <a:pt x="5" y="13"/>
                        </a:lnTo>
                        <a:lnTo>
                          <a:pt x="2" y="15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0" y="8"/>
                        </a:lnTo>
                        <a:lnTo>
                          <a:pt x="2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Freeform 80"/>
                  <p:cNvSpPr>
                    <a:spLocks/>
                  </p:cNvSpPr>
                  <p:nvPr/>
                </p:nvSpPr>
                <p:spPr bwMode="auto">
                  <a:xfrm>
                    <a:off x="4186" y="2380"/>
                    <a:ext cx="41" cy="56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15" y="28"/>
                      </a:cxn>
                      <a:cxn ang="0">
                        <a:pos x="31" y="0"/>
                      </a:cxn>
                      <a:cxn ang="0">
                        <a:pos x="40" y="16"/>
                      </a:cxn>
                      <a:cxn ang="0">
                        <a:pos x="33" y="55"/>
                      </a:cxn>
                      <a:cxn ang="0">
                        <a:pos x="3" y="46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41" h="56">
                        <a:moveTo>
                          <a:pt x="0" y="28"/>
                        </a:moveTo>
                        <a:lnTo>
                          <a:pt x="15" y="28"/>
                        </a:lnTo>
                        <a:lnTo>
                          <a:pt x="31" y="0"/>
                        </a:lnTo>
                        <a:lnTo>
                          <a:pt x="40" y="16"/>
                        </a:lnTo>
                        <a:lnTo>
                          <a:pt x="33" y="55"/>
                        </a:lnTo>
                        <a:lnTo>
                          <a:pt x="3" y="46"/>
                        </a:lnTo>
                        <a:lnTo>
                          <a:pt x="0" y="28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Freeform 81"/>
                  <p:cNvSpPr>
                    <a:spLocks/>
                  </p:cNvSpPr>
                  <p:nvPr/>
                </p:nvSpPr>
                <p:spPr bwMode="auto">
                  <a:xfrm>
                    <a:off x="4268" y="2401"/>
                    <a:ext cx="71" cy="54"/>
                  </a:xfrm>
                  <a:custGeom>
                    <a:avLst/>
                    <a:gdLst/>
                    <a:ahLst/>
                    <a:cxnLst>
                      <a:cxn ang="0">
                        <a:pos x="4" y="13"/>
                      </a:cxn>
                      <a:cxn ang="0">
                        <a:pos x="0" y="0"/>
                      </a:cxn>
                      <a:cxn ang="0">
                        <a:pos x="24" y="5"/>
                      </a:cxn>
                      <a:cxn ang="0">
                        <a:pos x="57" y="18"/>
                      </a:cxn>
                      <a:cxn ang="0">
                        <a:pos x="57" y="28"/>
                      </a:cxn>
                      <a:cxn ang="0">
                        <a:pos x="70" y="53"/>
                      </a:cxn>
                      <a:cxn ang="0">
                        <a:pos x="44" y="29"/>
                      </a:cxn>
                      <a:cxn ang="0">
                        <a:pos x="27" y="31"/>
                      </a:cxn>
                      <a:cxn ang="0">
                        <a:pos x="4" y="13"/>
                      </a:cxn>
                    </a:cxnLst>
                    <a:rect l="0" t="0" r="r" b="b"/>
                    <a:pathLst>
                      <a:path w="71" h="54">
                        <a:moveTo>
                          <a:pt x="4" y="13"/>
                        </a:moveTo>
                        <a:lnTo>
                          <a:pt x="0" y="0"/>
                        </a:lnTo>
                        <a:lnTo>
                          <a:pt x="24" y="5"/>
                        </a:lnTo>
                        <a:lnTo>
                          <a:pt x="57" y="18"/>
                        </a:lnTo>
                        <a:lnTo>
                          <a:pt x="57" y="28"/>
                        </a:lnTo>
                        <a:lnTo>
                          <a:pt x="70" y="53"/>
                        </a:lnTo>
                        <a:lnTo>
                          <a:pt x="44" y="29"/>
                        </a:lnTo>
                        <a:lnTo>
                          <a:pt x="27" y="31"/>
                        </a:lnTo>
                        <a:lnTo>
                          <a:pt x="4" y="13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1" name="Freeform 82"/>
                  <p:cNvSpPr>
                    <a:spLocks/>
                  </p:cNvSpPr>
                  <p:nvPr/>
                </p:nvSpPr>
                <p:spPr bwMode="auto">
                  <a:xfrm>
                    <a:off x="4403" y="2509"/>
                    <a:ext cx="48" cy="58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47" y="17"/>
                      </a:cxn>
                      <a:cxn ang="0">
                        <a:pos x="10" y="57"/>
                      </a:cxn>
                      <a:cxn ang="0">
                        <a:pos x="0" y="48"/>
                      </a:cxn>
                      <a:cxn ang="0">
                        <a:pos x="27" y="22"/>
                      </a:cxn>
                      <a:cxn ang="0">
                        <a:pos x="29" y="0"/>
                      </a:cxn>
                    </a:cxnLst>
                    <a:rect l="0" t="0" r="r" b="b"/>
                    <a:pathLst>
                      <a:path w="48" h="58">
                        <a:moveTo>
                          <a:pt x="29" y="0"/>
                        </a:moveTo>
                        <a:lnTo>
                          <a:pt x="47" y="17"/>
                        </a:lnTo>
                        <a:lnTo>
                          <a:pt x="10" y="57"/>
                        </a:lnTo>
                        <a:lnTo>
                          <a:pt x="0" y="48"/>
                        </a:lnTo>
                        <a:lnTo>
                          <a:pt x="27" y="22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Freeform 83"/>
                  <p:cNvSpPr>
                    <a:spLocks/>
                  </p:cNvSpPr>
                  <p:nvPr/>
                </p:nvSpPr>
                <p:spPr bwMode="auto">
                  <a:xfrm>
                    <a:off x="3691" y="2123"/>
                    <a:ext cx="24" cy="37"/>
                  </a:xfrm>
                  <a:custGeom>
                    <a:avLst/>
                    <a:gdLst/>
                    <a:ahLst/>
                    <a:cxnLst>
                      <a:cxn ang="0">
                        <a:pos x="23" y="28"/>
                      </a:cxn>
                      <a:cxn ang="0">
                        <a:pos x="17" y="24"/>
                      </a:cxn>
                      <a:cxn ang="0">
                        <a:pos x="17" y="8"/>
                      </a:cxn>
                      <a:cxn ang="0">
                        <a:pos x="20" y="5"/>
                      </a:cxn>
                      <a:cxn ang="0">
                        <a:pos x="15" y="5"/>
                      </a:cxn>
                      <a:cxn ang="0">
                        <a:pos x="18" y="0"/>
                      </a:cxn>
                      <a:cxn ang="0">
                        <a:pos x="14" y="0"/>
                      </a:cxn>
                      <a:cxn ang="0">
                        <a:pos x="8" y="5"/>
                      </a:cxn>
                      <a:cxn ang="0">
                        <a:pos x="8" y="15"/>
                      </a:cxn>
                      <a:cxn ang="0">
                        <a:pos x="11" y="17"/>
                      </a:cxn>
                      <a:cxn ang="0">
                        <a:pos x="11" y="22"/>
                      </a:cxn>
                      <a:cxn ang="0">
                        <a:pos x="9" y="22"/>
                      </a:cxn>
                      <a:cxn ang="0">
                        <a:pos x="5" y="25"/>
                      </a:cxn>
                      <a:cxn ang="0">
                        <a:pos x="5" y="29"/>
                      </a:cxn>
                      <a:cxn ang="0">
                        <a:pos x="0" y="36"/>
                      </a:cxn>
                      <a:cxn ang="0">
                        <a:pos x="17" y="36"/>
                      </a:cxn>
                      <a:cxn ang="0">
                        <a:pos x="23" y="28"/>
                      </a:cxn>
                    </a:cxnLst>
                    <a:rect l="0" t="0" r="r" b="b"/>
                    <a:pathLst>
                      <a:path w="24" h="37">
                        <a:moveTo>
                          <a:pt x="23" y="28"/>
                        </a:moveTo>
                        <a:lnTo>
                          <a:pt x="17" y="24"/>
                        </a:lnTo>
                        <a:lnTo>
                          <a:pt x="17" y="8"/>
                        </a:lnTo>
                        <a:lnTo>
                          <a:pt x="20" y="5"/>
                        </a:lnTo>
                        <a:lnTo>
                          <a:pt x="15" y="5"/>
                        </a:lnTo>
                        <a:lnTo>
                          <a:pt x="18" y="0"/>
                        </a:lnTo>
                        <a:lnTo>
                          <a:pt x="14" y="0"/>
                        </a:lnTo>
                        <a:lnTo>
                          <a:pt x="8" y="5"/>
                        </a:lnTo>
                        <a:lnTo>
                          <a:pt x="8" y="15"/>
                        </a:lnTo>
                        <a:lnTo>
                          <a:pt x="11" y="17"/>
                        </a:lnTo>
                        <a:lnTo>
                          <a:pt x="11" y="22"/>
                        </a:lnTo>
                        <a:lnTo>
                          <a:pt x="9" y="22"/>
                        </a:lnTo>
                        <a:lnTo>
                          <a:pt x="5" y="25"/>
                        </a:lnTo>
                        <a:lnTo>
                          <a:pt x="5" y="29"/>
                        </a:lnTo>
                        <a:lnTo>
                          <a:pt x="0" y="36"/>
                        </a:lnTo>
                        <a:lnTo>
                          <a:pt x="17" y="36"/>
                        </a:lnTo>
                        <a:lnTo>
                          <a:pt x="23" y="28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Freeform 84"/>
                  <p:cNvSpPr>
                    <a:spLocks/>
                  </p:cNvSpPr>
                  <p:nvPr/>
                </p:nvSpPr>
                <p:spPr bwMode="auto">
                  <a:xfrm>
                    <a:off x="3683" y="2135"/>
                    <a:ext cx="13" cy="1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12" y="4"/>
                      </a:cxn>
                      <a:cxn ang="0">
                        <a:pos x="12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0" y="12"/>
                      </a:cxn>
                      <a:cxn ang="0">
                        <a:pos x="7" y="12"/>
                      </a:cxn>
                      <a:cxn ang="0">
                        <a:pos x="10" y="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13" h="13">
                        <a:moveTo>
                          <a:pt x="10" y="4"/>
                        </a:moveTo>
                        <a:lnTo>
                          <a:pt x="12" y="4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7" y="12"/>
                        </a:lnTo>
                        <a:lnTo>
                          <a:pt x="10" y="9"/>
                        </a:lnTo>
                        <a:lnTo>
                          <a:pt x="10" y="4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Freeform 85"/>
                  <p:cNvSpPr>
                    <a:spLocks/>
                  </p:cNvSpPr>
                  <p:nvPr/>
                </p:nvSpPr>
                <p:spPr bwMode="auto">
                  <a:xfrm>
                    <a:off x="3664" y="2113"/>
                    <a:ext cx="156" cy="122"/>
                  </a:xfrm>
                  <a:custGeom>
                    <a:avLst/>
                    <a:gdLst/>
                    <a:ahLst/>
                    <a:cxnLst>
                      <a:cxn ang="0">
                        <a:pos x="102" y="8"/>
                      </a:cxn>
                      <a:cxn ang="0">
                        <a:pos x="122" y="11"/>
                      </a:cxn>
                      <a:cxn ang="0">
                        <a:pos x="110" y="16"/>
                      </a:cxn>
                      <a:cxn ang="0">
                        <a:pos x="105" y="23"/>
                      </a:cxn>
                      <a:cxn ang="0">
                        <a:pos x="97" y="39"/>
                      </a:cxn>
                      <a:cxn ang="0">
                        <a:pos x="85" y="41"/>
                      </a:cxn>
                      <a:cxn ang="0">
                        <a:pos x="74" y="39"/>
                      </a:cxn>
                      <a:cxn ang="0">
                        <a:pos x="80" y="31"/>
                      </a:cxn>
                      <a:cxn ang="0">
                        <a:pos x="75" y="21"/>
                      </a:cxn>
                      <a:cxn ang="0">
                        <a:pos x="69" y="39"/>
                      </a:cxn>
                      <a:cxn ang="0">
                        <a:pos x="53" y="47"/>
                      </a:cxn>
                      <a:cxn ang="0">
                        <a:pos x="44" y="53"/>
                      </a:cxn>
                      <a:cxn ang="0">
                        <a:pos x="32" y="61"/>
                      </a:cxn>
                      <a:cxn ang="0">
                        <a:pos x="26" y="80"/>
                      </a:cxn>
                      <a:cxn ang="0">
                        <a:pos x="5" y="73"/>
                      </a:cxn>
                      <a:cxn ang="0">
                        <a:pos x="0" y="88"/>
                      </a:cxn>
                      <a:cxn ang="0">
                        <a:pos x="9" y="109"/>
                      </a:cxn>
                      <a:cxn ang="0">
                        <a:pos x="43" y="86"/>
                      </a:cxn>
                      <a:cxn ang="0">
                        <a:pos x="64" y="82"/>
                      </a:cxn>
                      <a:cxn ang="0">
                        <a:pos x="67" y="90"/>
                      </a:cxn>
                      <a:cxn ang="0">
                        <a:pos x="85" y="113"/>
                      </a:cxn>
                      <a:cxn ang="0">
                        <a:pos x="87" y="106"/>
                      </a:cxn>
                      <a:cxn ang="0">
                        <a:pos x="91" y="106"/>
                      </a:cxn>
                      <a:cxn ang="0">
                        <a:pos x="74" y="85"/>
                      </a:cxn>
                      <a:cxn ang="0">
                        <a:pos x="80" y="78"/>
                      </a:cxn>
                      <a:cxn ang="0">
                        <a:pos x="97" y="100"/>
                      </a:cxn>
                      <a:cxn ang="0">
                        <a:pos x="105" y="114"/>
                      </a:cxn>
                      <a:cxn ang="0">
                        <a:pos x="108" y="121"/>
                      </a:cxn>
                      <a:cxn ang="0">
                        <a:pos x="111" y="107"/>
                      </a:cxn>
                      <a:cxn ang="0">
                        <a:pos x="123" y="102"/>
                      </a:cxn>
                      <a:cxn ang="0">
                        <a:pos x="130" y="100"/>
                      </a:cxn>
                      <a:cxn ang="0">
                        <a:pos x="127" y="89"/>
                      </a:cxn>
                      <a:cxn ang="0">
                        <a:pos x="133" y="71"/>
                      </a:cxn>
                      <a:cxn ang="0">
                        <a:pos x="141" y="73"/>
                      </a:cxn>
                      <a:cxn ang="0">
                        <a:pos x="144" y="82"/>
                      </a:cxn>
                      <a:cxn ang="0">
                        <a:pos x="150" y="77"/>
                      </a:cxn>
                      <a:cxn ang="0">
                        <a:pos x="148" y="76"/>
                      </a:cxn>
                      <a:cxn ang="0">
                        <a:pos x="153" y="64"/>
                      </a:cxn>
                      <a:cxn ang="0">
                        <a:pos x="155" y="77"/>
                      </a:cxn>
                      <a:cxn ang="0">
                        <a:pos x="102" y="0"/>
                      </a:cxn>
                    </a:cxnLst>
                    <a:rect l="0" t="0" r="r" b="b"/>
                    <a:pathLst>
                      <a:path w="156" h="122">
                        <a:moveTo>
                          <a:pt x="102" y="0"/>
                        </a:moveTo>
                        <a:lnTo>
                          <a:pt x="102" y="8"/>
                        </a:lnTo>
                        <a:lnTo>
                          <a:pt x="105" y="11"/>
                        </a:lnTo>
                        <a:lnTo>
                          <a:pt x="122" y="11"/>
                        </a:lnTo>
                        <a:lnTo>
                          <a:pt x="122" y="16"/>
                        </a:lnTo>
                        <a:lnTo>
                          <a:pt x="110" y="16"/>
                        </a:lnTo>
                        <a:lnTo>
                          <a:pt x="110" y="29"/>
                        </a:lnTo>
                        <a:lnTo>
                          <a:pt x="105" y="23"/>
                        </a:lnTo>
                        <a:lnTo>
                          <a:pt x="105" y="32"/>
                        </a:lnTo>
                        <a:lnTo>
                          <a:pt x="97" y="39"/>
                        </a:lnTo>
                        <a:lnTo>
                          <a:pt x="93" y="35"/>
                        </a:lnTo>
                        <a:lnTo>
                          <a:pt x="85" y="41"/>
                        </a:lnTo>
                        <a:lnTo>
                          <a:pt x="84" y="39"/>
                        </a:lnTo>
                        <a:lnTo>
                          <a:pt x="74" y="39"/>
                        </a:lnTo>
                        <a:lnTo>
                          <a:pt x="80" y="33"/>
                        </a:lnTo>
                        <a:lnTo>
                          <a:pt x="80" y="31"/>
                        </a:lnTo>
                        <a:lnTo>
                          <a:pt x="75" y="27"/>
                        </a:lnTo>
                        <a:lnTo>
                          <a:pt x="75" y="21"/>
                        </a:lnTo>
                        <a:lnTo>
                          <a:pt x="69" y="27"/>
                        </a:lnTo>
                        <a:lnTo>
                          <a:pt x="69" y="39"/>
                        </a:lnTo>
                        <a:lnTo>
                          <a:pt x="62" y="39"/>
                        </a:lnTo>
                        <a:lnTo>
                          <a:pt x="53" y="47"/>
                        </a:lnTo>
                        <a:lnTo>
                          <a:pt x="49" y="47"/>
                        </a:lnTo>
                        <a:lnTo>
                          <a:pt x="44" y="53"/>
                        </a:lnTo>
                        <a:lnTo>
                          <a:pt x="26" y="53"/>
                        </a:lnTo>
                        <a:lnTo>
                          <a:pt x="32" y="61"/>
                        </a:lnTo>
                        <a:lnTo>
                          <a:pt x="32" y="73"/>
                        </a:lnTo>
                        <a:lnTo>
                          <a:pt x="26" y="80"/>
                        </a:lnTo>
                        <a:lnTo>
                          <a:pt x="19" y="73"/>
                        </a:lnTo>
                        <a:lnTo>
                          <a:pt x="5" y="73"/>
                        </a:lnTo>
                        <a:lnTo>
                          <a:pt x="5" y="82"/>
                        </a:lnTo>
                        <a:lnTo>
                          <a:pt x="0" y="88"/>
                        </a:lnTo>
                        <a:lnTo>
                          <a:pt x="0" y="100"/>
                        </a:lnTo>
                        <a:lnTo>
                          <a:pt x="9" y="109"/>
                        </a:lnTo>
                        <a:lnTo>
                          <a:pt x="22" y="109"/>
                        </a:lnTo>
                        <a:lnTo>
                          <a:pt x="43" y="86"/>
                        </a:lnTo>
                        <a:lnTo>
                          <a:pt x="61" y="86"/>
                        </a:lnTo>
                        <a:lnTo>
                          <a:pt x="64" y="82"/>
                        </a:lnTo>
                        <a:lnTo>
                          <a:pt x="68" y="86"/>
                        </a:lnTo>
                        <a:lnTo>
                          <a:pt x="67" y="90"/>
                        </a:lnTo>
                        <a:lnTo>
                          <a:pt x="85" y="106"/>
                        </a:lnTo>
                        <a:lnTo>
                          <a:pt x="85" y="113"/>
                        </a:lnTo>
                        <a:lnTo>
                          <a:pt x="88" y="110"/>
                        </a:lnTo>
                        <a:lnTo>
                          <a:pt x="87" y="106"/>
                        </a:lnTo>
                        <a:lnTo>
                          <a:pt x="88" y="104"/>
                        </a:lnTo>
                        <a:lnTo>
                          <a:pt x="91" y="106"/>
                        </a:lnTo>
                        <a:lnTo>
                          <a:pt x="93" y="106"/>
                        </a:lnTo>
                        <a:lnTo>
                          <a:pt x="74" y="85"/>
                        </a:lnTo>
                        <a:lnTo>
                          <a:pt x="74" y="78"/>
                        </a:lnTo>
                        <a:lnTo>
                          <a:pt x="80" y="78"/>
                        </a:lnTo>
                        <a:lnTo>
                          <a:pt x="80" y="82"/>
                        </a:lnTo>
                        <a:lnTo>
                          <a:pt x="97" y="100"/>
                        </a:lnTo>
                        <a:lnTo>
                          <a:pt x="97" y="106"/>
                        </a:lnTo>
                        <a:lnTo>
                          <a:pt x="105" y="114"/>
                        </a:lnTo>
                        <a:lnTo>
                          <a:pt x="103" y="116"/>
                        </a:lnTo>
                        <a:lnTo>
                          <a:pt x="108" y="121"/>
                        </a:lnTo>
                        <a:lnTo>
                          <a:pt x="116" y="113"/>
                        </a:lnTo>
                        <a:lnTo>
                          <a:pt x="111" y="107"/>
                        </a:lnTo>
                        <a:lnTo>
                          <a:pt x="116" y="102"/>
                        </a:lnTo>
                        <a:lnTo>
                          <a:pt x="123" y="102"/>
                        </a:lnTo>
                        <a:lnTo>
                          <a:pt x="126" y="100"/>
                        </a:lnTo>
                        <a:lnTo>
                          <a:pt x="130" y="100"/>
                        </a:lnTo>
                        <a:lnTo>
                          <a:pt x="124" y="93"/>
                        </a:lnTo>
                        <a:lnTo>
                          <a:pt x="127" y="89"/>
                        </a:lnTo>
                        <a:lnTo>
                          <a:pt x="127" y="77"/>
                        </a:lnTo>
                        <a:lnTo>
                          <a:pt x="133" y="71"/>
                        </a:lnTo>
                        <a:lnTo>
                          <a:pt x="136" y="73"/>
                        </a:lnTo>
                        <a:lnTo>
                          <a:pt x="141" y="73"/>
                        </a:lnTo>
                        <a:lnTo>
                          <a:pt x="139" y="77"/>
                        </a:lnTo>
                        <a:lnTo>
                          <a:pt x="144" y="82"/>
                        </a:lnTo>
                        <a:lnTo>
                          <a:pt x="147" y="77"/>
                        </a:lnTo>
                        <a:lnTo>
                          <a:pt x="150" y="77"/>
                        </a:lnTo>
                        <a:lnTo>
                          <a:pt x="150" y="76"/>
                        </a:lnTo>
                        <a:lnTo>
                          <a:pt x="148" y="76"/>
                        </a:lnTo>
                        <a:lnTo>
                          <a:pt x="145" y="73"/>
                        </a:lnTo>
                        <a:lnTo>
                          <a:pt x="153" y="64"/>
                        </a:lnTo>
                        <a:lnTo>
                          <a:pt x="153" y="77"/>
                        </a:lnTo>
                        <a:lnTo>
                          <a:pt x="155" y="77"/>
                        </a:lnTo>
                        <a:lnTo>
                          <a:pt x="155" y="0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Freeform 86"/>
                  <p:cNvSpPr>
                    <a:spLocks/>
                  </p:cNvSpPr>
                  <p:nvPr/>
                </p:nvSpPr>
                <p:spPr bwMode="auto">
                  <a:xfrm>
                    <a:off x="3730" y="1984"/>
                    <a:ext cx="660" cy="435"/>
                  </a:xfrm>
                  <a:custGeom>
                    <a:avLst/>
                    <a:gdLst/>
                    <a:ahLst/>
                    <a:cxnLst>
                      <a:cxn ang="0">
                        <a:pos x="19" y="114"/>
                      </a:cxn>
                      <a:cxn ang="0">
                        <a:pos x="60" y="76"/>
                      </a:cxn>
                      <a:cxn ang="0">
                        <a:pos x="86" y="102"/>
                      </a:cxn>
                      <a:cxn ang="0">
                        <a:pos x="71" y="101"/>
                      </a:cxn>
                      <a:cxn ang="0">
                        <a:pos x="131" y="97"/>
                      </a:cxn>
                      <a:cxn ang="0">
                        <a:pos x="145" y="62"/>
                      </a:cxn>
                      <a:cxn ang="0">
                        <a:pos x="146" y="70"/>
                      </a:cxn>
                      <a:cxn ang="0">
                        <a:pos x="135" y="97"/>
                      </a:cxn>
                      <a:cxn ang="0">
                        <a:pos x="182" y="75"/>
                      </a:cxn>
                      <a:cxn ang="0">
                        <a:pos x="279" y="13"/>
                      </a:cxn>
                      <a:cxn ang="0">
                        <a:pos x="348" y="16"/>
                      </a:cxn>
                      <a:cxn ang="0">
                        <a:pos x="425" y="8"/>
                      </a:cxn>
                      <a:cxn ang="0">
                        <a:pos x="509" y="40"/>
                      </a:cxn>
                      <a:cxn ang="0">
                        <a:pos x="606" y="51"/>
                      </a:cxn>
                      <a:cxn ang="0">
                        <a:pos x="654" y="88"/>
                      </a:cxn>
                      <a:cxn ang="0">
                        <a:pos x="617" y="116"/>
                      </a:cxn>
                      <a:cxn ang="0">
                        <a:pos x="597" y="152"/>
                      </a:cxn>
                      <a:cxn ang="0">
                        <a:pos x="572" y="154"/>
                      </a:cxn>
                      <a:cxn ang="0">
                        <a:pos x="580" y="104"/>
                      </a:cxn>
                      <a:cxn ang="0">
                        <a:pos x="549" y="131"/>
                      </a:cxn>
                      <a:cxn ang="0">
                        <a:pos x="526" y="154"/>
                      </a:cxn>
                      <a:cxn ang="0">
                        <a:pos x="534" y="180"/>
                      </a:cxn>
                      <a:cxn ang="0">
                        <a:pos x="507" y="218"/>
                      </a:cxn>
                      <a:cxn ang="0">
                        <a:pos x="511" y="248"/>
                      </a:cxn>
                      <a:cxn ang="0">
                        <a:pos x="508" y="233"/>
                      </a:cxn>
                      <a:cxn ang="0">
                        <a:pos x="483" y="235"/>
                      </a:cxn>
                      <a:cxn ang="0">
                        <a:pos x="502" y="281"/>
                      </a:cxn>
                      <a:cxn ang="0">
                        <a:pos x="455" y="333"/>
                      </a:cxn>
                      <a:cxn ang="0">
                        <a:pos x="442" y="347"/>
                      </a:cxn>
                      <a:cxn ang="0">
                        <a:pos x="426" y="399"/>
                      </a:cxn>
                      <a:cxn ang="0">
                        <a:pos x="403" y="400"/>
                      </a:cxn>
                      <a:cxn ang="0">
                        <a:pos x="431" y="434"/>
                      </a:cxn>
                      <a:cxn ang="0">
                        <a:pos x="384" y="354"/>
                      </a:cxn>
                      <a:cxn ang="0">
                        <a:pos x="330" y="337"/>
                      </a:cxn>
                      <a:cxn ang="0">
                        <a:pos x="305" y="390"/>
                      </a:cxn>
                      <a:cxn ang="0">
                        <a:pos x="285" y="417"/>
                      </a:cxn>
                      <a:cxn ang="0">
                        <a:pos x="252" y="334"/>
                      </a:cxn>
                      <a:cxn ang="0">
                        <a:pos x="226" y="343"/>
                      </a:cxn>
                      <a:cxn ang="0">
                        <a:pos x="204" y="308"/>
                      </a:cxn>
                      <a:cxn ang="0">
                        <a:pos x="135" y="288"/>
                      </a:cxn>
                      <a:cxn ang="0">
                        <a:pos x="159" y="326"/>
                      </a:cxn>
                      <a:cxn ang="0">
                        <a:pos x="142" y="350"/>
                      </a:cxn>
                      <a:cxn ang="0">
                        <a:pos x="115" y="342"/>
                      </a:cxn>
                      <a:cxn ang="0">
                        <a:pos x="72" y="280"/>
                      </a:cxn>
                      <a:cxn ang="0">
                        <a:pos x="90" y="244"/>
                      </a:cxn>
                      <a:cxn ang="0">
                        <a:pos x="101" y="218"/>
                      </a:cxn>
                      <a:cxn ang="0">
                        <a:pos x="90" y="128"/>
                      </a:cxn>
                      <a:cxn ang="0">
                        <a:pos x="52" y="109"/>
                      </a:cxn>
                      <a:cxn ang="0">
                        <a:pos x="33" y="119"/>
                      </a:cxn>
                      <a:cxn ang="0">
                        <a:pos x="0" y="128"/>
                      </a:cxn>
                    </a:cxnLst>
                    <a:rect l="0" t="0" r="r" b="b"/>
                    <a:pathLst>
                      <a:path w="660" h="435">
                        <a:moveTo>
                          <a:pt x="0" y="128"/>
                        </a:moveTo>
                        <a:lnTo>
                          <a:pt x="19" y="114"/>
                        </a:lnTo>
                        <a:lnTo>
                          <a:pt x="38" y="88"/>
                        </a:lnTo>
                        <a:lnTo>
                          <a:pt x="60" y="76"/>
                        </a:lnTo>
                        <a:lnTo>
                          <a:pt x="83" y="91"/>
                        </a:lnTo>
                        <a:lnTo>
                          <a:pt x="86" y="102"/>
                        </a:lnTo>
                        <a:lnTo>
                          <a:pt x="81" y="102"/>
                        </a:lnTo>
                        <a:lnTo>
                          <a:pt x="71" y="101"/>
                        </a:lnTo>
                        <a:lnTo>
                          <a:pt x="83" y="114"/>
                        </a:lnTo>
                        <a:lnTo>
                          <a:pt x="131" y="97"/>
                        </a:lnTo>
                        <a:lnTo>
                          <a:pt x="125" y="84"/>
                        </a:lnTo>
                        <a:lnTo>
                          <a:pt x="145" y="62"/>
                        </a:lnTo>
                        <a:lnTo>
                          <a:pt x="159" y="63"/>
                        </a:lnTo>
                        <a:lnTo>
                          <a:pt x="146" y="70"/>
                        </a:lnTo>
                        <a:lnTo>
                          <a:pt x="135" y="87"/>
                        </a:lnTo>
                        <a:lnTo>
                          <a:pt x="135" y="97"/>
                        </a:lnTo>
                        <a:lnTo>
                          <a:pt x="154" y="109"/>
                        </a:lnTo>
                        <a:lnTo>
                          <a:pt x="182" y="75"/>
                        </a:lnTo>
                        <a:lnTo>
                          <a:pt x="279" y="35"/>
                        </a:lnTo>
                        <a:lnTo>
                          <a:pt x="279" y="13"/>
                        </a:lnTo>
                        <a:lnTo>
                          <a:pt x="323" y="4"/>
                        </a:lnTo>
                        <a:lnTo>
                          <a:pt x="348" y="16"/>
                        </a:lnTo>
                        <a:lnTo>
                          <a:pt x="406" y="0"/>
                        </a:lnTo>
                        <a:lnTo>
                          <a:pt x="425" y="8"/>
                        </a:lnTo>
                        <a:lnTo>
                          <a:pt x="464" y="48"/>
                        </a:lnTo>
                        <a:lnTo>
                          <a:pt x="509" y="40"/>
                        </a:lnTo>
                        <a:lnTo>
                          <a:pt x="537" y="54"/>
                        </a:lnTo>
                        <a:lnTo>
                          <a:pt x="606" y="51"/>
                        </a:lnTo>
                        <a:lnTo>
                          <a:pt x="659" y="67"/>
                        </a:lnTo>
                        <a:lnTo>
                          <a:pt x="654" y="88"/>
                        </a:lnTo>
                        <a:lnTo>
                          <a:pt x="609" y="102"/>
                        </a:lnTo>
                        <a:lnTo>
                          <a:pt x="617" y="116"/>
                        </a:lnTo>
                        <a:lnTo>
                          <a:pt x="598" y="124"/>
                        </a:lnTo>
                        <a:lnTo>
                          <a:pt x="597" y="152"/>
                        </a:lnTo>
                        <a:lnTo>
                          <a:pt x="580" y="172"/>
                        </a:lnTo>
                        <a:lnTo>
                          <a:pt x="572" y="154"/>
                        </a:lnTo>
                        <a:lnTo>
                          <a:pt x="582" y="138"/>
                        </a:lnTo>
                        <a:lnTo>
                          <a:pt x="580" y="104"/>
                        </a:lnTo>
                        <a:lnTo>
                          <a:pt x="563" y="121"/>
                        </a:lnTo>
                        <a:lnTo>
                          <a:pt x="549" y="131"/>
                        </a:lnTo>
                        <a:lnTo>
                          <a:pt x="535" y="116"/>
                        </a:lnTo>
                        <a:lnTo>
                          <a:pt x="526" y="154"/>
                        </a:lnTo>
                        <a:lnTo>
                          <a:pt x="536" y="154"/>
                        </a:lnTo>
                        <a:lnTo>
                          <a:pt x="534" y="180"/>
                        </a:lnTo>
                        <a:lnTo>
                          <a:pt x="522" y="207"/>
                        </a:lnTo>
                        <a:lnTo>
                          <a:pt x="507" y="218"/>
                        </a:lnTo>
                        <a:lnTo>
                          <a:pt x="519" y="236"/>
                        </a:lnTo>
                        <a:lnTo>
                          <a:pt x="511" y="248"/>
                        </a:lnTo>
                        <a:lnTo>
                          <a:pt x="508" y="237"/>
                        </a:lnTo>
                        <a:lnTo>
                          <a:pt x="508" y="233"/>
                        </a:lnTo>
                        <a:lnTo>
                          <a:pt x="498" y="227"/>
                        </a:lnTo>
                        <a:lnTo>
                          <a:pt x="483" y="235"/>
                        </a:lnTo>
                        <a:lnTo>
                          <a:pt x="497" y="265"/>
                        </a:lnTo>
                        <a:lnTo>
                          <a:pt x="502" y="281"/>
                        </a:lnTo>
                        <a:lnTo>
                          <a:pt x="485" y="322"/>
                        </a:lnTo>
                        <a:lnTo>
                          <a:pt x="455" y="333"/>
                        </a:lnTo>
                        <a:lnTo>
                          <a:pt x="430" y="331"/>
                        </a:lnTo>
                        <a:lnTo>
                          <a:pt x="442" y="347"/>
                        </a:lnTo>
                        <a:lnTo>
                          <a:pt x="443" y="371"/>
                        </a:lnTo>
                        <a:lnTo>
                          <a:pt x="426" y="399"/>
                        </a:lnTo>
                        <a:lnTo>
                          <a:pt x="406" y="384"/>
                        </a:lnTo>
                        <a:lnTo>
                          <a:pt x="403" y="400"/>
                        </a:lnTo>
                        <a:lnTo>
                          <a:pt x="418" y="414"/>
                        </a:lnTo>
                        <a:lnTo>
                          <a:pt x="431" y="434"/>
                        </a:lnTo>
                        <a:lnTo>
                          <a:pt x="409" y="422"/>
                        </a:lnTo>
                        <a:lnTo>
                          <a:pt x="384" y="354"/>
                        </a:lnTo>
                        <a:lnTo>
                          <a:pt x="353" y="335"/>
                        </a:lnTo>
                        <a:lnTo>
                          <a:pt x="330" y="337"/>
                        </a:lnTo>
                        <a:lnTo>
                          <a:pt x="301" y="376"/>
                        </a:lnTo>
                        <a:lnTo>
                          <a:pt x="305" y="390"/>
                        </a:lnTo>
                        <a:lnTo>
                          <a:pt x="295" y="417"/>
                        </a:lnTo>
                        <a:lnTo>
                          <a:pt x="285" y="417"/>
                        </a:lnTo>
                        <a:lnTo>
                          <a:pt x="252" y="359"/>
                        </a:lnTo>
                        <a:lnTo>
                          <a:pt x="252" y="334"/>
                        </a:lnTo>
                        <a:lnTo>
                          <a:pt x="245" y="343"/>
                        </a:lnTo>
                        <a:lnTo>
                          <a:pt x="226" y="343"/>
                        </a:lnTo>
                        <a:lnTo>
                          <a:pt x="233" y="328"/>
                        </a:lnTo>
                        <a:lnTo>
                          <a:pt x="204" y="308"/>
                        </a:lnTo>
                        <a:lnTo>
                          <a:pt x="167" y="308"/>
                        </a:lnTo>
                        <a:lnTo>
                          <a:pt x="135" y="288"/>
                        </a:lnTo>
                        <a:lnTo>
                          <a:pt x="133" y="308"/>
                        </a:lnTo>
                        <a:lnTo>
                          <a:pt x="159" y="326"/>
                        </a:lnTo>
                        <a:lnTo>
                          <a:pt x="168" y="326"/>
                        </a:lnTo>
                        <a:lnTo>
                          <a:pt x="142" y="350"/>
                        </a:lnTo>
                        <a:lnTo>
                          <a:pt x="115" y="356"/>
                        </a:lnTo>
                        <a:lnTo>
                          <a:pt x="115" y="342"/>
                        </a:lnTo>
                        <a:lnTo>
                          <a:pt x="77" y="293"/>
                        </a:lnTo>
                        <a:lnTo>
                          <a:pt x="72" y="280"/>
                        </a:lnTo>
                        <a:lnTo>
                          <a:pt x="93" y="264"/>
                        </a:lnTo>
                        <a:lnTo>
                          <a:pt x="90" y="244"/>
                        </a:lnTo>
                        <a:lnTo>
                          <a:pt x="90" y="222"/>
                        </a:lnTo>
                        <a:lnTo>
                          <a:pt x="101" y="218"/>
                        </a:lnTo>
                        <a:lnTo>
                          <a:pt x="90" y="207"/>
                        </a:lnTo>
                        <a:lnTo>
                          <a:pt x="90" y="128"/>
                        </a:lnTo>
                        <a:lnTo>
                          <a:pt x="37" y="128"/>
                        </a:lnTo>
                        <a:lnTo>
                          <a:pt x="52" y="109"/>
                        </a:lnTo>
                        <a:lnTo>
                          <a:pt x="51" y="102"/>
                        </a:lnTo>
                        <a:lnTo>
                          <a:pt x="33" y="119"/>
                        </a:lnTo>
                        <a:lnTo>
                          <a:pt x="27" y="128"/>
                        </a:lnTo>
                        <a:lnTo>
                          <a:pt x="0" y="128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Freeform 87"/>
                  <p:cNvSpPr>
                    <a:spLocks/>
                  </p:cNvSpPr>
                  <p:nvPr/>
                </p:nvSpPr>
                <p:spPr bwMode="auto">
                  <a:xfrm>
                    <a:off x="4252" y="2162"/>
                    <a:ext cx="57" cy="88"/>
                  </a:xfrm>
                  <a:custGeom>
                    <a:avLst/>
                    <a:gdLst/>
                    <a:ahLst/>
                    <a:cxnLst>
                      <a:cxn ang="0">
                        <a:pos x="38" y="0"/>
                      </a:cxn>
                      <a:cxn ang="0">
                        <a:pos x="38" y="11"/>
                      </a:cxn>
                      <a:cxn ang="0">
                        <a:pos x="33" y="18"/>
                      </a:cxn>
                      <a:cxn ang="0">
                        <a:pos x="34" y="30"/>
                      </a:cxn>
                      <a:cxn ang="0">
                        <a:pos x="29" y="46"/>
                      </a:cxn>
                      <a:cxn ang="0">
                        <a:pos x="19" y="60"/>
                      </a:cxn>
                      <a:cxn ang="0">
                        <a:pos x="4" y="70"/>
                      </a:cxn>
                      <a:cxn ang="0">
                        <a:pos x="0" y="86"/>
                      </a:cxn>
                      <a:cxn ang="0">
                        <a:pos x="6" y="87"/>
                      </a:cxn>
                      <a:cxn ang="0">
                        <a:pos x="6" y="72"/>
                      </a:cxn>
                      <a:cxn ang="0">
                        <a:pos x="26" y="71"/>
                      </a:cxn>
                      <a:cxn ang="0">
                        <a:pos x="42" y="61"/>
                      </a:cxn>
                      <a:cxn ang="0">
                        <a:pos x="42" y="40"/>
                      </a:cxn>
                      <a:cxn ang="0">
                        <a:pos x="46" y="33"/>
                      </a:cxn>
                      <a:cxn ang="0">
                        <a:pos x="38" y="19"/>
                      </a:cxn>
                      <a:cxn ang="0">
                        <a:pos x="49" y="15"/>
                      </a:cxn>
                      <a:cxn ang="0">
                        <a:pos x="56" y="4"/>
                      </a:cxn>
                      <a:cxn ang="0">
                        <a:pos x="42" y="6"/>
                      </a:cxn>
                      <a:cxn ang="0">
                        <a:pos x="38" y="0"/>
                      </a:cxn>
                    </a:cxnLst>
                    <a:rect l="0" t="0" r="r" b="b"/>
                    <a:pathLst>
                      <a:path w="57" h="88">
                        <a:moveTo>
                          <a:pt x="38" y="0"/>
                        </a:moveTo>
                        <a:lnTo>
                          <a:pt x="38" y="11"/>
                        </a:lnTo>
                        <a:lnTo>
                          <a:pt x="33" y="18"/>
                        </a:lnTo>
                        <a:lnTo>
                          <a:pt x="34" y="30"/>
                        </a:lnTo>
                        <a:lnTo>
                          <a:pt x="29" y="46"/>
                        </a:lnTo>
                        <a:lnTo>
                          <a:pt x="19" y="60"/>
                        </a:lnTo>
                        <a:lnTo>
                          <a:pt x="4" y="70"/>
                        </a:lnTo>
                        <a:lnTo>
                          <a:pt x="0" y="86"/>
                        </a:lnTo>
                        <a:lnTo>
                          <a:pt x="6" y="87"/>
                        </a:lnTo>
                        <a:lnTo>
                          <a:pt x="6" y="72"/>
                        </a:lnTo>
                        <a:lnTo>
                          <a:pt x="26" y="71"/>
                        </a:lnTo>
                        <a:lnTo>
                          <a:pt x="42" y="61"/>
                        </a:lnTo>
                        <a:lnTo>
                          <a:pt x="42" y="40"/>
                        </a:lnTo>
                        <a:lnTo>
                          <a:pt x="46" y="33"/>
                        </a:lnTo>
                        <a:lnTo>
                          <a:pt x="38" y="19"/>
                        </a:lnTo>
                        <a:lnTo>
                          <a:pt x="49" y="15"/>
                        </a:lnTo>
                        <a:lnTo>
                          <a:pt x="56" y="4"/>
                        </a:lnTo>
                        <a:lnTo>
                          <a:pt x="42" y="6"/>
                        </a:lnTo>
                        <a:lnTo>
                          <a:pt x="38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Freeform 88"/>
                  <p:cNvSpPr>
                    <a:spLocks/>
                  </p:cNvSpPr>
                  <p:nvPr/>
                </p:nvSpPr>
                <p:spPr bwMode="auto">
                  <a:xfrm>
                    <a:off x="4036" y="2398"/>
                    <a:ext cx="11" cy="21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0" y="9"/>
                      </a:cxn>
                      <a:cxn ang="0">
                        <a:pos x="3" y="20"/>
                      </a:cxn>
                      <a:cxn ang="0">
                        <a:pos x="10" y="12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1" h="21">
                        <a:moveTo>
                          <a:pt x="5" y="0"/>
                        </a:moveTo>
                        <a:lnTo>
                          <a:pt x="0" y="9"/>
                        </a:lnTo>
                        <a:lnTo>
                          <a:pt x="3" y="20"/>
                        </a:lnTo>
                        <a:lnTo>
                          <a:pt x="10" y="1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Freeform 89"/>
                  <p:cNvSpPr>
                    <a:spLocks/>
                  </p:cNvSpPr>
                  <p:nvPr/>
                </p:nvSpPr>
                <p:spPr bwMode="auto">
                  <a:xfrm>
                    <a:off x="4123" y="2419"/>
                    <a:ext cx="133" cy="5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" y="4"/>
                      </a:cxn>
                      <a:cxn ang="0">
                        <a:pos x="50" y="24"/>
                      </a:cxn>
                      <a:cxn ang="0">
                        <a:pos x="45" y="34"/>
                      </a:cxn>
                      <a:cxn ang="0">
                        <a:pos x="70" y="44"/>
                      </a:cxn>
                      <a:cxn ang="0">
                        <a:pos x="132" y="44"/>
                      </a:cxn>
                      <a:cxn ang="0">
                        <a:pos x="64" y="53"/>
                      </a:cxn>
                      <a:cxn ang="0">
                        <a:pos x="45" y="34"/>
                      </a:cxn>
                      <a:cxn ang="0">
                        <a:pos x="28" y="3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3" h="54">
                        <a:moveTo>
                          <a:pt x="0" y="0"/>
                        </a:moveTo>
                        <a:lnTo>
                          <a:pt x="20" y="4"/>
                        </a:lnTo>
                        <a:lnTo>
                          <a:pt x="50" y="24"/>
                        </a:lnTo>
                        <a:lnTo>
                          <a:pt x="45" y="34"/>
                        </a:lnTo>
                        <a:lnTo>
                          <a:pt x="70" y="44"/>
                        </a:lnTo>
                        <a:lnTo>
                          <a:pt x="132" y="44"/>
                        </a:lnTo>
                        <a:lnTo>
                          <a:pt x="64" y="53"/>
                        </a:lnTo>
                        <a:lnTo>
                          <a:pt x="45" y="34"/>
                        </a:lnTo>
                        <a:lnTo>
                          <a:pt x="28" y="3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Freeform 90"/>
                  <p:cNvSpPr>
                    <a:spLocks/>
                  </p:cNvSpPr>
                  <p:nvPr/>
                </p:nvSpPr>
                <p:spPr bwMode="auto">
                  <a:xfrm>
                    <a:off x="4229" y="2462"/>
                    <a:ext cx="144" cy="127"/>
                  </a:xfrm>
                  <a:custGeom>
                    <a:avLst/>
                    <a:gdLst/>
                    <a:ahLst/>
                    <a:cxnLst>
                      <a:cxn ang="0">
                        <a:pos x="115" y="124"/>
                      </a:cxn>
                      <a:cxn ang="0">
                        <a:pos x="109" y="122"/>
                      </a:cxn>
                      <a:cxn ang="0">
                        <a:pos x="94" y="107"/>
                      </a:cxn>
                      <a:cxn ang="0">
                        <a:pos x="79" y="104"/>
                      </a:cxn>
                      <a:cxn ang="0">
                        <a:pos x="76" y="96"/>
                      </a:cxn>
                      <a:cxn ang="0">
                        <a:pos x="67" y="89"/>
                      </a:cxn>
                      <a:cxn ang="0">
                        <a:pos x="53" y="89"/>
                      </a:cxn>
                      <a:cxn ang="0">
                        <a:pos x="38" y="94"/>
                      </a:cxn>
                      <a:cxn ang="0">
                        <a:pos x="25" y="97"/>
                      </a:cxn>
                      <a:cxn ang="0">
                        <a:pos x="9" y="97"/>
                      </a:cxn>
                      <a:cxn ang="0">
                        <a:pos x="8" y="87"/>
                      </a:cxn>
                      <a:cxn ang="0">
                        <a:pos x="3" y="72"/>
                      </a:cxn>
                      <a:cxn ang="0">
                        <a:pos x="2" y="65"/>
                      </a:cxn>
                      <a:cxn ang="0">
                        <a:pos x="2" y="45"/>
                      </a:cxn>
                      <a:cxn ang="0">
                        <a:pos x="27" y="35"/>
                      </a:cxn>
                      <a:cxn ang="0">
                        <a:pos x="29" y="23"/>
                      </a:cxn>
                      <a:cxn ang="0">
                        <a:pos x="35" y="25"/>
                      </a:cxn>
                      <a:cxn ang="0">
                        <a:pos x="47" y="13"/>
                      </a:cxn>
                      <a:cxn ang="0">
                        <a:pos x="59" y="14"/>
                      </a:cxn>
                      <a:cxn ang="0">
                        <a:pos x="68" y="6"/>
                      </a:cxn>
                      <a:cxn ang="0">
                        <a:pos x="76" y="4"/>
                      </a:cxn>
                      <a:cxn ang="0">
                        <a:pos x="88" y="20"/>
                      </a:cxn>
                      <a:cxn ang="0">
                        <a:pos x="99" y="25"/>
                      </a:cxn>
                      <a:cxn ang="0">
                        <a:pos x="100" y="9"/>
                      </a:cxn>
                      <a:cxn ang="0">
                        <a:pos x="105" y="0"/>
                      </a:cxn>
                      <a:cxn ang="0">
                        <a:pos x="112" y="13"/>
                      </a:cxn>
                      <a:cxn ang="0">
                        <a:pos x="119" y="35"/>
                      </a:cxn>
                      <a:cxn ang="0">
                        <a:pos x="133" y="47"/>
                      </a:cxn>
                      <a:cxn ang="0">
                        <a:pos x="141" y="58"/>
                      </a:cxn>
                      <a:cxn ang="0">
                        <a:pos x="143" y="76"/>
                      </a:cxn>
                      <a:cxn ang="0">
                        <a:pos x="135" y="97"/>
                      </a:cxn>
                      <a:cxn ang="0">
                        <a:pos x="132" y="116"/>
                      </a:cxn>
                      <a:cxn ang="0">
                        <a:pos x="119" y="123"/>
                      </a:cxn>
                    </a:cxnLst>
                    <a:rect l="0" t="0" r="r" b="b"/>
                    <a:pathLst>
                      <a:path w="144" h="127">
                        <a:moveTo>
                          <a:pt x="119" y="123"/>
                        </a:moveTo>
                        <a:lnTo>
                          <a:pt x="115" y="124"/>
                        </a:lnTo>
                        <a:lnTo>
                          <a:pt x="112" y="126"/>
                        </a:lnTo>
                        <a:lnTo>
                          <a:pt x="109" y="122"/>
                        </a:lnTo>
                        <a:lnTo>
                          <a:pt x="96" y="116"/>
                        </a:lnTo>
                        <a:lnTo>
                          <a:pt x="94" y="107"/>
                        </a:lnTo>
                        <a:lnTo>
                          <a:pt x="90" y="104"/>
                        </a:lnTo>
                        <a:lnTo>
                          <a:pt x="79" y="104"/>
                        </a:lnTo>
                        <a:lnTo>
                          <a:pt x="79" y="98"/>
                        </a:lnTo>
                        <a:lnTo>
                          <a:pt x="76" y="96"/>
                        </a:lnTo>
                        <a:lnTo>
                          <a:pt x="75" y="90"/>
                        </a:lnTo>
                        <a:lnTo>
                          <a:pt x="67" y="89"/>
                        </a:lnTo>
                        <a:lnTo>
                          <a:pt x="59" y="87"/>
                        </a:lnTo>
                        <a:lnTo>
                          <a:pt x="53" y="89"/>
                        </a:lnTo>
                        <a:lnTo>
                          <a:pt x="53" y="90"/>
                        </a:lnTo>
                        <a:lnTo>
                          <a:pt x="38" y="94"/>
                        </a:lnTo>
                        <a:lnTo>
                          <a:pt x="38" y="97"/>
                        </a:lnTo>
                        <a:lnTo>
                          <a:pt x="25" y="97"/>
                        </a:lnTo>
                        <a:lnTo>
                          <a:pt x="17" y="101"/>
                        </a:lnTo>
                        <a:lnTo>
                          <a:pt x="9" y="97"/>
                        </a:lnTo>
                        <a:lnTo>
                          <a:pt x="8" y="96"/>
                        </a:lnTo>
                        <a:lnTo>
                          <a:pt x="8" y="87"/>
                        </a:lnTo>
                        <a:lnTo>
                          <a:pt x="6" y="80"/>
                        </a:lnTo>
                        <a:lnTo>
                          <a:pt x="3" y="72"/>
                        </a:lnTo>
                        <a:lnTo>
                          <a:pt x="5" y="67"/>
                        </a:lnTo>
                        <a:lnTo>
                          <a:pt x="2" y="65"/>
                        </a:lnTo>
                        <a:lnTo>
                          <a:pt x="0" y="54"/>
                        </a:lnTo>
                        <a:lnTo>
                          <a:pt x="2" y="45"/>
                        </a:lnTo>
                        <a:lnTo>
                          <a:pt x="10" y="39"/>
                        </a:lnTo>
                        <a:lnTo>
                          <a:pt x="27" y="35"/>
                        </a:lnTo>
                        <a:lnTo>
                          <a:pt x="31" y="29"/>
                        </a:lnTo>
                        <a:lnTo>
                          <a:pt x="29" y="23"/>
                        </a:lnTo>
                        <a:lnTo>
                          <a:pt x="34" y="22"/>
                        </a:lnTo>
                        <a:lnTo>
                          <a:pt x="35" y="25"/>
                        </a:lnTo>
                        <a:lnTo>
                          <a:pt x="37" y="20"/>
                        </a:lnTo>
                        <a:lnTo>
                          <a:pt x="47" y="13"/>
                        </a:lnTo>
                        <a:lnTo>
                          <a:pt x="53" y="16"/>
                        </a:lnTo>
                        <a:lnTo>
                          <a:pt x="59" y="14"/>
                        </a:lnTo>
                        <a:lnTo>
                          <a:pt x="62" y="7"/>
                        </a:lnTo>
                        <a:lnTo>
                          <a:pt x="68" y="6"/>
                        </a:lnTo>
                        <a:lnTo>
                          <a:pt x="67" y="1"/>
                        </a:lnTo>
                        <a:lnTo>
                          <a:pt x="76" y="4"/>
                        </a:lnTo>
                        <a:lnTo>
                          <a:pt x="84" y="3"/>
                        </a:lnTo>
                        <a:lnTo>
                          <a:pt x="88" y="20"/>
                        </a:lnTo>
                        <a:lnTo>
                          <a:pt x="94" y="25"/>
                        </a:lnTo>
                        <a:lnTo>
                          <a:pt x="99" y="25"/>
                        </a:lnTo>
                        <a:lnTo>
                          <a:pt x="102" y="14"/>
                        </a:lnTo>
                        <a:lnTo>
                          <a:pt x="100" y="9"/>
                        </a:lnTo>
                        <a:lnTo>
                          <a:pt x="102" y="1"/>
                        </a:lnTo>
                        <a:lnTo>
                          <a:pt x="105" y="0"/>
                        </a:lnTo>
                        <a:lnTo>
                          <a:pt x="109" y="10"/>
                        </a:lnTo>
                        <a:lnTo>
                          <a:pt x="112" y="13"/>
                        </a:lnTo>
                        <a:lnTo>
                          <a:pt x="115" y="22"/>
                        </a:lnTo>
                        <a:lnTo>
                          <a:pt x="119" y="35"/>
                        </a:lnTo>
                        <a:lnTo>
                          <a:pt x="126" y="38"/>
                        </a:lnTo>
                        <a:lnTo>
                          <a:pt x="133" y="47"/>
                        </a:lnTo>
                        <a:lnTo>
                          <a:pt x="135" y="52"/>
                        </a:lnTo>
                        <a:lnTo>
                          <a:pt x="141" y="58"/>
                        </a:lnTo>
                        <a:lnTo>
                          <a:pt x="143" y="68"/>
                        </a:lnTo>
                        <a:lnTo>
                          <a:pt x="143" y="76"/>
                        </a:lnTo>
                        <a:lnTo>
                          <a:pt x="141" y="89"/>
                        </a:lnTo>
                        <a:lnTo>
                          <a:pt x="135" y="97"/>
                        </a:lnTo>
                        <a:lnTo>
                          <a:pt x="132" y="107"/>
                        </a:lnTo>
                        <a:lnTo>
                          <a:pt x="132" y="116"/>
                        </a:lnTo>
                        <a:lnTo>
                          <a:pt x="126" y="118"/>
                        </a:lnTo>
                        <a:lnTo>
                          <a:pt x="119" y="123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Freeform 91"/>
                  <p:cNvSpPr>
                    <a:spLocks/>
                  </p:cNvSpPr>
                  <p:nvPr/>
                </p:nvSpPr>
                <p:spPr bwMode="auto">
                  <a:xfrm>
                    <a:off x="4343" y="2594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" y="14"/>
                      </a:cxn>
                      <a:cxn ang="0">
                        <a:pos x="2" y="11"/>
                      </a:cxn>
                      <a:cxn ang="0">
                        <a:pos x="2" y="9"/>
                      </a:cxn>
                      <a:cxn ang="0">
                        <a:pos x="2" y="6"/>
                      </a:cxn>
                      <a:cxn ang="0">
                        <a:pos x="1" y="4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5" y="2"/>
                      </a:cxn>
                      <a:cxn ang="0">
                        <a:pos x="7" y="1"/>
                      </a:cxn>
                      <a:cxn ang="0">
                        <a:pos x="8" y="1"/>
                      </a:cxn>
                      <a:cxn ang="0">
                        <a:pos x="10" y="0"/>
                      </a:cxn>
                      <a:cxn ang="0">
                        <a:pos x="10" y="6"/>
                      </a:cxn>
                      <a:cxn ang="0">
                        <a:pos x="9" y="9"/>
                      </a:cxn>
                      <a:cxn ang="0">
                        <a:pos x="8" y="11"/>
                      </a:cxn>
                      <a:cxn ang="0">
                        <a:pos x="8" y="13"/>
                      </a:cxn>
                      <a:cxn ang="0">
                        <a:pos x="7" y="14"/>
                      </a:cxn>
                      <a:cxn ang="0">
                        <a:pos x="7" y="15"/>
                      </a:cxn>
                      <a:cxn ang="0">
                        <a:pos x="5" y="14"/>
                      </a:cxn>
                    </a:cxnLst>
                    <a:rect l="0" t="0" r="r" b="b"/>
                    <a:pathLst>
                      <a:path w="11" h="16">
                        <a:moveTo>
                          <a:pt x="5" y="14"/>
                        </a:move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6"/>
                        </a:lnTo>
                        <a:lnTo>
                          <a:pt x="1" y="4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5" y="2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9" y="9"/>
                        </a:lnTo>
                        <a:lnTo>
                          <a:pt x="8" y="11"/>
                        </a:lnTo>
                        <a:lnTo>
                          <a:pt x="8" y="13"/>
                        </a:lnTo>
                        <a:lnTo>
                          <a:pt x="7" y="14"/>
                        </a:lnTo>
                        <a:lnTo>
                          <a:pt x="7" y="15"/>
                        </a:lnTo>
                        <a:lnTo>
                          <a:pt x="5" y="14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Freeform 92"/>
                  <p:cNvSpPr>
                    <a:spLocks/>
                  </p:cNvSpPr>
                  <p:nvPr/>
                </p:nvSpPr>
                <p:spPr bwMode="auto">
                  <a:xfrm>
                    <a:off x="3844" y="2452"/>
                    <a:ext cx="16" cy="60"/>
                  </a:xfrm>
                  <a:custGeom>
                    <a:avLst/>
                    <a:gdLst/>
                    <a:ahLst/>
                    <a:cxnLst>
                      <a:cxn ang="0">
                        <a:pos x="2" y="21"/>
                      </a:cxn>
                      <a:cxn ang="0">
                        <a:pos x="8" y="16"/>
                      </a:cxn>
                      <a:cxn ang="0">
                        <a:pos x="12" y="0"/>
                      </a:cxn>
                      <a:cxn ang="0">
                        <a:pos x="15" y="24"/>
                      </a:cxn>
                      <a:cxn ang="0">
                        <a:pos x="10" y="53"/>
                      </a:cxn>
                      <a:cxn ang="0">
                        <a:pos x="0" y="59"/>
                      </a:cxn>
                      <a:cxn ang="0">
                        <a:pos x="0" y="45"/>
                      </a:cxn>
                      <a:cxn ang="0">
                        <a:pos x="3" y="36"/>
                      </a:cxn>
                      <a:cxn ang="0">
                        <a:pos x="2" y="21"/>
                      </a:cxn>
                    </a:cxnLst>
                    <a:rect l="0" t="0" r="r" b="b"/>
                    <a:pathLst>
                      <a:path w="16" h="60">
                        <a:moveTo>
                          <a:pt x="2" y="21"/>
                        </a:moveTo>
                        <a:lnTo>
                          <a:pt x="8" y="16"/>
                        </a:lnTo>
                        <a:lnTo>
                          <a:pt x="12" y="0"/>
                        </a:lnTo>
                        <a:lnTo>
                          <a:pt x="15" y="24"/>
                        </a:lnTo>
                        <a:lnTo>
                          <a:pt x="10" y="53"/>
                        </a:lnTo>
                        <a:lnTo>
                          <a:pt x="0" y="59"/>
                        </a:lnTo>
                        <a:lnTo>
                          <a:pt x="0" y="45"/>
                        </a:lnTo>
                        <a:lnTo>
                          <a:pt x="3" y="36"/>
                        </a:lnTo>
                        <a:lnTo>
                          <a:pt x="2" y="21"/>
                        </a:lnTo>
                      </a:path>
                    </a:pathLst>
                  </a:custGeom>
                  <a:solidFill>
                    <a:srgbClr val="3333CC"/>
                  </a:solidFill>
                  <a:ln w="762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07763" dir="2700000" algn="ctr" rotWithShape="0">
                      <a:srgbClr val="1C1C1C"/>
                    </a:outerShdw>
                  </a:effectLst>
                </p:spPr>
                <p:txBody>
                  <a:bodyPr wrap="none" lIns="93067" tIns="45717" rIns="93067" bIns="45717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aphicFrame>
          <p:nvGraphicFramePr>
            <p:cNvPr id="14" name="Object 9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968179" y="2543572"/>
            <a:ext cx="2460625" cy="129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2" name="Clip" r:id="rId3" imgW="6360840" imgH="2412720" progId="">
                    <p:embed/>
                  </p:oleObj>
                </mc:Choice>
                <mc:Fallback>
                  <p:oleObj name="Clip" r:id="rId3" imgW="6360840" imgH="2412720" progId="">
                    <p:embed/>
                    <p:pic>
                      <p:nvPicPr>
                        <p:cNvPr id="0" name="Object 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179" y="2543572"/>
                          <a:ext cx="2460625" cy="129063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E4A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Picture 94" descr="a8-1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57802" y="4997548"/>
              <a:ext cx="3108326" cy="141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95"/>
            <p:cNvSpPr>
              <a:spLocks noChangeArrowheads="1"/>
            </p:cNvSpPr>
            <p:nvPr/>
          </p:nvSpPr>
          <p:spPr bwMode="auto">
            <a:xfrm>
              <a:off x="6353147" y="6442853"/>
              <a:ext cx="3035300" cy="518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898" tIns="44449" rIns="88898" bIns="44449">
              <a:spAutoFit/>
            </a:bodyPr>
            <a:lstStyle/>
            <a:p>
              <a:pPr algn="l" defTabSz="906463" eaLnBrk="0" hangingPunct="0"/>
              <a:r>
                <a:rPr lang="en-US" altLang="zh-TW" sz="1600" dirty="0"/>
                <a:t>Military Applications</a:t>
              </a:r>
            </a:p>
          </p:txBody>
        </p:sp>
        <p:sp>
          <p:nvSpPr>
            <p:cNvPr id="17" name="Rectangle 96"/>
            <p:cNvSpPr>
              <a:spLocks noChangeArrowheads="1"/>
            </p:cNvSpPr>
            <p:nvPr/>
          </p:nvSpPr>
          <p:spPr bwMode="auto">
            <a:xfrm>
              <a:off x="3060254" y="6313884"/>
              <a:ext cx="2211388" cy="566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0" tIns="44446" rIns="90480" bIns="44446">
              <a:spAutoFit/>
            </a:bodyPr>
            <a:lstStyle/>
            <a:p>
              <a:pPr algn="l" eaLnBrk="0" hangingPunct="0"/>
              <a:r>
                <a:rPr lang="en-US" altLang="zh-TW" dirty="0"/>
                <a:t>Digital Biology</a:t>
              </a:r>
            </a:p>
          </p:txBody>
        </p:sp>
        <p:pic>
          <p:nvPicPr>
            <p:cNvPr id="18" name="Picture 97" descr="fro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36922" y="3996952"/>
              <a:ext cx="1323975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8" descr="butterfl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82504" y="4994672"/>
              <a:ext cx="2119312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99" descr="HumanGenom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26754" y="2770584"/>
              <a:ext cx="1714500" cy="177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" name="Group 102"/>
            <p:cNvGrpSpPr>
              <a:grpSpLocks/>
            </p:cNvGrpSpPr>
            <p:nvPr/>
          </p:nvGrpSpPr>
          <p:grpSpPr bwMode="auto">
            <a:xfrm>
              <a:off x="7362379" y="2537222"/>
              <a:ext cx="1731962" cy="1755775"/>
              <a:chOff x="4669" y="1581"/>
              <a:chExt cx="1091" cy="1106"/>
            </a:xfrm>
          </p:grpSpPr>
          <p:graphicFrame>
            <p:nvGraphicFramePr>
              <p:cNvPr id="24" name="Object 103"/>
              <p:cNvGraphicFramePr>
                <a:graphicFrameLocks noChangeAspect="1"/>
              </p:cNvGraphicFramePr>
              <p:nvPr/>
            </p:nvGraphicFramePr>
            <p:xfrm>
              <a:off x="4711" y="1581"/>
              <a:ext cx="886" cy="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23" name="Clip" r:id="rId9" imgW="3717360" imgH="3352320" progId="">
                      <p:embed/>
                    </p:oleObj>
                  </mc:Choice>
                  <mc:Fallback>
                    <p:oleObj name="Clip" r:id="rId9" imgW="3717360" imgH="3352320" progId="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1" y="1581"/>
                            <a:ext cx="886" cy="8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" name="Group 104"/>
              <p:cNvGrpSpPr>
                <a:grpSpLocks/>
              </p:cNvGrpSpPr>
              <p:nvPr/>
            </p:nvGrpSpPr>
            <p:grpSpPr bwMode="auto">
              <a:xfrm>
                <a:off x="4663" y="2193"/>
                <a:ext cx="1089" cy="501"/>
                <a:chOff x="4032" y="1488"/>
                <a:chExt cx="1123" cy="512"/>
              </a:xfrm>
            </p:grpSpPr>
            <p:graphicFrame>
              <p:nvGraphicFramePr>
                <p:cNvPr id="26" name="Object 105"/>
                <p:cNvGraphicFramePr>
                  <a:graphicFrameLocks noChangeAspect="1"/>
                </p:cNvGraphicFramePr>
                <p:nvPr/>
              </p:nvGraphicFramePr>
              <p:xfrm>
                <a:off x="4032" y="1488"/>
                <a:ext cx="950" cy="3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24" name="Clip" r:id="rId11" imgW="6133680" imgH="2634840" progId="">
                        <p:embed/>
                      </p:oleObj>
                    </mc:Choice>
                    <mc:Fallback>
                      <p:oleObj name="Clip" r:id="rId11" imgW="6133680" imgH="2634840" progId="">
                        <p:embed/>
                        <p:pic>
                          <p:nvPicPr>
                            <p:cNvPr id="0" name="Object 1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1488"/>
                              <a:ext cx="950" cy="3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106"/>
                <p:cNvGraphicFramePr>
                  <a:graphicFrameLocks noChangeAspect="1"/>
                </p:cNvGraphicFramePr>
                <p:nvPr/>
              </p:nvGraphicFramePr>
              <p:xfrm>
                <a:off x="4090" y="1539"/>
                <a:ext cx="950" cy="3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25" name="Clip" r:id="rId13" imgW="6133680" imgH="2634840" progId="">
                        <p:embed/>
                      </p:oleObj>
                    </mc:Choice>
                    <mc:Fallback>
                      <p:oleObj name="Clip" r:id="rId13" imgW="6133680" imgH="2634840" progId="">
                        <p:embed/>
                        <p:pic>
                          <p:nvPicPr>
                            <p:cNvPr id="0" name="Object 10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90" y="1539"/>
                              <a:ext cx="950" cy="3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107"/>
                <p:cNvGraphicFramePr>
                  <a:graphicFrameLocks noChangeAspect="1"/>
                </p:cNvGraphicFramePr>
                <p:nvPr/>
              </p:nvGraphicFramePr>
              <p:xfrm>
                <a:off x="4147" y="1590"/>
                <a:ext cx="951" cy="3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26" name="Clip" r:id="rId14" imgW="6133680" imgH="2634840" progId="">
                        <p:embed/>
                      </p:oleObj>
                    </mc:Choice>
                    <mc:Fallback>
                      <p:oleObj name="Clip" r:id="rId14" imgW="6133680" imgH="2634840" progId="">
                        <p:embed/>
                        <p:pic>
                          <p:nvPicPr>
                            <p:cNvPr id="0" name="Object 10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7" y="1590"/>
                              <a:ext cx="951" cy="3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108"/>
                <p:cNvGraphicFramePr>
                  <a:graphicFrameLocks noChangeAspect="1"/>
                </p:cNvGraphicFramePr>
                <p:nvPr/>
              </p:nvGraphicFramePr>
              <p:xfrm>
                <a:off x="4205" y="1640"/>
                <a:ext cx="950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27" name="Clip" r:id="rId15" imgW="6133680" imgH="2634840" progId="">
                        <p:embed/>
                      </p:oleObj>
                    </mc:Choice>
                    <mc:Fallback>
                      <p:oleObj name="Clip" r:id="rId15" imgW="6133680" imgH="2634840" progId="">
                        <p:embed/>
                        <p:pic>
                          <p:nvPicPr>
                            <p:cNvPr id="0" name="Object 1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05" y="1640"/>
                              <a:ext cx="950" cy="3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2" name="Rectangle 109"/>
            <p:cNvSpPr>
              <a:spLocks noChangeArrowheads="1"/>
            </p:cNvSpPr>
            <p:nvPr/>
          </p:nvSpPr>
          <p:spPr bwMode="auto">
            <a:xfrm>
              <a:off x="7386191" y="4218385"/>
              <a:ext cx="1708150" cy="8989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898" tIns="44449" rIns="88898" bIns="44449">
              <a:spAutoFit/>
            </a:bodyPr>
            <a:lstStyle/>
            <a:p>
              <a:pPr algn="l" defTabSz="906463" eaLnBrk="0" hangingPunct="0"/>
              <a:r>
                <a:rPr lang="en-US" altLang="zh-TW" sz="1600"/>
                <a:t>Internet &amp; </a:t>
              </a:r>
            </a:p>
            <a:p>
              <a:pPr algn="l" defTabSz="906463" eaLnBrk="0" hangingPunct="0"/>
              <a:r>
                <a:rPr lang="en-US" altLang="zh-TW" sz="1600"/>
                <a:t>Ecommerce</a:t>
              </a:r>
            </a:p>
          </p:txBody>
        </p:sp>
        <p:pic>
          <p:nvPicPr>
            <p:cNvPr id="23" name="Picture 110" descr="hiv_rt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7504" y="2541984"/>
              <a:ext cx="1824037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Run Applications Faster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251520" y="1203598"/>
            <a:ext cx="8136904" cy="3315816"/>
          </a:xfrm>
          <a:prstGeom prst="rect">
            <a:avLst/>
          </a:prstGeom>
        </p:spPr>
        <p:txBody>
          <a:bodyPr/>
          <a:lstStyle/>
          <a:p>
            <a:r>
              <a:rPr lang="en-US" altLang="zh-TW" sz="2000" dirty="0" smtClean="0"/>
              <a:t>There are 3 ways to improve performance:</a:t>
            </a:r>
          </a:p>
          <a:p>
            <a:pPr lvl="1"/>
            <a:r>
              <a:rPr lang="en-US" altLang="zh-TW" sz="2000" dirty="0" smtClean="0"/>
              <a:t>Work Harder</a:t>
            </a:r>
          </a:p>
          <a:p>
            <a:pPr lvl="1"/>
            <a:r>
              <a:rPr lang="en-US" altLang="zh-TW" sz="2000" dirty="0" smtClean="0"/>
              <a:t>Work Smarter</a:t>
            </a:r>
          </a:p>
          <a:p>
            <a:pPr lvl="1"/>
            <a:r>
              <a:rPr lang="en-US" altLang="zh-TW" sz="2000" dirty="0" smtClean="0"/>
              <a:t>Get Help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Computer analogy</a:t>
            </a:r>
          </a:p>
          <a:p>
            <a:pPr lvl="1"/>
            <a:r>
              <a:rPr lang="en-US" altLang="zh-TW" sz="2000" dirty="0" smtClean="0"/>
              <a:t>Using faster hardware</a:t>
            </a:r>
          </a:p>
          <a:p>
            <a:pPr lvl="1"/>
            <a:r>
              <a:rPr lang="en-US" altLang="zh-TW" sz="2000" dirty="0" smtClean="0"/>
              <a:t>Using optimized algorithms and techniques to solve computational tasks</a:t>
            </a:r>
          </a:p>
          <a:p>
            <a:pPr lvl="1"/>
            <a:r>
              <a:rPr lang="en-US" altLang="zh-TW" sz="2000" dirty="0" smtClean="0"/>
              <a:t>Using multiple computers to solve a particular task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Towards Commodity Computing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4294967295"/>
          </p:nvPr>
        </p:nvSpPr>
        <p:spPr>
          <a:xfrm>
            <a:off x="323528" y="987574"/>
            <a:ext cx="8229600" cy="352839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zh-TW" sz="2000" dirty="0" smtClean="0"/>
              <a:t>Performance trends in 1980s and before (Scale UP)</a:t>
            </a:r>
          </a:p>
          <a:p>
            <a:pPr lvl="1"/>
            <a:r>
              <a:rPr lang="en-US" altLang="zh-TW" sz="1800" dirty="0" smtClean="0"/>
              <a:t>Computer performance was best improved by creating faster and more efficient processors</a:t>
            </a:r>
          </a:p>
          <a:p>
            <a:pPr lvl="1"/>
            <a:endParaRPr lang="en-US" altLang="zh-TW" sz="1600" dirty="0" smtClean="0"/>
          </a:p>
          <a:p>
            <a:r>
              <a:rPr lang="en-US" altLang="zh-TW" sz="2000" dirty="0" smtClean="0"/>
              <a:t>Trend of modern computing since the early 1990s (Scale OUT)</a:t>
            </a:r>
          </a:p>
          <a:p>
            <a:pPr lvl="1"/>
            <a:r>
              <a:rPr lang="en-US" altLang="zh-TW" sz="1800" dirty="0" smtClean="0"/>
              <a:t>From specialized supercomputing platforms </a:t>
            </a:r>
          </a:p>
          <a:p>
            <a:pPr lvl="1"/>
            <a:r>
              <a:rPr lang="en-US" altLang="zh-TW" sz="1800" dirty="0" smtClean="0"/>
              <a:t>To </a:t>
            </a:r>
            <a:r>
              <a:rPr lang="en-US" altLang="zh-TW" sz="1800" dirty="0" smtClean="0">
                <a:ea typeface="新細明體" charset="-120"/>
              </a:rPr>
              <a:t>inexpensive</a:t>
            </a:r>
            <a:r>
              <a:rPr lang="en-US" altLang="zh-TW" sz="1800" dirty="0" smtClean="0"/>
              <a:t>, general purpose systems consisting of loosely coupled components built up from single or multiprocessor PCs or workstations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000" dirty="0" smtClean="0"/>
              <a:t>Low-cost commodity supercomputing</a:t>
            </a:r>
          </a:p>
          <a:p>
            <a:pPr lvl="1"/>
            <a:r>
              <a:rPr lang="en-US" altLang="zh-TW" sz="1800" dirty="0" smtClean="0"/>
              <a:t>Linking together two or more computers to jointly solve some computational problem</a:t>
            </a:r>
          </a:p>
          <a:p>
            <a:pPr lvl="1"/>
            <a:r>
              <a:rPr lang="en-US" altLang="zh-TW" sz="1800" dirty="0" smtClean="0"/>
              <a:t>Providing high performance computational facilities for large-scale and grand-challenge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373616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Scaling UP    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 Scaling 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3554" name="Picture 2" descr="Image result for scale up vsscale out"/>
          <p:cNvPicPr>
            <a:picLocks noChangeAspect="1" noChangeArrowheads="1"/>
          </p:cNvPicPr>
          <p:nvPr/>
        </p:nvPicPr>
        <p:blipFill>
          <a:blip r:embed="rId2" cstate="print"/>
          <a:srcRect t="18939" r="8760" b="14774"/>
          <a:stretch>
            <a:fillRect/>
          </a:stretch>
        </p:blipFill>
        <p:spPr bwMode="auto">
          <a:xfrm>
            <a:off x="1187624" y="1419622"/>
            <a:ext cx="6072675" cy="3312368"/>
          </a:xfrm>
          <a:prstGeom prst="rect">
            <a:avLst/>
          </a:prstGeom>
          <a:noFill/>
        </p:spPr>
      </p:pic>
      <p:sp>
        <p:nvSpPr>
          <p:cNvPr id="7" name="Стрелка вниз 6"/>
          <p:cNvSpPr/>
          <p:nvPr/>
        </p:nvSpPr>
        <p:spPr>
          <a:xfrm rot="10800000">
            <a:off x="971599" y="1655741"/>
            <a:ext cx="374503" cy="30042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5837088" y="298550"/>
            <a:ext cx="385159" cy="27713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Picture 2" descr="Image result for scale up vsscale out"/>
          <p:cNvPicPr>
            <a:picLocks noChangeAspect="1" noChangeArrowheads="1"/>
          </p:cNvPicPr>
          <p:nvPr/>
        </p:nvPicPr>
        <p:blipFill>
          <a:blip r:embed="rId3" cstate="print"/>
          <a:srcRect l="18518" t="26647" r="61807" b="14774"/>
          <a:stretch>
            <a:fillRect/>
          </a:stretch>
        </p:blipFill>
        <p:spPr bwMode="auto">
          <a:xfrm>
            <a:off x="467544" y="3810564"/>
            <a:ext cx="393268" cy="87907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572000" y="3075806"/>
            <a:ext cx="41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+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2571750"/>
            <a:ext cx="41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+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3579862"/>
            <a:ext cx="41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+</a:t>
            </a:r>
            <a:endParaRPr lang="uk-UA" sz="2800" b="1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336383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Up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724128" y="120359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Out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Distributed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55576" y="1995686"/>
            <a:ext cx="3816425" cy="1548377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Cluster computing</a:t>
            </a:r>
          </a:p>
          <a:p>
            <a:r>
              <a:rPr lang="en-US" altLang="zh-TW" sz="2800" dirty="0" smtClean="0"/>
              <a:t>Grid computing</a:t>
            </a:r>
          </a:p>
          <a:p>
            <a:r>
              <a:rPr lang="en-US" altLang="zh-TW" sz="2800" dirty="0" smtClean="0"/>
              <a:t>Cloud computing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483518"/>
            <a:ext cx="3995936" cy="2883768"/>
          </a:xfrm>
        </p:spPr>
        <p:txBody>
          <a:bodyPr/>
          <a:lstStyle/>
          <a:p>
            <a:pPr marL="0" indent="0">
              <a:buClr>
                <a:srgbClr val="7030A0"/>
              </a:buClr>
              <a:buNone/>
            </a:pPr>
            <a:r>
              <a:rPr lang="en-US" sz="2400" dirty="0" smtClean="0"/>
              <a:t>A cluster is a type of parallel and distributed system, which consists of a collection of </a:t>
            </a:r>
            <a:r>
              <a:rPr lang="en-US" sz="2400" dirty="0" smtClean="0">
                <a:solidFill>
                  <a:srgbClr val="7030A0"/>
                </a:solidFill>
              </a:rPr>
              <a:t>inter-connected stand-alone </a:t>
            </a:r>
            <a:r>
              <a:rPr lang="en-US" sz="2400" dirty="0" smtClean="0"/>
              <a:t>computers working together as a </a:t>
            </a:r>
            <a:r>
              <a:rPr lang="en-US" sz="2400" dirty="0" smtClean="0">
                <a:solidFill>
                  <a:srgbClr val="7030A0"/>
                </a:solidFill>
              </a:rPr>
              <a:t>single</a:t>
            </a:r>
            <a:r>
              <a:rPr lang="en-US" sz="2400" dirty="0" smtClean="0"/>
              <a:t> integrated computing resource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Cluster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4294967295"/>
          </p:nvPr>
        </p:nvSpPr>
        <p:spPr>
          <a:xfrm>
            <a:off x="107504" y="1491630"/>
            <a:ext cx="8712968" cy="309634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 Node</a:t>
            </a:r>
          </a:p>
          <a:p>
            <a:pPr lvl="1"/>
            <a:r>
              <a:rPr lang="en-US" altLang="zh-TW" dirty="0" smtClean="0"/>
              <a:t>A single or multiprocessor system with memory, I/O facilities, &amp; OS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Cluster:</a:t>
            </a:r>
          </a:p>
          <a:p>
            <a:pPr lvl="1"/>
            <a:r>
              <a:rPr lang="en-US" altLang="zh-TW" dirty="0" smtClean="0"/>
              <a:t>Generally two or more computers (nodes) connected together</a:t>
            </a:r>
          </a:p>
          <a:p>
            <a:pPr lvl="1"/>
            <a:r>
              <a:rPr lang="en-US" altLang="zh-TW" dirty="0" smtClean="0"/>
              <a:t>In a single cabinet, or physically separated &amp; connected via a LAN</a:t>
            </a:r>
          </a:p>
          <a:p>
            <a:pPr lvl="1"/>
            <a:r>
              <a:rPr lang="en-US" altLang="zh-TW" dirty="0" smtClean="0"/>
              <a:t>Appear as a single system to users and applications </a:t>
            </a:r>
          </a:p>
          <a:p>
            <a:pPr lvl="1"/>
            <a:r>
              <a:rPr lang="en-US" altLang="zh-TW" dirty="0" smtClean="0"/>
              <a:t>Provide a cost-effective way to gain features and benefits</a:t>
            </a:r>
          </a:p>
          <a:p>
            <a:pPr lvl="1"/>
            <a:r>
              <a:rPr lang="en-US" altLang="zh-TW" dirty="0" smtClean="0"/>
              <a:t>Enabled for </a:t>
            </a:r>
            <a:r>
              <a:rPr lang="en-US" altLang="zh-TW" b="1" dirty="0" smtClean="0">
                <a:solidFill>
                  <a:srgbClr val="7030A0"/>
                </a:solidFill>
              </a:rPr>
              <a:t>Parallel Computing</a:t>
            </a:r>
          </a:p>
          <a:p>
            <a:endParaRPr lang="zh-TW" altLang="en-US" dirty="0"/>
          </a:p>
        </p:txBody>
      </p:sp>
      <p:pic>
        <p:nvPicPr>
          <p:cNvPr id="7" name="Picture 2" descr="D:\Data\edu_NTHU\_myResearchNotes\cloud computing\_Course\slides\tmp\cluste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23478"/>
            <a:ext cx="213296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Parallel Computing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4294967295"/>
          </p:nvPr>
        </p:nvSpPr>
        <p:spPr>
          <a:xfrm>
            <a:off x="107504" y="1131590"/>
            <a:ext cx="8928992" cy="1800201"/>
          </a:xfrm>
          <a:prstGeom prst="rect">
            <a:avLst/>
          </a:prstGeom>
        </p:spPr>
        <p:txBody>
          <a:bodyPr/>
          <a:lstStyle/>
          <a:p>
            <a:r>
              <a:rPr lang="en-US" altLang="zh-TW" sz="2000" b="1" dirty="0" smtClean="0"/>
              <a:t>Parallel Computing </a:t>
            </a:r>
          </a:p>
          <a:p>
            <a:pPr lvl="1"/>
            <a:r>
              <a:rPr lang="en-US" altLang="zh-TW" sz="1800" dirty="0" smtClean="0"/>
              <a:t>A form of computation in which </a:t>
            </a:r>
            <a:r>
              <a:rPr lang="en-US" altLang="zh-TW" sz="1800" i="1" dirty="0" smtClean="0">
                <a:solidFill>
                  <a:srgbClr val="7030A0"/>
                </a:solidFill>
              </a:rPr>
              <a:t>many</a:t>
            </a:r>
            <a:r>
              <a:rPr lang="en-US" altLang="zh-TW" sz="1800" dirty="0" smtClean="0"/>
              <a:t> </a:t>
            </a:r>
            <a:r>
              <a:rPr lang="en-US" altLang="zh-TW" sz="1800" i="1" dirty="0" smtClean="0">
                <a:solidFill>
                  <a:srgbClr val="7030A0"/>
                </a:solidFill>
              </a:rPr>
              <a:t>calculations are carried out simultaneously</a:t>
            </a:r>
          </a:p>
          <a:p>
            <a:pPr lvl="1"/>
            <a:r>
              <a:rPr lang="en-US" altLang="zh-TW" sz="1800" dirty="0" smtClean="0"/>
              <a:t>Large problems can often be divided into smaller ones, which are then solved concurrently ("</a:t>
            </a:r>
            <a:r>
              <a:rPr lang="en-US" altLang="zh-TW" sz="1800" i="1" dirty="0" smtClean="0">
                <a:solidFill>
                  <a:srgbClr val="7030A0"/>
                </a:solidFill>
              </a:rPr>
              <a:t>in parallel</a:t>
            </a:r>
            <a:r>
              <a:rPr lang="en-US" altLang="zh-TW" sz="1800" dirty="0" smtClean="0"/>
              <a:t>")</a:t>
            </a:r>
          </a:p>
          <a:p>
            <a:r>
              <a:rPr lang="en-US" altLang="zh-TW" sz="2000" b="1" dirty="0" smtClean="0"/>
              <a:t>Parallel programming model </a:t>
            </a:r>
          </a:p>
          <a:p>
            <a:pPr lvl="1"/>
            <a:r>
              <a:rPr lang="en-US" altLang="zh-TW" sz="1800" dirty="0" smtClean="0"/>
              <a:t>A set of software technologies to express parallel algorithms and match applications with the underlying parallel systems</a:t>
            </a:r>
          </a:p>
          <a:p>
            <a:r>
              <a:rPr lang="en-US" altLang="zh-TW" sz="2000" b="1" dirty="0" smtClean="0"/>
              <a:t>Advantages</a:t>
            </a:r>
          </a:p>
          <a:p>
            <a:pPr lvl="1"/>
            <a:r>
              <a:rPr lang="en-US" altLang="zh-TW" sz="1800" dirty="0" smtClean="0"/>
              <a:t>Cost efficient</a:t>
            </a:r>
          </a:p>
          <a:p>
            <a:pPr lvl="1"/>
            <a:r>
              <a:rPr lang="en-US" altLang="zh-TW" sz="1800" dirty="0" smtClean="0"/>
              <a:t>High performance</a:t>
            </a:r>
          </a:p>
          <a:p>
            <a:pPr lvl="1"/>
            <a:r>
              <a:rPr lang="en-US" altLang="zh-TW" sz="1800" dirty="0" smtClean="0"/>
              <a:t>Improve Utilization</a:t>
            </a:r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Massage Passing Interface (MPI)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4294967295"/>
          </p:nvPr>
        </p:nvSpPr>
        <p:spPr>
          <a:xfrm>
            <a:off x="0" y="895028"/>
            <a:ext cx="3851920" cy="4248472"/>
          </a:xfrm>
          <a:prstGeom prst="rect">
            <a:avLst/>
          </a:prstGeom>
        </p:spPr>
        <p:txBody>
          <a:bodyPr/>
          <a:lstStyle/>
          <a:p>
            <a:pPr marL="180975" indent="-180975"/>
            <a:r>
              <a:rPr lang="en-US" altLang="zh-TW" sz="1400" b="1" dirty="0" smtClean="0"/>
              <a:t>Two Basic Models of Parallel Computing</a:t>
            </a:r>
          </a:p>
          <a:p>
            <a:pPr marL="450850" lvl="1" indent="-180975"/>
            <a:r>
              <a:rPr lang="en-US" altLang="zh-TW" sz="1400" dirty="0" smtClean="0"/>
              <a:t>Shared memory model </a:t>
            </a:r>
            <a:r>
              <a:rPr lang="en-US" altLang="zh-TW" sz="1600" dirty="0" smtClean="0"/>
              <a:t>(</a:t>
            </a:r>
            <a:r>
              <a:rPr lang="en-US" sz="1200" i="1" dirty="0" smtClean="0"/>
              <a:t>Memory can be simultaneously accessed by multiple process with an intent to provide communication among them or avoid redundant copies</a:t>
            </a:r>
            <a:r>
              <a:rPr lang="en-US" altLang="zh-TW" sz="1600" dirty="0" smtClean="0"/>
              <a:t>)</a:t>
            </a:r>
          </a:p>
          <a:p>
            <a:pPr marL="450850" lvl="1" indent="-180975"/>
            <a:r>
              <a:rPr lang="en-US" altLang="zh-TW" sz="1400" dirty="0" smtClean="0"/>
              <a:t>Distributed memory model </a:t>
            </a:r>
            <a:r>
              <a:rPr lang="en-US" altLang="zh-TW" sz="1600" dirty="0" smtClean="0"/>
              <a:t>(</a:t>
            </a:r>
            <a:r>
              <a:rPr lang="en-US" sz="1200" i="1" dirty="0" smtClean="0"/>
              <a:t>each processor has its own private memory; computational tasks can only operate on local data, and if remote data is required, the computational task must communicate with one or more remote processors</a:t>
            </a:r>
            <a:r>
              <a:rPr lang="en-US" altLang="zh-TW" sz="1600" dirty="0" smtClean="0"/>
              <a:t>)</a:t>
            </a:r>
          </a:p>
          <a:p>
            <a:pPr marL="180975" indent="-180975"/>
            <a:r>
              <a:rPr lang="en-US" altLang="zh-TW" sz="1400" b="1" dirty="0" smtClean="0"/>
              <a:t>MPI </a:t>
            </a:r>
          </a:p>
          <a:p>
            <a:pPr marL="450850" lvl="1" indent="-180975"/>
            <a:r>
              <a:rPr lang="en-US" sz="1400" dirty="0" smtClean="0"/>
              <a:t>Distributed memory</a:t>
            </a:r>
            <a:endParaRPr lang="en-US" altLang="zh-TW" sz="1400" dirty="0" smtClean="0">
              <a:ea typeface="新細明體" pitchFamily="18" charset="-120"/>
            </a:endParaRPr>
          </a:p>
          <a:p>
            <a:pPr marL="450850" lvl="1" indent="-180975"/>
            <a:r>
              <a:rPr lang="en-US" altLang="zh-TW" sz="1400" dirty="0" smtClean="0">
                <a:ea typeface="新細明體" pitchFamily="18" charset="-120"/>
              </a:rPr>
              <a:t>A specification that allows computers communicate with each other</a:t>
            </a:r>
          </a:p>
          <a:p>
            <a:pPr marL="450850" lvl="1" indent="-180975"/>
            <a:r>
              <a:rPr lang="en-US" altLang="zh-TW" sz="1400" dirty="0" smtClean="0">
                <a:ea typeface="新細明體" pitchFamily="18" charset="-120"/>
              </a:rPr>
              <a:t>Use Message Passing to do synchronization</a:t>
            </a:r>
            <a:endParaRPr lang="en-US" altLang="zh-TW" sz="1400" b="1" dirty="0" smtClean="0"/>
          </a:p>
        </p:txBody>
      </p:sp>
      <p:grpSp>
        <p:nvGrpSpPr>
          <p:cNvPr id="40" name="Группа 39"/>
          <p:cNvGrpSpPr/>
          <p:nvPr/>
        </p:nvGrpSpPr>
        <p:grpSpPr>
          <a:xfrm>
            <a:off x="3779912" y="771551"/>
            <a:ext cx="5364088" cy="3312368"/>
            <a:chOff x="762000" y="1676400"/>
            <a:chExt cx="7391400" cy="4968005"/>
          </a:xfrm>
        </p:grpSpPr>
        <p:cxnSp>
          <p:nvCxnSpPr>
            <p:cNvPr id="5" name="Straight Arrow Connector 70"/>
            <p:cNvCxnSpPr>
              <a:endCxn id="33" idx="3"/>
            </p:cNvCxnSpPr>
            <p:nvPr/>
          </p:nvCxnSpPr>
          <p:spPr>
            <a:xfrm rot="10800000" flipV="1">
              <a:off x="2997644" y="3962398"/>
              <a:ext cx="1421959" cy="733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25559" y="1676400"/>
              <a:ext cx="678025" cy="392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Start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3733800" y="2416884"/>
              <a:ext cx="1447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accent3">
                      <a:lumMod val="50000"/>
                    </a:schemeClr>
                  </a:solidFill>
                </a:rPr>
                <a:t>Initialization</a:t>
              </a:r>
              <a:endParaRPr lang="en-US" sz="11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" name="Down Arrow 6"/>
            <p:cNvSpPr/>
            <p:nvPr/>
          </p:nvSpPr>
          <p:spPr>
            <a:xfrm>
              <a:off x="4267200" y="2035884"/>
              <a:ext cx="381000" cy="3048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Oval 7"/>
            <p:cNvSpPr/>
            <p:nvPr/>
          </p:nvSpPr>
          <p:spPr>
            <a:xfrm>
              <a:off x="762000" y="3102684"/>
              <a:ext cx="12954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i="1" dirty="0" smtClean="0">
                  <a:solidFill>
                    <a:schemeClr val="accent3">
                      <a:lumMod val="50000"/>
                    </a:schemeClr>
                  </a:solidFill>
                </a:rPr>
                <a:t>Process 1</a:t>
              </a:r>
              <a:endParaRPr lang="en-US" sz="11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Oval 8"/>
            <p:cNvSpPr/>
            <p:nvPr/>
          </p:nvSpPr>
          <p:spPr>
            <a:xfrm>
              <a:off x="2286000" y="3102684"/>
              <a:ext cx="12954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i="1" dirty="0" smtClean="0">
                  <a:solidFill>
                    <a:schemeClr val="accent3">
                      <a:lumMod val="50000"/>
                    </a:schemeClr>
                  </a:solidFill>
                </a:rPr>
                <a:t>Process 2</a:t>
              </a:r>
              <a:endParaRPr lang="en-US" sz="11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Oval 9"/>
            <p:cNvSpPr/>
            <p:nvPr/>
          </p:nvSpPr>
          <p:spPr>
            <a:xfrm>
              <a:off x="3810000" y="3102684"/>
              <a:ext cx="12954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i="1" dirty="0" smtClean="0">
                  <a:solidFill>
                    <a:schemeClr val="accent3">
                      <a:lumMod val="50000"/>
                    </a:schemeClr>
                  </a:solidFill>
                </a:rPr>
                <a:t>Process 3</a:t>
              </a:r>
              <a:endParaRPr lang="en-US" sz="11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6858000" y="3102684"/>
              <a:ext cx="12954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i="1" dirty="0" smtClean="0">
                  <a:solidFill>
                    <a:schemeClr val="accent3">
                      <a:lumMod val="50000"/>
                    </a:schemeClr>
                  </a:solidFill>
                </a:rPr>
                <a:t>Process N</a:t>
              </a:r>
              <a:endParaRPr lang="en-US" sz="11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Arrow Connector 14"/>
            <p:cNvCxnSpPr>
              <a:stCxn id="7" idx="2"/>
              <a:endCxn id="10" idx="7"/>
            </p:cNvCxnSpPr>
            <p:nvPr/>
          </p:nvCxnSpPr>
          <p:spPr>
            <a:xfrm rot="5400000">
              <a:off x="2976820" y="1688758"/>
              <a:ext cx="371755" cy="25900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6"/>
            <p:cNvCxnSpPr>
              <a:stCxn id="7" idx="2"/>
              <a:endCxn id="11" idx="7"/>
            </p:cNvCxnSpPr>
            <p:nvPr/>
          </p:nvCxnSpPr>
          <p:spPr>
            <a:xfrm rot="5400000">
              <a:off x="3738820" y="2450758"/>
              <a:ext cx="371755" cy="10660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9"/>
            <p:cNvCxnSpPr>
              <a:stCxn id="7" idx="2"/>
              <a:endCxn id="12" idx="0"/>
            </p:cNvCxnSpPr>
            <p:nvPr/>
          </p:nvCxnSpPr>
          <p:spPr>
            <a:xfrm rot="5400000">
              <a:off x="4305300" y="2950284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2"/>
            <p:cNvCxnSpPr>
              <a:stCxn id="7" idx="2"/>
              <a:endCxn id="13" idx="1"/>
            </p:cNvCxnSpPr>
            <p:nvPr/>
          </p:nvCxnSpPr>
          <p:spPr>
            <a:xfrm rot="16200000" flipH="1">
              <a:off x="5566826" y="1688757"/>
              <a:ext cx="371755" cy="25900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6"/>
            <p:cNvCxnSpPr>
              <a:stCxn id="7" idx="2"/>
            </p:cNvCxnSpPr>
            <p:nvPr/>
          </p:nvCxnSpPr>
          <p:spPr>
            <a:xfrm rot="16200000" flipH="1">
              <a:off x="4857750" y="2397834"/>
              <a:ext cx="38100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57800" y="3178884"/>
              <a:ext cx="1363274" cy="39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3">
                      <a:lumMod val="75000"/>
                    </a:schemeClr>
                  </a:solidFill>
                </a:rPr>
                <a:t>▪  ▪  ▪  ▪  ▪  ▪  ▪</a:t>
              </a:r>
              <a:endParaRPr 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Arrow Connector 32"/>
            <p:cNvCxnSpPr>
              <a:stCxn id="10" idx="4"/>
            </p:cNvCxnSpPr>
            <p:nvPr/>
          </p:nvCxnSpPr>
          <p:spPr>
            <a:xfrm rot="5400000">
              <a:off x="462353" y="4496025"/>
              <a:ext cx="1883488" cy="1120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35"/>
            <p:cNvCxnSpPr>
              <a:stCxn id="11" idx="4"/>
            </p:cNvCxnSpPr>
            <p:nvPr/>
          </p:nvCxnSpPr>
          <p:spPr>
            <a:xfrm rot="5400000">
              <a:off x="1967529" y="4498713"/>
              <a:ext cx="1905000" cy="2734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>
              <a:stCxn id="12" idx="4"/>
            </p:cNvCxnSpPr>
            <p:nvPr/>
          </p:nvCxnSpPr>
          <p:spPr>
            <a:xfrm rot="5400000">
              <a:off x="3486150" y="4493334"/>
              <a:ext cx="1905000" cy="381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39"/>
            <p:cNvCxnSpPr>
              <a:stCxn id="13" idx="4"/>
            </p:cNvCxnSpPr>
            <p:nvPr/>
          </p:nvCxnSpPr>
          <p:spPr>
            <a:xfrm rot="5400000">
              <a:off x="6534150" y="4493334"/>
              <a:ext cx="1905000" cy="381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ounded Rectangle 48"/>
            <p:cNvSpPr/>
            <p:nvPr/>
          </p:nvSpPr>
          <p:spPr>
            <a:xfrm>
              <a:off x="762000" y="5464884"/>
              <a:ext cx="7391400" cy="381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Finalization</a:t>
              </a:r>
              <a:endParaRPr lang="en-US" sz="11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Down Arrow 49"/>
            <p:cNvSpPr/>
            <p:nvPr/>
          </p:nvSpPr>
          <p:spPr>
            <a:xfrm>
              <a:off x="4267200" y="5943600"/>
              <a:ext cx="381000" cy="3048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Rectangle 52"/>
            <p:cNvSpPr/>
            <p:nvPr/>
          </p:nvSpPr>
          <p:spPr>
            <a:xfrm>
              <a:off x="1339326" y="4648200"/>
              <a:ext cx="1524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7716" y="6248400"/>
              <a:ext cx="1111637" cy="39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Complete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51"/>
            <p:cNvSpPr/>
            <p:nvPr/>
          </p:nvSpPr>
          <p:spPr>
            <a:xfrm>
              <a:off x="1339326" y="3657600"/>
              <a:ext cx="1524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Rectangle 56"/>
            <p:cNvSpPr/>
            <p:nvPr/>
          </p:nvSpPr>
          <p:spPr>
            <a:xfrm>
              <a:off x="4373217" y="3645672"/>
              <a:ext cx="155712" cy="119667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57"/>
            <p:cNvSpPr/>
            <p:nvPr/>
          </p:nvSpPr>
          <p:spPr>
            <a:xfrm>
              <a:off x="7434001" y="3646998"/>
              <a:ext cx="1524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58"/>
            <p:cNvSpPr/>
            <p:nvPr/>
          </p:nvSpPr>
          <p:spPr>
            <a:xfrm>
              <a:off x="7434001" y="4187687"/>
              <a:ext cx="1524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2" name="Straight Arrow Connector 62"/>
            <p:cNvCxnSpPr>
              <a:endCxn id="26" idx="0"/>
            </p:cNvCxnSpPr>
            <p:nvPr/>
          </p:nvCxnSpPr>
          <p:spPr>
            <a:xfrm rot="10800000" flipV="1">
              <a:off x="1415526" y="4419600"/>
              <a:ext cx="1480074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55"/>
            <p:cNvSpPr/>
            <p:nvPr/>
          </p:nvSpPr>
          <p:spPr>
            <a:xfrm>
              <a:off x="2854519" y="4190999"/>
              <a:ext cx="143124" cy="100915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4" name="Straight Arrow Connector 59"/>
            <p:cNvCxnSpPr>
              <a:stCxn id="28" idx="3"/>
              <a:endCxn id="33" idx="0"/>
            </p:cNvCxnSpPr>
            <p:nvPr/>
          </p:nvCxnSpPr>
          <p:spPr>
            <a:xfrm>
              <a:off x="1491726" y="3886200"/>
              <a:ext cx="1434355" cy="304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73"/>
            <p:cNvCxnSpPr>
              <a:stCxn id="30" idx="1"/>
            </p:cNvCxnSpPr>
            <p:nvPr/>
          </p:nvCxnSpPr>
          <p:spPr>
            <a:xfrm rot="10800000" flipV="1">
              <a:off x="6705601" y="3875598"/>
              <a:ext cx="728401" cy="1630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76"/>
            <p:cNvCxnSpPr>
              <a:endCxn id="31" idx="1"/>
            </p:cNvCxnSpPr>
            <p:nvPr/>
          </p:nvCxnSpPr>
          <p:spPr>
            <a:xfrm>
              <a:off x="6705600" y="4267200"/>
              <a:ext cx="728401" cy="1490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61143" y="4035623"/>
              <a:ext cx="1693423" cy="39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Communication</a:t>
              </a:r>
              <a:endParaRPr lang="en-US" sz="11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5143" y="4343401"/>
              <a:ext cx="1693423" cy="39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Communication</a:t>
              </a:r>
              <a:endParaRPr lang="en-US" sz="11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62601" y="3994674"/>
              <a:ext cx="1693423" cy="396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Communication</a:t>
              </a:r>
              <a:endParaRPr lang="en-US" sz="11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028434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br>
              <a:rPr lang="en-US" dirty="0" smtClean="0"/>
            </a:br>
            <a:r>
              <a:rPr lang="en-US" b="1" dirty="0" smtClean="0"/>
              <a:t>Evolution of Distributed Computer Systems</a:t>
            </a:r>
            <a:endParaRPr lang="en-US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Distributed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55576" y="1995686"/>
            <a:ext cx="3816425" cy="1548377"/>
          </a:xfrm>
        </p:spPr>
        <p:txBody>
          <a:bodyPr/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Cluster computing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Grid computing</a:t>
            </a:r>
          </a:p>
          <a:p>
            <a:r>
              <a:rPr lang="en-US" altLang="zh-TW" sz="2800" dirty="0" smtClean="0"/>
              <a:t>Cloud computing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483518"/>
            <a:ext cx="3995936" cy="2883768"/>
          </a:xfrm>
        </p:spPr>
        <p:txBody>
          <a:bodyPr/>
          <a:lstStyle/>
          <a:p>
            <a:pPr marL="0" lvl="1" indent="0">
              <a:buClr>
                <a:srgbClr val="7030A0"/>
              </a:buCl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Distributed computing infrastructure </a:t>
            </a:r>
            <a:r>
              <a:rPr lang="en-US" sz="2400" dirty="0" smtClean="0"/>
              <a:t>for advanced science and engineering introduced to </a:t>
            </a:r>
            <a:r>
              <a:rPr lang="en-US" altLang="zh-TW" dirty="0" smtClean="0"/>
              <a:t>coordinate </a:t>
            </a:r>
            <a:r>
              <a:rPr lang="en-US" altLang="zh-TW" dirty="0" smtClean="0">
                <a:solidFill>
                  <a:srgbClr val="7030A0"/>
                </a:solidFill>
              </a:rPr>
              <a:t>resource sharing </a:t>
            </a:r>
            <a:r>
              <a:rPr lang="en-US" altLang="zh-TW" dirty="0" smtClean="0"/>
              <a:t>and problem solving in </a:t>
            </a:r>
            <a:r>
              <a:rPr lang="en-US" altLang="zh-TW" dirty="0" smtClean="0">
                <a:solidFill>
                  <a:srgbClr val="7030A0"/>
                </a:solidFill>
              </a:rPr>
              <a:t>dynamic, multi-institutional virtual organization </a:t>
            </a:r>
            <a:r>
              <a:rPr lang="en-US" altLang="zh-TW" dirty="0" smtClean="0"/>
              <a:t>(VO)</a:t>
            </a:r>
          </a:p>
          <a:p>
            <a:pPr marL="0" indent="0">
              <a:buClr>
                <a:srgbClr val="7030A0"/>
              </a:buCl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Grid Environments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4294967295"/>
          </p:nvPr>
        </p:nvSpPr>
        <p:spPr>
          <a:xfrm>
            <a:off x="107504" y="843558"/>
            <a:ext cx="8712968" cy="41044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1600" dirty="0" smtClean="0"/>
              <a:t>Virtual Organization (VO)</a:t>
            </a:r>
          </a:p>
          <a:p>
            <a:pPr lvl="1"/>
            <a:r>
              <a:rPr lang="en-US" altLang="zh-TW" sz="1400" dirty="0" smtClean="0"/>
              <a:t>A set of individuals and/or institutions defined by such sharing rules form (what is shared, who is allowed to share, the conditions under which sharing occurs)</a:t>
            </a:r>
          </a:p>
          <a:p>
            <a:pPr lvl="1"/>
            <a:r>
              <a:rPr lang="en-US" altLang="zh-TW" sz="1400" dirty="0" smtClean="0"/>
              <a:t>An actual organization can participate in one or more VOs by sharing some or all of its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resources</a:t>
            </a:r>
          </a:p>
          <a:p>
            <a:endParaRPr lang="en-US" altLang="zh-TW" sz="1200" dirty="0" smtClean="0"/>
          </a:p>
          <a:p>
            <a:r>
              <a:rPr lang="en-US" altLang="zh-TW" sz="1600" dirty="0" smtClean="0"/>
              <a:t>Resources are heterogeneous </a:t>
            </a:r>
          </a:p>
          <a:p>
            <a:pPr lvl="1"/>
            <a:r>
              <a:rPr lang="en-US" altLang="zh-TW" sz="1400" dirty="0" smtClean="0"/>
              <a:t>supercomputers, storage systems, data sources, and specialized devices owned by different administrative domains</a:t>
            </a:r>
          </a:p>
          <a:p>
            <a:endParaRPr lang="en-US" altLang="zh-TW" sz="1200" dirty="0" smtClean="0"/>
          </a:p>
          <a:p>
            <a:r>
              <a:rPr lang="en-US" altLang="zh-TW" sz="1600" dirty="0" smtClean="0"/>
              <a:t>Enables the sharing, selection, and aggregation of a wide variety of geographically distributed resources </a:t>
            </a:r>
          </a:p>
          <a:p>
            <a:endParaRPr lang="en-US" altLang="zh-TW" sz="1200" dirty="0" smtClean="0"/>
          </a:p>
          <a:p>
            <a:r>
              <a:rPr lang="en-US" altLang="zh-TW" sz="1600" dirty="0" smtClean="0"/>
              <a:t>To solve large scale resource-intensive problems in science, engineering, </a:t>
            </a:r>
            <a:br>
              <a:rPr lang="en-US" altLang="zh-TW" sz="1600" dirty="0" smtClean="0"/>
            </a:br>
            <a:r>
              <a:rPr lang="en-US" altLang="zh-TW" sz="1600" dirty="0" smtClean="0"/>
              <a:t>and commerce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Hailed as the next revolution after the Internet and 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Distributed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55576" y="1995686"/>
            <a:ext cx="3816425" cy="1548377"/>
          </a:xfrm>
        </p:spPr>
        <p:txBody>
          <a:bodyPr/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Cluster computing</a:t>
            </a:r>
          </a:p>
          <a:p>
            <a:r>
              <a:rPr lang="en-US" altLang="zh-TW" sz="2800" dirty="0" smtClean="0">
                <a:solidFill>
                  <a:schemeClr val="bg1"/>
                </a:solidFill>
              </a:rPr>
              <a:t>Grid computing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04048" y="195486"/>
            <a:ext cx="4139952" cy="4104456"/>
          </a:xfrm>
        </p:spPr>
        <p:txBody>
          <a:bodyPr/>
          <a:lstStyle/>
          <a:p>
            <a:pPr marL="0" lvl="1" indent="0">
              <a:buClr>
                <a:srgbClr val="7030A0"/>
              </a:buClr>
              <a:buNone/>
            </a:pPr>
            <a:r>
              <a:rPr lang="en-US" dirty="0" smtClean="0"/>
              <a:t>A computing-infrastructure and software model for enabling </a:t>
            </a:r>
            <a:r>
              <a:rPr lang="en-US" dirty="0" smtClean="0">
                <a:solidFill>
                  <a:srgbClr val="7030A0"/>
                </a:solidFill>
              </a:rPr>
              <a:t>ubiquitous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on-demand</a:t>
            </a:r>
            <a:r>
              <a:rPr lang="en-US" dirty="0" smtClean="0"/>
              <a:t> access to </a:t>
            </a:r>
            <a:r>
              <a:rPr lang="en-US" dirty="0" smtClean="0">
                <a:solidFill>
                  <a:srgbClr val="7030A0"/>
                </a:solidFill>
              </a:rPr>
              <a:t>shared pools of centralized configurable resources </a:t>
            </a:r>
            <a:r>
              <a:rPr lang="en-US" dirty="0" smtClean="0"/>
              <a:t>(computers, storage, apps and services, etc.), which can be rapidly provisioned with minimal management effort, often </a:t>
            </a:r>
            <a:r>
              <a:rPr lang="en-US" dirty="0" smtClean="0">
                <a:solidFill>
                  <a:srgbClr val="7030A0"/>
                </a:solidFill>
              </a:rPr>
              <a:t>over the Internet</a:t>
            </a:r>
            <a:r>
              <a:rPr lang="en-US" dirty="0" smtClean="0"/>
              <a:t>. 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04448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Cloud Computing Paradigm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843558"/>
            <a:ext cx="9144000" cy="1440160"/>
          </a:xfrm>
          <a:prstGeom prst="rect">
            <a:avLst/>
          </a:prstGeom>
        </p:spPr>
        <p:txBody>
          <a:bodyPr/>
          <a:lstStyle/>
          <a:p>
            <a:r>
              <a:rPr lang="en-US" altLang="zh-TW" sz="2000" dirty="0" smtClean="0"/>
              <a:t>An IT service delivered to users that provides:</a:t>
            </a:r>
          </a:p>
          <a:p>
            <a:pPr lvl="1"/>
            <a:r>
              <a:rPr lang="en-US" altLang="zh-TW" sz="1600" dirty="0" smtClean="0"/>
              <a:t>A simple user interface that automatically provisions IT resources</a:t>
            </a:r>
          </a:p>
          <a:p>
            <a:pPr lvl="1"/>
            <a:r>
              <a:rPr lang="en-US" altLang="zh-TW" sz="1600" dirty="0" smtClean="0"/>
              <a:t>Capacity on demand with massive scalability</a:t>
            </a:r>
          </a:p>
          <a:p>
            <a:pPr lvl="1"/>
            <a:r>
              <a:rPr lang="en-US" altLang="zh-TW" sz="1600" dirty="0" smtClean="0"/>
              <a:t>Innovative service delivery models for applications</a:t>
            </a:r>
            <a:endParaRPr lang="zh-TW" altLang="en-US" sz="1600" i="1" dirty="0">
              <a:solidFill>
                <a:srgbClr val="00B0F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2645122"/>
            <a:ext cx="0" cy="2362200"/>
          </a:xfrm>
          <a:prstGeom prst="line">
            <a:avLst/>
          </a:prstGeom>
          <a:noFill/>
          <a:ln w="38100">
            <a:solidFill>
              <a:srgbClr val="CC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0688" y="3360606"/>
            <a:ext cx="1636712" cy="9199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7582" tIns="28791" rIns="57582" bIns="28791">
            <a:spAutoFit/>
          </a:bodyPr>
          <a:lstStyle/>
          <a:p>
            <a:pPr marL="144463" indent="-144463" defTabSz="576263">
              <a:buClr>
                <a:schemeClr val="tx1"/>
              </a:buClr>
              <a:buFontTx/>
              <a:buChar char="•"/>
            </a:pPr>
            <a:r>
              <a:rPr lang="en-US" altLang="ja-JP" sz="1400" dirty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Solving large problems with parallel computing</a:t>
            </a:r>
            <a:r>
              <a:rPr lang="en-US" altLang="ja-JP" sz="1400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 </a:t>
            </a:r>
          </a:p>
          <a:p>
            <a:pPr marL="144463" indent="-144463" defTabSz="576263">
              <a:buClr>
                <a:schemeClr val="tx1"/>
              </a:buClr>
              <a:buFontTx/>
              <a:buChar char="•"/>
            </a:pPr>
            <a:endParaRPr lang="en-US" altLang="ja-JP" sz="1400" dirty="0">
              <a:solidFill>
                <a:srgbClr val="000000"/>
              </a:solidFill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16016" y="2814506"/>
            <a:ext cx="1684784" cy="9199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582" tIns="28791" rIns="57582" bIns="28791">
            <a:spAutoFit/>
          </a:bodyPr>
          <a:lstStyle/>
          <a:p>
            <a:pPr marL="144463" indent="-144463" defTabSz="576263" eaLnBrk="0" hangingPunct="0">
              <a:buClr>
                <a:schemeClr val="tx1"/>
              </a:buClr>
              <a:buFontTx/>
              <a:buChar char="•"/>
            </a:pPr>
            <a:r>
              <a:rPr lang="en-US" altLang="zh-TW" sz="1400" dirty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Network-based subscriptions to applications</a:t>
            </a:r>
          </a:p>
          <a:p>
            <a:pPr marL="144463" indent="-144463" defTabSz="576263" eaLnBrk="0" hangingPunct="0">
              <a:buClr>
                <a:schemeClr val="tx1"/>
              </a:buClr>
              <a:buFontTx/>
              <a:buChar char="•"/>
            </a:pPr>
            <a:endParaRPr lang="zh-TW" altLang="en-US" sz="1400" dirty="0">
              <a:solidFill>
                <a:srgbClr val="000000"/>
              </a:solidFill>
              <a:ea typeface="MS Mincho" pitchFamily="49" charset="-128"/>
              <a:cs typeface="Tahoma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705600" y="1959322"/>
            <a:ext cx="0" cy="3048000"/>
          </a:xfrm>
          <a:prstGeom prst="line">
            <a:avLst/>
          </a:prstGeom>
          <a:noFill/>
          <a:ln w="38100">
            <a:solidFill>
              <a:srgbClr val="CC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2511772"/>
            <a:ext cx="679450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7582" tIns="28791" rIns="57582" bIns="28791">
            <a:spAutoFit/>
          </a:bodyPr>
          <a:lstStyle/>
          <a:p>
            <a:pPr defTabSz="576263" eaLnBrk="0" hangingPunct="0">
              <a:buClr>
                <a:srgbClr val="2F4F88"/>
              </a:buClr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1990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90800" y="3132006"/>
            <a:ext cx="1905000" cy="9199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7582" tIns="28791" rIns="57582" bIns="28791">
            <a:spAutoFit/>
          </a:bodyPr>
          <a:lstStyle/>
          <a:p>
            <a:pPr marL="144463" indent="-144463" defTabSz="576263">
              <a:buClr>
                <a:schemeClr val="tx1"/>
              </a:buClr>
              <a:buFontTx/>
              <a:buChar char="•"/>
            </a:pPr>
            <a:r>
              <a:rPr lang="en-US" altLang="ja-JP" sz="1400" dirty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Offering computing resources as a metered service</a:t>
            </a:r>
            <a:r>
              <a:rPr lang="en-US" altLang="ja-JP" sz="1400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 </a:t>
            </a:r>
          </a:p>
          <a:p>
            <a:pPr marL="144463" indent="-144463" defTabSz="576263">
              <a:buClr>
                <a:schemeClr val="tx1"/>
              </a:buClr>
              <a:buFontTx/>
              <a:buChar char="•"/>
            </a:pPr>
            <a:endParaRPr lang="en-US" altLang="ja-JP" sz="1400" dirty="0">
              <a:solidFill>
                <a:srgbClr val="000000"/>
              </a:solidFill>
              <a:ea typeface="MS PGothic" pitchFamily="34" charset="-128"/>
              <a:cs typeface="Tahoma" pitchFamily="34" charset="0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596336" y="4083918"/>
            <a:ext cx="1447800" cy="898525"/>
            <a:chOff x="4361" y="2468"/>
            <a:chExt cx="1416" cy="1040"/>
          </a:xfrm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 rot="180039">
              <a:off x="4361" y="2468"/>
              <a:ext cx="1416" cy="104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0C0C0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B3767">
                  <a:alpha val="50000"/>
                </a:srgbClr>
              </a:outerShdw>
            </a:effectLst>
          </p:spPr>
          <p:txBody>
            <a:bodyPr lIns="57582" tIns="28791" rIns="57582" bIns="28791"/>
            <a:lstStyle/>
            <a:p>
              <a:pPr marL="0" marR="0" lvl="0" indent="0" defTabSz="576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0039">
              <a:off x="4609" y="2639"/>
              <a:ext cx="100" cy="281"/>
            </a:xfrm>
            <a:prstGeom prst="rect">
              <a:avLst/>
            </a:prstGeom>
            <a:noFill/>
          </p:spPr>
        </p:pic>
        <p:pic>
          <p:nvPicPr>
            <p:cNvPr id="16" name="Picture 14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4910" y="2601"/>
              <a:ext cx="99" cy="281"/>
            </a:xfrm>
            <a:prstGeom prst="rect">
              <a:avLst/>
            </a:prstGeom>
            <a:noFill/>
          </p:spPr>
        </p:pic>
        <p:pic>
          <p:nvPicPr>
            <p:cNvPr id="17" name="Picture 15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0039">
              <a:off x="5372" y="3053"/>
              <a:ext cx="100" cy="280"/>
            </a:xfrm>
            <a:prstGeom prst="rect">
              <a:avLst/>
            </a:prstGeom>
            <a:noFill/>
          </p:spPr>
        </p:pic>
        <p:pic>
          <p:nvPicPr>
            <p:cNvPr id="18" name="Picture 16" descr="MCj0435242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0039">
              <a:off x="5471" y="2843"/>
              <a:ext cx="99" cy="282"/>
            </a:xfrm>
            <a:prstGeom prst="rect">
              <a:avLst/>
            </a:prstGeom>
            <a:noFill/>
          </p:spPr>
        </p:pic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180039" flipV="1">
              <a:off x="4830" y="2766"/>
              <a:ext cx="411" cy="14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180039" flipH="1">
              <a:off x="4712" y="2858"/>
              <a:ext cx="75" cy="16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180039">
              <a:off x="5031" y="3251"/>
              <a:ext cx="187" cy="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180039">
              <a:off x="4976" y="2819"/>
              <a:ext cx="112" cy="20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180039" flipV="1">
              <a:off x="5194" y="3030"/>
              <a:ext cx="7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180039" flipV="1">
              <a:off x="5258" y="3155"/>
              <a:ext cx="112" cy="14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180039">
              <a:off x="5319" y="2769"/>
              <a:ext cx="149" cy="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rot="180039" flipV="1">
              <a:off x="4985" y="2703"/>
              <a:ext cx="261" cy="10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rot="180039" flipV="1">
              <a:off x="5347" y="2931"/>
              <a:ext cx="112" cy="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rot="180039" flipV="1">
              <a:off x="5163" y="2872"/>
              <a:ext cx="299" cy="6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rot="180039" flipV="1">
              <a:off x="5267" y="2930"/>
              <a:ext cx="224" cy="26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rot="180039">
              <a:off x="4781" y="2958"/>
              <a:ext cx="149" cy="21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rot="180039">
              <a:off x="4817" y="2924"/>
              <a:ext cx="374" cy="32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rot="180039" flipV="1">
              <a:off x="4816" y="3015"/>
              <a:ext cx="262" cy="16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rot="180039">
              <a:off x="4981" y="2717"/>
              <a:ext cx="261" cy="199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rot="180039">
              <a:off x="5151" y="3085"/>
              <a:ext cx="224" cy="6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rot="180039" flipV="1">
              <a:off x="5313" y="2872"/>
              <a:ext cx="0" cy="6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rot="180039" flipV="1">
              <a:off x="5129" y="2760"/>
              <a:ext cx="112" cy="16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rot="180039" flipH="1" flipV="1">
              <a:off x="5150" y="3080"/>
              <a:ext cx="38" cy="10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8" name="Picture 36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4756" y="2701"/>
              <a:ext cx="99" cy="280"/>
            </a:xfrm>
            <a:prstGeom prst="rect">
              <a:avLst/>
            </a:prstGeom>
            <a:noFill/>
          </p:spPr>
        </p:pic>
        <p:pic>
          <p:nvPicPr>
            <p:cNvPr id="39" name="Picture 37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5180" y="3151"/>
              <a:ext cx="99" cy="280"/>
            </a:xfrm>
            <a:prstGeom prst="rect">
              <a:avLst/>
            </a:prstGeom>
            <a:noFill/>
          </p:spPr>
        </p:pic>
        <p:sp>
          <p:nvSpPr>
            <p:cNvPr id="40" name="Line 38"/>
            <p:cNvSpPr>
              <a:spLocks noChangeShapeType="1"/>
            </p:cNvSpPr>
            <p:nvPr/>
          </p:nvSpPr>
          <p:spPr bwMode="auto">
            <a:xfrm rot="180039">
              <a:off x="4737" y="3128"/>
              <a:ext cx="74" cy="10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rot="180039" flipH="1" flipV="1">
              <a:off x="4639" y="2853"/>
              <a:ext cx="37" cy="16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rot="180039" flipV="1">
              <a:off x="4874" y="2705"/>
              <a:ext cx="37" cy="5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rot="180039" flipV="1">
              <a:off x="4727" y="2647"/>
              <a:ext cx="187" cy="5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rot="180039" flipV="1">
              <a:off x="5027" y="2664"/>
              <a:ext cx="224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rot="180039">
              <a:off x="5286" y="2677"/>
              <a:ext cx="224" cy="5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80039">
              <a:off x="4935" y="2815"/>
              <a:ext cx="38" cy="322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rot="180039" flipV="1">
              <a:off x="4882" y="3241"/>
              <a:ext cx="75" cy="5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rot="180039" flipV="1">
              <a:off x="5038" y="3089"/>
              <a:ext cx="75" cy="10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rot="180039" flipV="1">
              <a:off x="5164" y="2828"/>
              <a:ext cx="75" cy="10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0" name="Picture 48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5470" y="2630"/>
              <a:ext cx="99" cy="280"/>
            </a:xfrm>
            <a:prstGeom prst="rect">
              <a:avLst/>
            </a:prstGeom>
            <a:noFill/>
          </p:spPr>
        </p:pic>
        <p:pic>
          <p:nvPicPr>
            <p:cNvPr id="51" name="Picture 49" descr="MCj0435242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0039">
              <a:off x="5080" y="2917"/>
              <a:ext cx="99" cy="282"/>
            </a:xfrm>
            <a:prstGeom prst="rect">
              <a:avLst/>
            </a:prstGeom>
            <a:noFill/>
          </p:spPr>
        </p:pic>
        <p:pic>
          <p:nvPicPr>
            <p:cNvPr id="52" name="Picture 50" descr="MCj0435242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0039">
              <a:off x="5229" y="2925"/>
              <a:ext cx="99" cy="282"/>
            </a:xfrm>
            <a:prstGeom prst="rect">
              <a:avLst/>
            </a:prstGeom>
            <a:noFill/>
          </p:spPr>
        </p:pic>
        <p:pic>
          <p:nvPicPr>
            <p:cNvPr id="53" name="Picture 51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5244" y="2659"/>
              <a:ext cx="99" cy="279"/>
            </a:xfrm>
            <a:prstGeom prst="rect">
              <a:avLst/>
            </a:prstGeom>
            <a:noFill/>
          </p:spPr>
        </p:pic>
        <p:pic>
          <p:nvPicPr>
            <p:cNvPr id="54" name="Picture 52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4932" y="3125"/>
              <a:ext cx="99" cy="281"/>
            </a:xfrm>
            <a:prstGeom prst="rect">
              <a:avLst/>
            </a:prstGeom>
            <a:noFill/>
          </p:spPr>
        </p:pic>
        <p:pic>
          <p:nvPicPr>
            <p:cNvPr id="55" name="Picture 53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4664" y="3017"/>
              <a:ext cx="99" cy="280"/>
            </a:xfrm>
            <a:prstGeom prst="rect">
              <a:avLst/>
            </a:prstGeom>
            <a:noFill/>
          </p:spPr>
        </p:pic>
        <p:pic>
          <p:nvPicPr>
            <p:cNvPr id="56" name="Picture 54" descr="MCj0435242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0039">
              <a:off x="4767" y="3170"/>
              <a:ext cx="99" cy="280"/>
            </a:xfrm>
            <a:prstGeom prst="rect">
              <a:avLst/>
            </a:prstGeom>
            <a:noFill/>
          </p:spPr>
        </p:pic>
        <p:sp>
          <p:nvSpPr>
            <p:cNvPr id="57" name="Line 55"/>
            <p:cNvSpPr>
              <a:spLocks noChangeShapeType="1"/>
            </p:cNvSpPr>
            <p:nvPr/>
          </p:nvSpPr>
          <p:spPr bwMode="auto">
            <a:xfrm rot="180039">
              <a:off x="4673" y="2804"/>
              <a:ext cx="149" cy="37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4491608" y="2355726"/>
            <a:ext cx="4192" cy="2651596"/>
          </a:xfrm>
          <a:prstGeom prst="line">
            <a:avLst/>
          </a:prstGeom>
          <a:noFill/>
          <a:ln w="38100">
            <a:solidFill>
              <a:srgbClr val="CC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934200" y="2416044"/>
            <a:ext cx="1877888" cy="9199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582" tIns="28791" rIns="57582" bIns="28791">
            <a:spAutoFit/>
          </a:bodyPr>
          <a:lstStyle/>
          <a:p>
            <a:pPr marL="144463" indent="-144463" defTabSz="576263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1400" dirty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Anytime, anywhere access to </a:t>
            </a:r>
            <a:r>
              <a:rPr lang="en-US" altLang="zh-TW" sz="1400" dirty="0" smtClean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resources </a:t>
            </a:r>
            <a:r>
              <a:rPr lang="en-US" altLang="zh-TW" sz="1400" dirty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delivered dynamically as a </a:t>
            </a:r>
            <a:r>
              <a:rPr lang="en-US" altLang="zh-TW" sz="1400" dirty="0" smtClean="0">
                <a:solidFill>
                  <a:srgbClr val="000000"/>
                </a:solidFill>
                <a:ea typeface="MS Mincho" pitchFamily="49" charset="-128"/>
                <a:cs typeface="Tahoma" pitchFamily="34" charset="0"/>
              </a:rPr>
              <a:t>service</a:t>
            </a:r>
            <a:endParaRPr lang="zh-TW" altLang="en-US" sz="1400" dirty="0">
              <a:solidFill>
                <a:srgbClr val="000000"/>
              </a:solidFill>
              <a:ea typeface="MS Mincho" pitchFamily="49" charset="-128"/>
              <a:cs typeface="Tahoma" pitchFamily="34" charset="0"/>
            </a:endParaRP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8159750" y="1197322"/>
            <a:ext cx="679450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7582" tIns="28791" rIns="57582" bIns="28791">
            <a:spAutoFit/>
          </a:bodyPr>
          <a:lstStyle/>
          <a:p>
            <a:pPr defTabSz="576263" eaLnBrk="0" hangingPunct="0">
              <a:buClr>
                <a:srgbClr val="2F4F88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2009</a:t>
            </a:r>
          </a:p>
        </p:txBody>
      </p:sp>
      <p:pic>
        <p:nvPicPr>
          <p:cNvPr id="61" name="Picture 60" descr="j040269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064347"/>
            <a:ext cx="8969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4070697"/>
            <a:ext cx="936625" cy="941388"/>
          </a:xfrm>
          <a:prstGeom prst="rect">
            <a:avLst/>
          </a:prstGeom>
          <a:noFill/>
        </p:spPr>
      </p:pic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4499992" y="2499742"/>
            <a:ext cx="199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Software as a Service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2514600" y="2787774"/>
            <a:ext cx="16898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Utility Computing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6864350" y="2114897"/>
            <a:ext cx="16578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Cloud Computing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381000" y="3029297"/>
            <a:ext cx="1532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00"/>
                </a:solidFill>
                <a:ea typeface="MS PGothic" pitchFamily="34" charset="-128"/>
                <a:cs typeface="Tahoma" pitchFamily="34" charset="0"/>
              </a:rPr>
              <a:t>Grid Computing</a:t>
            </a:r>
          </a:p>
        </p:txBody>
      </p:sp>
      <p:pic>
        <p:nvPicPr>
          <p:cNvPr id="67" name="Picture 66" descr="GRID_Compu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4012530"/>
            <a:ext cx="1285875" cy="1079500"/>
          </a:xfrm>
          <a:prstGeom prst="rect">
            <a:avLst/>
          </a:prstGeom>
          <a:noFill/>
        </p:spPr>
      </p:pic>
      <p:sp>
        <p:nvSpPr>
          <p:cNvPr id="68" name="Line 68"/>
          <p:cNvSpPr>
            <a:spLocks noChangeShapeType="1"/>
          </p:cNvSpPr>
          <p:nvPr/>
        </p:nvSpPr>
        <p:spPr bwMode="auto">
          <a:xfrm rot="20161932">
            <a:off x="471391" y="1163818"/>
            <a:ext cx="8045450" cy="2081212"/>
          </a:xfrm>
          <a:prstGeom prst="line">
            <a:avLst/>
          </a:prstGeom>
          <a:noFill/>
          <a:ln w="57150">
            <a:solidFill>
              <a:srgbClr val="DFFF66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difference?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13996"/>
            <a:ext cx="6723112" cy="432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995686"/>
            <a:ext cx="1080120" cy="131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內容版面配置區 2"/>
          <p:cNvSpPr txBox="1">
            <a:spLocks/>
          </p:cNvSpPr>
          <p:nvPr/>
        </p:nvSpPr>
        <p:spPr>
          <a:xfrm>
            <a:off x="6407696" y="123478"/>
            <a:ext cx="2736304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Typical IT budget 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SW: 35%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sz="2000" dirty="0" smtClean="0">
                <a:solidFill>
                  <a:srgbClr val="FF0000"/>
                </a:solidFill>
                <a:latin typeface="Cambria" pitchFamily="18" charset="0"/>
              </a:rPr>
              <a:t>HW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: 60%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Other: 5%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Cloud Computing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538" y="1577461"/>
            <a:ext cx="4683462" cy="356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843558"/>
            <a:ext cx="9144000" cy="2448272"/>
          </a:xfrm>
          <a:prstGeom prst="rect">
            <a:avLst/>
          </a:prstGeom>
        </p:spPr>
        <p:txBody>
          <a:bodyPr/>
          <a:lstStyle/>
          <a:p>
            <a:r>
              <a:rPr lang="en-US" sz="2000" spc="-10" dirty="0" smtClean="0"/>
              <a:t>Resource Pooling (servers, storage, networks, system environment, services)</a:t>
            </a:r>
          </a:p>
          <a:p>
            <a:r>
              <a:rPr lang="en-US" sz="2000" spc="-10" dirty="0" smtClean="0"/>
              <a:t>On-demand Self Service</a:t>
            </a:r>
          </a:p>
          <a:p>
            <a:r>
              <a:rPr lang="en-US" sz="2000" spc="-10" dirty="0" smtClean="0"/>
              <a:t>Broad Network Access</a:t>
            </a:r>
          </a:p>
          <a:p>
            <a:r>
              <a:rPr lang="en-US" sz="2000" spc="-10" dirty="0" smtClean="0"/>
              <a:t>Rapid Elasticity</a:t>
            </a:r>
          </a:p>
          <a:p>
            <a:r>
              <a:rPr lang="en-US" sz="2000" spc="-10" dirty="0" smtClean="0"/>
              <a:t>Pay-as-you-Go</a:t>
            </a:r>
          </a:p>
          <a:p>
            <a:r>
              <a:rPr lang="en-US" sz="2000" spc="-10" dirty="0" smtClean="0"/>
              <a:t>Cloud Mathematics:</a:t>
            </a:r>
          </a:p>
          <a:p>
            <a:pPr lvl="1"/>
            <a:r>
              <a:rPr lang="en-US" altLang="zh-TW" sz="1600" b="1" dirty="0" smtClean="0">
                <a:solidFill>
                  <a:srgbClr val="FF0000"/>
                </a:solidFill>
              </a:rPr>
              <a:t>1:</a:t>
            </a:r>
            <a:r>
              <a:rPr lang="en-US" altLang="zh-TW" sz="1600" dirty="0" smtClean="0"/>
              <a:t> Single integrated environment </a:t>
            </a:r>
            <a:br>
              <a:rPr lang="en-US" altLang="zh-TW" sz="1600" dirty="0" smtClean="0"/>
            </a:br>
            <a:r>
              <a:rPr lang="en-US" altLang="zh-TW" sz="1600" dirty="0" smtClean="0"/>
              <a:t>(a collection pool of resources and services)</a:t>
            </a:r>
          </a:p>
          <a:p>
            <a:pPr lvl="1"/>
            <a:r>
              <a:rPr lang="en-US" altLang="zh-TW" sz="1600" b="1" dirty="0" smtClean="0">
                <a:solidFill>
                  <a:srgbClr val="FF0000"/>
                </a:solidFill>
              </a:rPr>
              <a:t>0:</a:t>
            </a:r>
            <a:r>
              <a:rPr lang="en-US" altLang="zh-TW" sz="1600" dirty="0" smtClean="0"/>
              <a:t> Zero management </a:t>
            </a:r>
            <a:br>
              <a:rPr lang="en-US" altLang="zh-TW" sz="1600" dirty="0" smtClean="0"/>
            </a:br>
            <a:r>
              <a:rPr lang="en-US" altLang="zh-TW" sz="1600" dirty="0" smtClean="0"/>
              <a:t>(automatic management and resilience of </a:t>
            </a:r>
            <a:br>
              <a:rPr lang="en-US" altLang="zh-TW" sz="1600" dirty="0" smtClean="0"/>
            </a:br>
            <a:r>
              <a:rPr lang="en-US" altLang="zh-TW" sz="1600" dirty="0" smtClean="0"/>
              <a:t>resource or service up/down/fail)</a:t>
            </a:r>
          </a:p>
          <a:p>
            <a:pPr lvl="1"/>
            <a:r>
              <a:rPr lang="en-US" altLang="zh-TW" sz="1600" b="1" dirty="0" smtClean="0">
                <a:solidFill>
                  <a:srgbClr val="FF0000"/>
                </a:solidFill>
                <a:latin typeface="+mj-lt"/>
                <a:cs typeface="Times New Roman"/>
              </a:rPr>
              <a:t>∞:</a:t>
            </a:r>
            <a:r>
              <a:rPr lang="en-US" altLang="zh-TW" sz="1600" dirty="0" smtClean="0">
                <a:latin typeface="+mj-lt"/>
                <a:cs typeface="Times New Roman"/>
              </a:rPr>
              <a:t> Endless possibility (Scalability, Availability, </a:t>
            </a:r>
            <a:br>
              <a:rPr lang="en-US" altLang="zh-TW" sz="1600" dirty="0" smtClean="0">
                <a:latin typeface="+mj-lt"/>
                <a:cs typeface="Times New Roman"/>
              </a:rPr>
            </a:br>
            <a:r>
              <a:rPr lang="en-US" altLang="zh-TW" sz="1600" dirty="0" smtClean="0">
                <a:latin typeface="+mj-lt"/>
                <a:cs typeface="Times New Roman"/>
              </a:rPr>
              <a:t>Accessibility, Manageability, Performance)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sz="1600" spc="-10" dirty="0" smtClean="0"/>
          </a:p>
          <a:p>
            <a:endParaRPr lang="en-US" sz="2000" spc="-10" dirty="0" smtClean="0"/>
          </a:p>
        </p:txBody>
      </p:sp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Cloud Computing.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90935"/>
            <a:ext cx="6768752" cy="435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419622"/>
            <a:ext cx="4248423" cy="2124441"/>
          </a:xfrm>
        </p:spPr>
        <p:txBody>
          <a:bodyPr/>
          <a:lstStyle/>
          <a:p>
            <a:r>
              <a:rPr lang="en-US" altLang="zh-TW" sz="2800" b="1" dirty="0" smtClean="0"/>
              <a:t>Trends of distributed computing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483518"/>
            <a:ext cx="4114800" cy="288376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Utility Computing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Cluster Computing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Grid Computing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86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r>
              <a:rPr lang="en-US" dirty="0" smtClean="0"/>
              <a:t>… any goal-oriented activity requiring, benefiting from, or creating computers (HW/SW/Networks).</a:t>
            </a:r>
          </a:p>
          <a:p>
            <a:endParaRPr lang="en-US" dirty="0"/>
          </a:p>
        </p:txBody>
      </p:sp>
      <p:pic>
        <p:nvPicPr>
          <p:cNvPr id="7" name="Picture 4" descr="D:\Data\edu_NTHU\_myResearchNotes\cloud computing\_Course\slides\tmp\Calculator_on_Windows_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36296" y="0"/>
            <a:ext cx="1907704" cy="24330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395536" y="2211710"/>
            <a:ext cx="6624736" cy="2739752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Designing and building hardware and software systems for a wide range of purposes</a:t>
            </a:r>
          </a:p>
          <a:p>
            <a:r>
              <a:rPr lang="en-US" sz="1800" dirty="0" smtClean="0"/>
              <a:t>Doing any activity using computers</a:t>
            </a:r>
          </a:p>
          <a:p>
            <a:r>
              <a:rPr lang="en-US" sz="1800" dirty="0" smtClean="0"/>
              <a:t>Processing, structuring, and managing various kinds of information</a:t>
            </a:r>
          </a:p>
          <a:p>
            <a:r>
              <a:rPr lang="en-US" sz="1800" dirty="0" smtClean="0"/>
              <a:t>Making computer systems behave intelligently</a:t>
            </a:r>
          </a:p>
          <a:p>
            <a:r>
              <a:rPr lang="en-US" sz="1800" dirty="0" smtClean="0"/>
              <a:t>Creating and using communications and entertainment media</a:t>
            </a:r>
          </a:p>
          <a:p>
            <a:r>
              <a:rPr lang="en-US" sz="1800" dirty="0" smtClean="0"/>
              <a:t>…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43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The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Utility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347614"/>
            <a:ext cx="4248423" cy="2196449"/>
          </a:xfrm>
        </p:spPr>
        <p:txBody>
          <a:bodyPr/>
          <a:lstStyle/>
          <a:p>
            <a:r>
              <a:rPr lang="en-US" altLang="zh-TW" sz="2800" b="1" i="1" dirty="0" smtClean="0">
                <a:solidFill>
                  <a:schemeClr val="bg1"/>
                </a:solidFill>
              </a:rPr>
              <a:t>Computing</a:t>
            </a:r>
            <a:r>
              <a:rPr lang="en-US" altLang="zh-TW" sz="2800" dirty="0" smtClean="0"/>
              <a:t> is being transformed to a model consisting of services that are commoditized and delivered in a manner similar to traditional utilities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483518"/>
            <a:ext cx="4114800" cy="288376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Water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Electricity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Natural gas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Telephone network</a:t>
            </a:r>
          </a:p>
        </p:txBody>
      </p:sp>
      <p:pic>
        <p:nvPicPr>
          <p:cNvPr id="6" name="Picture 4" descr="C:\Documents and Settings\5G\Local Settings\Temporary Internet Files\Content.IE5\C9IV0LU7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715766"/>
            <a:ext cx="828198" cy="818539"/>
          </a:xfrm>
          <a:prstGeom prst="rect">
            <a:avLst/>
          </a:prstGeom>
          <a:noFill/>
        </p:spPr>
      </p:pic>
      <p:pic>
        <p:nvPicPr>
          <p:cNvPr id="7" name="Picture 8" descr="C:\Documents and Settings\5G\Local Settings\Temporary Internet Files\Content.IE5\05I38XQJ\MC900434862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643758"/>
            <a:ext cx="864096" cy="864096"/>
          </a:xfrm>
          <a:prstGeom prst="rect">
            <a:avLst/>
          </a:prstGeom>
          <a:noFill/>
        </p:spPr>
      </p:pic>
      <p:pic>
        <p:nvPicPr>
          <p:cNvPr id="8" name="Picture 6" descr="C:\Documents and Settings\5G\Local Settings\Temporary Internet Files\Content.IE5\O9YV8TA7\dglxasset[3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571750"/>
            <a:ext cx="752965" cy="969485"/>
          </a:xfrm>
          <a:prstGeom prst="rect">
            <a:avLst/>
          </a:prstGeom>
          <a:noFill/>
        </p:spPr>
      </p:pic>
      <p:pic>
        <p:nvPicPr>
          <p:cNvPr id="9" name="Picture 11" descr="C:\Documents and Settings\5G\Local Settings\Temporary Internet Files\Content.IE5\4TUVSL27\dglxasset[3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2643758"/>
            <a:ext cx="864096" cy="868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Computing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179512" y="1347614"/>
            <a:ext cx="4752528" cy="3315816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Offers </a:t>
            </a:r>
            <a:r>
              <a:rPr lang="en-US" altLang="zh-TW" sz="2000" dirty="0" smtClean="0"/>
              <a:t>computing resources as a metered service</a:t>
            </a:r>
            <a:endParaRPr lang="en-US" sz="2000" dirty="0" smtClean="0"/>
          </a:p>
          <a:p>
            <a:r>
              <a:rPr lang="en-US" sz="2000" dirty="0" smtClean="0"/>
              <a:t>Provides the basic level of computing service that is considered essential to meet the everyday needs</a:t>
            </a:r>
          </a:p>
          <a:p>
            <a:r>
              <a:rPr lang="en-US" sz="2000" dirty="0" smtClean="0"/>
              <a:t>Users access services based on their requirements without regard to where the services are hosted or how they are delivered</a:t>
            </a:r>
          </a:p>
        </p:txBody>
      </p:sp>
      <p:pic>
        <p:nvPicPr>
          <p:cNvPr id="6" name="Picture 4" descr="Illustration: Woman working on a computer connected to a power gri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2" y="0"/>
            <a:ext cx="4047138" cy="34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6016" y="1131590"/>
            <a:ext cx="4172272" cy="3394472"/>
          </a:xfrm>
        </p:spPr>
        <p:txBody>
          <a:bodyPr/>
          <a:lstStyle/>
          <a:p>
            <a:pPr>
              <a:buNone/>
            </a:pPr>
            <a:r>
              <a:rPr lang="en-US" altLang="zh-TW" sz="2000" i="1" dirty="0" smtClean="0"/>
              <a:t>… computing may someday be organized as a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public utility </a:t>
            </a:r>
            <a:r>
              <a:rPr lang="en-US" altLang="zh-TW" sz="2000" i="1" dirty="0" smtClean="0"/>
              <a:t>just as the telephone system is a public utility... The computer utility could become the basis of a new and important industry.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131590"/>
            <a:ext cx="4114800" cy="2883768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 smtClean="0"/>
              <a:t>As of now, computer networks are still in their infancy, but as they grow up and become sophisticated, we will probably see the spread of </a:t>
            </a:r>
            <a:r>
              <a:rPr lang="en-US" sz="2000" i="1" dirty="0" smtClean="0">
                <a:solidFill>
                  <a:srgbClr val="0070C0"/>
                </a:solidFill>
              </a:rPr>
              <a:t>computer utilities </a:t>
            </a:r>
            <a:r>
              <a:rPr lang="en-US" sz="2000" i="1" dirty="0" smtClean="0"/>
              <a:t>which, like present electric and telephone utilities, will service individual homes and offices across the country.</a:t>
            </a:r>
          </a:p>
          <a:p>
            <a:pPr>
              <a:buNone/>
            </a:pPr>
            <a:endParaRPr lang="en-US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401191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1400" dirty="0" smtClean="0">
                <a:latin typeface="Times New Roman"/>
                <a:cs typeface="Times New Roman"/>
              </a:rPr>
              <a:t>−</a:t>
            </a:r>
            <a:r>
              <a:rPr lang="en-US" altLang="zh-TW" sz="1400" dirty="0" smtClean="0"/>
              <a:t> Leonard </a:t>
            </a:r>
            <a:r>
              <a:rPr lang="en-US" altLang="zh-TW" sz="1400" dirty="0" err="1" smtClean="0"/>
              <a:t>Kleinrock</a:t>
            </a:r>
            <a:r>
              <a:rPr lang="en-US" altLang="zh-TW" sz="1400" dirty="0" smtClean="0"/>
              <a:t> (one of the chief scientists of the original ARPANET project) 1969</a:t>
            </a:r>
          </a:p>
        </p:txBody>
      </p:sp>
      <p:sp>
        <p:nvSpPr>
          <p:cNvPr id="6" name="文字方塊 4"/>
          <p:cNvSpPr txBox="1"/>
          <p:nvPr/>
        </p:nvSpPr>
        <p:spPr>
          <a:xfrm>
            <a:off x="5292080" y="3219822"/>
            <a:ext cx="360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>
                <a:latin typeface="Times New Roman"/>
                <a:cs typeface="Times New Roman"/>
              </a:rPr>
              <a:t>−</a:t>
            </a:r>
            <a:r>
              <a:rPr lang="en-US" altLang="zh-TW" sz="1400" dirty="0" smtClean="0"/>
              <a:t> John McCarthy (a professor of MIT) 1961</a:t>
            </a: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Paradigms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83568" y="1347614"/>
            <a:ext cx="3888433" cy="2196449"/>
          </a:xfrm>
        </p:spPr>
        <p:txBody>
          <a:bodyPr/>
          <a:lstStyle/>
          <a:p>
            <a:r>
              <a:rPr lang="en-US" altLang="zh-TW" sz="2800" dirty="0" smtClean="0"/>
              <a:t>Utility Computing</a:t>
            </a:r>
          </a:p>
          <a:p>
            <a:r>
              <a:rPr lang="en-US" altLang="zh-TW" sz="2800" dirty="0" smtClean="0"/>
              <a:t>Cluster Computing</a:t>
            </a:r>
          </a:p>
          <a:p>
            <a:r>
              <a:rPr lang="en-US" altLang="zh-TW" sz="2800" dirty="0" smtClean="0"/>
              <a:t>Grid Computing</a:t>
            </a:r>
          </a:p>
          <a:p>
            <a:r>
              <a:rPr lang="en-US" altLang="zh-TW" sz="2800" dirty="0" smtClean="0"/>
              <a:t>Cloud Computing</a:t>
            </a:r>
          </a:p>
          <a:p>
            <a:r>
              <a:rPr lang="en-US" altLang="zh-TW" sz="2800" dirty="0" smtClean="0"/>
              <a:t>Node/Fog Computing</a:t>
            </a:r>
          </a:p>
          <a:p>
            <a:r>
              <a:rPr lang="en-US" altLang="zh-TW" sz="2800" dirty="0" smtClean="0"/>
              <a:t>…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483518"/>
            <a:ext cx="3923928" cy="2883768"/>
          </a:xfrm>
        </p:spPr>
        <p:txBody>
          <a:bodyPr/>
          <a:lstStyle/>
          <a:p>
            <a:pPr>
              <a:buClr>
                <a:srgbClr val="7030A0"/>
              </a:buClr>
              <a:buNone/>
            </a:pPr>
            <a:r>
              <a:rPr lang="en-US" sz="2400" b="1" dirty="0" smtClean="0"/>
              <a:t>Attributes: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Accessibility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Manageability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Autonomic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Performance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Scalability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Availability</a:t>
            </a:r>
          </a:p>
          <a:p>
            <a:pPr>
              <a:buClr>
                <a:srgbClr val="7030A0"/>
              </a:buClr>
            </a:pPr>
            <a:r>
              <a:rPr lang="en-US" sz="1800" dirty="0" err="1" smtClean="0"/>
              <a:t>QoS</a:t>
            </a:r>
            <a:endParaRPr lang="en-US" sz="1800" dirty="0" smtClean="0"/>
          </a:p>
          <a:p>
            <a:pPr>
              <a:buClr>
                <a:srgbClr val="7030A0"/>
              </a:buClr>
            </a:pPr>
            <a:r>
              <a:rPr lang="en-US" sz="1800" dirty="0" smtClean="0"/>
              <a:t>SLA</a:t>
            </a:r>
          </a:p>
          <a:p>
            <a:pPr>
              <a:buClr>
                <a:srgbClr val="7030A0"/>
              </a:buClr>
            </a:pPr>
            <a:r>
              <a:rPr lang="en-US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zh-TW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504" y="1131590"/>
            <a:ext cx="6768752" cy="8459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mainframe vax v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35646"/>
            <a:ext cx="1728192" cy="1368728"/>
          </a:xfrm>
          <a:prstGeom prst="rect">
            <a:avLst/>
          </a:prstGeom>
          <a:noFill/>
        </p:spPr>
      </p:pic>
      <p:pic>
        <p:nvPicPr>
          <p:cNvPr id="1028" name="Picture 4" descr="Image result for Mainframe «ENIAC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1470"/>
            <a:ext cx="1843405" cy="1152128"/>
          </a:xfrm>
          <a:prstGeom prst="rect">
            <a:avLst/>
          </a:prstGeom>
          <a:noFill/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563638"/>
            <a:ext cx="430877" cy="432048"/>
          </a:xfrm>
          <a:prstGeom prst="rect">
            <a:avLst/>
          </a:prstGeom>
          <a:noFill/>
        </p:spPr>
      </p:pic>
      <p:pic>
        <p:nvPicPr>
          <p:cNvPr id="9" name="Picture 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995686"/>
            <a:ext cx="430877" cy="432048"/>
          </a:xfrm>
          <a:prstGeom prst="rect">
            <a:avLst/>
          </a:prstGeom>
          <a:noFill/>
        </p:spPr>
      </p:pic>
      <p:pic>
        <p:nvPicPr>
          <p:cNvPr id="10" name="Picture 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43758"/>
            <a:ext cx="430877" cy="432048"/>
          </a:xfrm>
          <a:prstGeom prst="rect">
            <a:avLst/>
          </a:prstGeom>
          <a:noFill/>
        </p:spPr>
      </p:pic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179512" y="1131590"/>
            <a:ext cx="8964488" cy="3675856"/>
          </a:xfrm>
          <a:prstGeom prst="rect">
            <a:avLst/>
          </a:prstGeom>
        </p:spPr>
        <p:txBody>
          <a:bodyPr/>
          <a:lstStyle/>
          <a:p>
            <a:r>
              <a:rPr lang="en-US" sz="1900" dirty="0" smtClean="0"/>
              <a:t>194</a:t>
            </a:r>
            <a:r>
              <a:rPr lang="ru-RU" sz="1900" dirty="0" smtClean="0"/>
              <a:t>6</a:t>
            </a:r>
            <a:r>
              <a:rPr lang="en-US" sz="1900" dirty="0" smtClean="0"/>
              <a:t> – Mainframe «ENIAC» </a:t>
            </a:r>
            <a:r>
              <a:rPr lang="ru-RU" sz="1900" dirty="0" smtClean="0"/>
              <a:t>(</a:t>
            </a:r>
            <a:r>
              <a:rPr lang="en-US" sz="1900" dirty="0" smtClean="0"/>
              <a:t>Electronic Numerical Integrator And Computer</a:t>
            </a:r>
            <a:r>
              <a:rPr lang="ru-RU" sz="1900" dirty="0" smtClean="0"/>
              <a:t>)</a:t>
            </a:r>
            <a:endParaRPr lang="en-US" sz="1900" dirty="0" smtClean="0"/>
          </a:p>
          <a:p>
            <a:r>
              <a:rPr lang="en-US" sz="1900" dirty="0" smtClean="0"/>
              <a:t>begin. of 1960x – Multi-terminal Mainframes (VAX)</a:t>
            </a:r>
          </a:p>
          <a:p>
            <a:r>
              <a:rPr lang="ru-RU" sz="2000" dirty="0" smtClean="0"/>
              <a:t>1965 </a:t>
            </a:r>
            <a:r>
              <a:rPr lang="en-US" sz="2000" dirty="0" smtClean="0"/>
              <a:t>– the first mini-computer</a:t>
            </a:r>
            <a:r>
              <a:rPr lang="ru-RU" sz="2000" dirty="0" smtClean="0"/>
              <a:t> PDP-8</a:t>
            </a:r>
            <a:r>
              <a:rPr lang="en-US" sz="2000" dirty="0" smtClean="0"/>
              <a:t> (</a:t>
            </a:r>
            <a:r>
              <a:rPr lang="ru-RU" sz="2000" dirty="0" err="1" smtClean="0"/>
              <a:t>Digital</a:t>
            </a:r>
            <a:r>
              <a:rPr lang="ru-RU" sz="2000" dirty="0" smtClean="0"/>
              <a:t> </a:t>
            </a:r>
            <a:r>
              <a:rPr lang="ru-RU" sz="2000" dirty="0" err="1" smtClean="0"/>
              <a:t>Equipment</a:t>
            </a:r>
            <a:r>
              <a:rPr lang="en-US" sz="2000" dirty="0" smtClean="0"/>
              <a:t>)</a:t>
            </a:r>
          </a:p>
          <a:p>
            <a:r>
              <a:rPr lang="ru-RU" sz="2000" dirty="0" smtClean="0"/>
              <a:t>1969</a:t>
            </a:r>
            <a:r>
              <a:rPr lang="en-US" sz="2000" dirty="0" smtClean="0"/>
              <a:t> – </a:t>
            </a:r>
            <a:r>
              <a:rPr lang="en-US" sz="2000" dirty="0" err="1" smtClean="0"/>
              <a:t>ARPANet</a:t>
            </a:r>
            <a:r>
              <a:rPr lang="en-US" sz="2000" dirty="0" smtClean="0"/>
              <a:t> (Mainframe 2 Mainframe)</a:t>
            </a:r>
          </a:p>
          <a:p>
            <a:r>
              <a:rPr lang="en-US" sz="2000" dirty="0" smtClean="0"/>
              <a:t>begin. of 1970x – first global networks (</a:t>
            </a:r>
            <a:r>
              <a:rPr lang="ru-RU" sz="2000" dirty="0" smtClean="0"/>
              <a:t>X.25</a:t>
            </a:r>
            <a:r>
              <a:rPr lang="en-US" sz="2000" dirty="0" smtClean="0"/>
              <a:t>, </a:t>
            </a:r>
            <a:r>
              <a:rPr lang="ru-RU" sz="2000" dirty="0" smtClean="0"/>
              <a:t>IBM </a:t>
            </a:r>
            <a:r>
              <a:rPr lang="en-US" sz="2000" dirty="0" smtClean="0"/>
              <a:t>SNA ) </a:t>
            </a:r>
          </a:p>
          <a:p>
            <a:r>
              <a:rPr lang="en-US" sz="2000" dirty="0" smtClean="0"/>
              <a:t>begin. of </a:t>
            </a:r>
            <a:r>
              <a:rPr lang="ru-RU" sz="2000" dirty="0" smtClean="0"/>
              <a:t>1970</a:t>
            </a:r>
            <a:r>
              <a:rPr lang="en-US" sz="2000" dirty="0" smtClean="0"/>
              <a:t>x</a:t>
            </a:r>
            <a:r>
              <a:rPr lang="ru-RU" sz="2000" dirty="0" smtClean="0"/>
              <a:t> </a:t>
            </a:r>
            <a:r>
              <a:rPr lang="en-US" sz="2000" dirty="0" smtClean="0"/>
              <a:t>– first CHIPs</a:t>
            </a:r>
            <a:endParaRPr lang="ru-RU" sz="2000" dirty="0" smtClean="0"/>
          </a:p>
          <a:p>
            <a:r>
              <a:rPr lang="ru-RU" sz="2000" dirty="0" smtClean="0"/>
              <a:t>1974 – </a:t>
            </a:r>
            <a:r>
              <a:rPr lang="en-US" sz="2000" dirty="0" smtClean="0"/>
              <a:t>first mini-computers based on CPU </a:t>
            </a:r>
            <a:r>
              <a:rPr lang="ru-RU" sz="2000" dirty="0" smtClean="0"/>
              <a:t>Intel-8008</a:t>
            </a:r>
          </a:p>
          <a:p>
            <a:r>
              <a:rPr lang="uk-UA" sz="2000" dirty="0" smtClean="0"/>
              <a:t>1980 – </a:t>
            </a:r>
            <a:r>
              <a:rPr lang="en-US" sz="2000" dirty="0" smtClean="0"/>
              <a:t>Ethernet LAN (10Mb/s)</a:t>
            </a:r>
          </a:p>
          <a:p>
            <a:r>
              <a:rPr lang="ru-RU" sz="2000" dirty="0" smtClean="0"/>
              <a:t>19</a:t>
            </a:r>
            <a:r>
              <a:rPr lang="en-US" sz="2000" dirty="0" smtClean="0"/>
              <a:t>83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</a:t>
            </a:r>
            <a:r>
              <a:rPr lang="en-US" sz="2000" dirty="0" smtClean="0"/>
              <a:t>Arpanet </a:t>
            </a:r>
            <a:r>
              <a:rPr lang="ru-RU" sz="2000" dirty="0" smtClean="0"/>
              <a:t>(</a:t>
            </a:r>
            <a:r>
              <a:rPr lang="en-US" sz="2000" dirty="0" smtClean="0"/>
              <a:t>&lt;1000</a:t>
            </a:r>
            <a:r>
              <a:rPr lang="ru-RU" sz="2000" dirty="0" smtClean="0"/>
              <a:t> ЭВМ) </a:t>
            </a:r>
            <a:r>
              <a:rPr lang="en-US" sz="2000" dirty="0" smtClean="0"/>
              <a:t>=&gt; </a:t>
            </a:r>
            <a:r>
              <a:rPr lang="en-US" sz="2000" b="1" dirty="0" smtClean="0"/>
              <a:t>Internet</a:t>
            </a:r>
            <a:r>
              <a:rPr lang="en-US" sz="2000" dirty="0" smtClean="0"/>
              <a:t> + </a:t>
            </a:r>
            <a:r>
              <a:rPr lang="en-US" sz="2000" dirty="0" err="1" smtClean="0"/>
              <a:t>Milnet</a:t>
            </a:r>
            <a:endParaRPr lang="ru-RU" sz="1600" dirty="0" smtClean="0"/>
          </a:p>
          <a:p>
            <a:r>
              <a:rPr lang="en-US" sz="2000" dirty="0" smtClean="0"/>
              <a:t>1983 – TCP/IP stack of protocols</a:t>
            </a:r>
          </a:p>
          <a:p>
            <a:r>
              <a:rPr lang="en-US" sz="2000" dirty="0" smtClean="0"/>
              <a:t>1985 – first PCs</a:t>
            </a:r>
          </a:p>
          <a:p>
            <a:endParaRPr lang="ru-RU" sz="1900" dirty="0"/>
          </a:p>
        </p:txBody>
      </p:sp>
      <p:pic>
        <p:nvPicPr>
          <p:cNvPr id="11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372200" y="4155926"/>
            <a:ext cx="1296144" cy="852699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092280" y="3147814"/>
            <a:ext cx="1187748" cy="92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4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1192</Words>
  <Application>Microsoft Office PowerPoint</Application>
  <PresentationFormat>On-screen Show (16:9)</PresentationFormat>
  <Paragraphs>224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微軟正黑體</vt:lpstr>
      <vt:lpstr>MS PGothic</vt:lpstr>
      <vt:lpstr>Arial</vt:lpstr>
      <vt:lpstr>Calibri</vt:lpstr>
      <vt:lpstr>Cambria</vt:lpstr>
      <vt:lpstr>MS Mincho</vt:lpstr>
      <vt:lpstr>新細明體</vt:lpstr>
      <vt:lpstr>Tahoma</vt:lpstr>
      <vt:lpstr>Times New Roman</vt:lpstr>
      <vt:lpstr>Wingdings</vt:lpstr>
      <vt:lpstr>IntroductionSlide</vt:lpstr>
      <vt:lpstr>New Topic Slide</vt:lpstr>
      <vt:lpstr>Custom Design</vt:lpstr>
      <vt:lpstr>1_Custom Design</vt:lpstr>
      <vt:lpstr>Clip</vt:lpstr>
      <vt:lpstr>PowerPoint Presentation</vt:lpstr>
      <vt:lpstr>PowerPoint Presentation</vt:lpstr>
      <vt:lpstr>PowerPoint Presentation</vt:lpstr>
      <vt:lpstr>What is Computing</vt:lpstr>
      <vt:lpstr>PowerPoint Presentation</vt:lpstr>
      <vt:lpstr>Utility Computing</vt:lpstr>
      <vt:lpstr>Utility Computing</vt:lpstr>
      <vt:lpstr>PowerPoint Presentation</vt:lpstr>
      <vt:lpstr>History</vt:lpstr>
      <vt:lpstr>Computers Food Chain</vt:lpstr>
      <vt:lpstr>PowerPoint Presentation</vt:lpstr>
      <vt:lpstr>Demand for Computing Power</vt:lpstr>
      <vt:lpstr>How to Run Applications Faster</vt:lpstr>
      <vt:lpstr>Towards Commodity Computing</vt:lpstr>
      <vt:lpstr>Scaling UP     vs  Scaling OUT</vt:lpstr>
      <vt:lpstr>PowerPoint Presentation</vt:lpstr>
      <vt:lpstr>The Cluster</vt:lpstr>
      <vt:lpstr>Parallel Computing</vt:lpstr>
      <vt:lpstr>Massage Passing Interface (MPI)</vt:lpstr>
      <vt:lpstr>PowerPoint Presentation</vt:lpstr>
      <vt:lpstr>Grid Environments</vt:lpstr>
      <vt:lpstr>PowerPoint Presentation</vt:lpstr>
      <vt:lpstr>Cloud Computing Paradigm</vt:lpstr>
      <vt:lpstr>What is a difference?</vt:lpstr>
      <vt:lpstr>Cloud Computing Principles</vt:lpstr>
      <vt:lpstr>Cloud Computing. Summary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70</cp:revision>
  <dcterms:created xsi:type="dcterms:W3CDTF">2012-02-14T11:14:08Z</dcterms:created>
  <dcterms:modified xsi:type="dcterms:W3CDTF">2020-09-18T21:38:52Z</dcterms:modified>
</cp:coreProperties>
</file>