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23"/>
  </p:notesMasterIdLst>
  <p:sldIdLst>
    <p:sldId id="304" r:id="rId5"/>
    <p:sldId id="305" r:id="rId6"/>
    <p:sldId id="288" r:id="rId7"/>
    <p:sldId id="273" r:id="rId8"/>
    <p:sldId id="272" r:id="rId9"/>
    <p:sldId id="274" r:id="rId10"/>
    <p:sldId id="276" r:id="rId11"/>
    <p:sldId id="277" r:id="rId12"/>
    <p:sldId id="279" r:id="rId13"/>
    <p:sldId id="278" r:id="rId14"/>
    <p:sldId id="280" r:id="rId15"/>
    <p:sldId id="281" r:id="rId16"/>
    <p:sldId id="289" r:id="rId17"/>
    <p:sldId id="290" r:id="rId18"/>
    <p:sldId id="291" r:id="rId19"/>
    <p:sldId id="292" r:id="rId20"/>
    <p:sldId id="282" r:id="rId21"/>
    <p:sldId id="28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3" autoAdjust="0"/>
  </p:normalViewPr>
  <p:slideViewPr>
    <p:cSldViewPr>
      <p:cViewPr varScale="1">
        <p:scale>
          <a:sx n="145" d="100"/>
          <a:sy n="145" d="100"/>
        </p:scale>
        <p:origin x="5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7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voderhobli@leedsbeckett.ac.uk" TargetMode="External"/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</a:t>
            </a:r>
            <a:r>
              <a:rPr lang="en-US" sz="2000">
                <a:solidFill>
                  <a:schemeClr val="accent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>
                <a:hlinkClick r:id="rId3"/>
              </a:rPr>
              <a:t>k.voderhobli@leedsbeckett.ac.uk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3888432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800" b="1" dirty="0" smtClean="0">
                <a:solidFill>
                  <a:srgbClr val="00B0F0"/>
                </a:solidFill>
              </a:rPr>
              <a:t>On-demand self-service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Broad network access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Resource pooling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Rapid elasticity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Measured service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3635896" y="1203598"/>
            <a:ext cx="4968552" cy="3672408"/>
          </a:xfrm>
        </p:spPr>
        <p:txBody>
          <a:bodyPr/>
          <a:lstStyle/>
          <a:p>
            <a:pPr marL="180975" indent="-180975" algn="just">
              <a:buClr>
                <a:srgbClr val="7030A0"/>
              </a:buClr>
            </a:pPr>
            <a:r>
              <a:rPr lang="en-US" sz="1800" i="1" dirty="0" smtClean="0"/>
              <a:t>A consumer can </a:t>
            </a:r>
            <a:r>
              <a:rPr lang="en-US" sz="1800" i="1" dirty="0" smtClean="0">
                <a:solidFill>
                  <a:srgbClr val="00B0F0"/>
                </a:solidFill>
              </a:rPr>
              <a:t>unilaterally provision computing capabilities</a:t>
            </a:r>
            <a:r>
              <a:rPr lang="en-US" sz="1800" i="1" dirty="0" smtClean="0"/>
              <a:t>, such as server time and network storage, as needed </a:t>
            </a:r>
            <a:r>
              <a:rPr lang="en-US" sz="1800" i="1" dirty="0" smtClean="0">
                <a:solidFill>
                  <a:srgbClr val="00B050"/>
                </a:solidFill>
              </a:rPr>
              <a:t>automatically</a:t>
            </a:r>
            <a:r>
              <a:rPr lang="en-US" sz="1800" i="1" dirty="0" smtClean="0"/>
              <a:t> </a:t>
            </a:r>
            <a:r>
              <a:rPr lang="en-US" sz="1800" i="1" dirty="0" smtClean="0">
                <a:solidFill>
                  <a:srgbClr val="00B0F0"/>
                </a:solidFill>
              </a:rPr>
              <a:t>without requiring human interaction</a:t>
            </a:r>
            <a:r>
              <a:rPr lang="en-US" sz="1800" i="1" dirty="0" smtClean="0"/>
              <a:t> with each service provider.</a:t>
            </a:r>
          </a:p>
        </p:txBody>
      </p:sp>
      <p:pic>
        <p:nvPicPr>
          <p:cNvPr id="21506" name="Picture 2" descr="Image result for On-demand self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31790"/>
            <a:ext cx="1833118" cy="1944216"/>
          </a:xfrm>
          <a:prstGeom prst="rect">
            <a:avLst/>
          </a:prstGeom>
          <a:noFill/>
        </p:spPr>
      </p:pic>
      <p:pic>
        <p:nvPicPr>
          <p:cNvPr id="8" name="Picture 4" descr="Image result for On-demand self-serv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7814"/>
            <a:ext cx="2016224" cy="1280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3888432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On-demand self-service</a:t>
            </a:r>
          </a:p>
          <a:p>
            <a:pPr algn="just">
              <a:buClr>
                <a:srgbClr val="7030A0"/>
              </a:buClr>
            </a:pPr>
            <a:r>
              <a:rPr lang="en-US" sz="1800" b="1" dirty="0" smtClean="0">
                <a:solidFill>
                  <a:srgbClr val="00B0F0"/>
                </a:solidFill>
              </a:rPr>
              <a:t>Broad network access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Resource pooling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Rapid elasticity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Measured service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3491880" y="915566"/>
            <a:ext cx="5112568" cy="3960440"/>
          </a:xfrm>
        </p:spPr>
        <p:txBody>
          <a:bodyPr/>
          <a:lstStyle/>
          <a:p>
            <a:pPr marL="180975" indent="-180975" algn="just">
              <a:buClr>
                <a:srgbClr val="7030A0"/>
              </a:buClr>
            </a:pPr>
            <a:r>
              <a:rPr lang="en-US" sz="1800" i="1" dirty="0" smtClean="0"/>
              <a:t>Capabilities are </a:t>
            </a:r>
            <a:r>
              <a:rPr lang="en-US" sz="1800" i="1" dirty="0" smtClean="0">
                <a:solidFill>
                  <a:srgbClr val="00B0F0"/>
                </a:solidFill>
              </a:rPr>
              <a:t>available over the network (the Internet) </a:t>
            </a:r>
            <a:r>
              <a:rPr lang="en-US" sz="1800" i="1" dirty="0" smtClean="0"/>
              <a:t>and accessed through standard mechanisms that promote use by </a:t>
            </a:r>
            <a:r>
              <a:rPr lang="en-US" sz="1800" i="1" dirty="0" smtClean="0">
                <a:solidFill>
                  <a:srgbClr val="00B0F0"/>
                </a:solidFill>
              </a:rPr>
              <a:t>heterogeneous thin or thick client platforms</a:t>
            </a:r>
            <a:r>
              <a:rPr lang="en-US" sz="1800" i="1" dirty="0" smtClean="0"/>
              <a:t> (e.g., mobile phones, tablets, laptops and workstations).</a:t>
            </a:r>
          </a:p>
        </p:txBody>
      </p:sp>
      <p:pic>
        <p:nvPicPr>
          <p:cNvPr id="5" name="Picture 4" descr="Image result for On-demand self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7814"/>
            <a:ext cx="2016224" cy="1280464"/>
          </a:xfrm>
          <a:prstGeom prst="rect">
            <a:avLst/>
          </a:prstGeom>
          <a:noFill/>
        </p:spPr>
      </p:pic>
      <p:pic>
        <p:nvPicPr>
          <p:cNvPr id="27652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643758"/>
            <a:ext cx="2448272" cy="243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3888432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On-demand self-service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Broad network access</a:t>
            </a:r>
          </a:p>
          <a:p>
            <a:pPr algn="just">
              <a:buClr>
                <a:srgbClr val="7030A0"/>
              </a:buClr>
            </a:pPr>
            <a:r>
              <a:rPr lang="en-US" sz="1800" b="1" dirty="0" smtClean="0">
                <a:solidFill>
                  <a:srgbClr val="00B0F0"/>
                </a:solidFill>
              </a:rPr>
              <a:t>Resource pooling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Rapid elasticity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Measured service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15816" y="771550"/>
            <a:ext cx="5904656" cy="3600400"/>
          </a:xfrm>
        </p:spPr>
        <p:txBody>
          <a:bodyPr/>
          <a:lstStyle/>
          <a:p>
            <a:pPr marL="180975" indent="-180975" algn="just">
              <a:buClr>
                <a:srgbClr val="7030A0"/>
              </a:buClr>
            </a:pPr>
            <a:r>
              <a:rPr lang="en-US" sz="1800" i="1" dirty="0" smtClean="0"/>
              <a:t>The provider's computing </a:t>
            </a:r>
            <a:r>
              <a:rPr lang="en-US" sz="1800" i="1" dirty="0" smtClean="0">
                <a:solidFill>
                  <a:srgbClr val="00B0F0"/>
                </a:solidFill>
              </a:rPr>
              <a:t>resources are pooled </a:t>
            </a:r>
            <a:r>
              <a:rPr lang="en-US" sz="1800" i="1" dirty="0" smtClean="0"/>
              <a:t>to serve multiple consumers using a multi-tenant model, with </a:t>
            </a:r>
            <a:r>
              <a:rPr lang="en-US" sz="1800" i="1" dirty="0" smtClean="0">
                <a:solidFill>
                  <a:srgbClr val="00B0F0"/>
                </a:solidFill>
              </a:rPr>
              <a:t>different physical and virtual resources dynamically assigned and reassigned </a:t>
            </a:r>
            <a:r>
              <a:rPr lang="en-US" sz="1800" i="1" dirty="0" smtClean="0"/>
              <a:t>according to consumer demand. </a:t>
            </a:r>
          </a:p>
          <a:p>
            <a:pPr marL="180975" indent="-180975" algn="just">
              <a:buClr>
                <a:srgbClr val="7030A0"/>
              </a:buClr>
            </a:pPr>
            <a:r>
              <a:rPr lang="en-US" sz="1800" i="1" dirty="0" smtClean="0"/>
              <a:t>There is a sense of location independence in that the customer generally has </a:t>
            </a:r>
            <a:r>
              <a:rPr lang="en-US" sz="1800" i="1" dirty="0" smtClean="0">
                <a:solidFill>
                  <a:srgbClr val="00B0F0"/>
                </a:solidFill>
              </a:rPr>
              <a:t>no control or knowledge over the exact location</a:t>
            </a:r>
            <a:r>
              <a:rPr lang="en-US" sz="1800" i="1" dirty="0" smtClean="0"/>
              <a:t> of the provided resources but may be able to </a:t>
            </a:r>
            <a:r>
              <a:rPr lang="en-US" sz="1800" i="1" dirty="0" smtClean="0">
                <a:solidFill>
                  <a:srgbClr val="00B0F0"/>
                </a:solidFill>
              </a:rPr>
              <a:t>specify location at a higher level </a:t>
            </a:r>
            <a:r>
              <a:rPr lang="en-US" sz="1800" i="1" dirty="0" smtClean="0"/>
              <a:t>of abstraction (e.g., country, state or datacenter). </a:t>
            </a:r>
          </a:p>
          <a:p>
            <a:pPr marL="180975" indent="-180975">
              <a:buClr>
                <a:srgbClr val="7030A0"/>
              </a:buClr>
            </a:pPr>
            <a:r>
              <a:rPr lang="en-US" sz="1800" i="1" dirty="0" smtClean="0"/>
              <a:t>Examples of resources include storage,</a:t>
            </a:r>
            <a:br>
              <a:rPr lang="en-US" sz="1800" i="1" dirty="0" smtClean="0"/>
            </a:br>
            <a:r>
              <a:rPr lang="en-US" sz="1800" i="1" dirty="0" smtClean="0"/>
              <a:t> processing, memory and network bandwidth.</a:t>
            </a:r>
          </a:p>
        </p:txBody>
      </p:sp>
      <p:pic>
        <p:nvPicPr>
          <p:cNvPr id="5" name="Picture 4" descr="Image result for On-demand self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7814"/>
            <a:ext cx="2016224" cy="1280464"/>
          </a:xfrm>
          <a:prstGeom prst="rect">
            <a:avLst/>
          </a:prstGeom>
          <a:noFill/>
        </p:spPr>
      </p:pic>
      <p:pic>
        <p:nvPicPr>
          <p:cNvPr id="26626" name="Picture 2" descr="Image result for resourse poo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309030"/>
            <a:ext cx="3456384" cy="834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3888432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On-demand self-service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Broad network access</a:t>
            </a:r>
          </a:p>
          <a:p>
            <a:pPr algn="just">
              <a:buClr>
                <a:srgbClr val="7030A0"/>
              </a:buClr>
            </a:pPr>
            <a:r>
              <a:rPr lang="en-US" sz="1800" b="1" dirty="0" smtClean="0">
                <a:solidFill>
                  <a:srgbClr val="00B0F0"/>
                </a:solidFill>
              </a:rPr>
              <a:t>Resource pooling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Rapid elasticity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Measured service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15816" y="771550"/>
            <a:ext cx="5904656" cy="3600400"/>
          </a:xfrm>
        </p:spPr>
        <p:txBody>
          <a:bodyPr/>
          <a:lstStyle/>
          <a:p>
            <a:pPr marL="180975" indent="-180975" algn="just">
              <a:buClr>
                <a:srgbClr val="7030A0"/>
              </a:buClr>
            </a:pPr>
            <a:r>
              <a:rPr lang="en-US" sz="1800" i="1" dirty="0" smtClean="0"/>
              <a:t>The provider's computing </a:t>
            </a:r>
            <a:r>
              <a:rPr lang="en-US" sz="1800" i="1" dirty="0" smtClean="0">
                <a:solidFill>
                  <a:srgbClr val="00B0F0"/>
                </a:solidFill>
              </a:rPr>
              <a:t>resources are pooled </a:t>
            </a:r>
            <a:r>
              <a:rPr lang="en-US" sz="1800" i="1" dirty="0" smtClean="0"/>
              <a:t>to serve multiple consumers using a multi-tenant model, with </a:t>
            </a:r>
            <a:r>
              <a:rPr lang="en-US" sz="1800" i="1" dirty="0" smtClean="0">
                <a:solidFill>
                  <a:srgbClr val="00B0F0"/>
                </a:solidFill>
              </a:rPr>
              <a:t>different physical and virtual resources dynamically assigned and reassigned </a:t>
            </a:r>
            <a:r>
              <a:rPr lang="en-US" sz="1800" i="1" dirty="0" smtClean="0"/>
              <a:t>according to consumer demand. </a:t>
            </a:r>
          </a:p>
          <a:p>
            <a:pPr marL="180975" indent="-180975" algn="just">
              <a:buClr>
                <a:srgbClr val="7030A0"/>
              </a:buClr>
            </a:pPr>
            <a:r>
              <a:rPr lang="en-US" sz="1800" i="1" dirty="0" smtClean="0"/>
              <a:t>There is a sense of location independence in that the customer generally has </a:t>
            </a:r>
            <a:r>
              <a:rPr lang="en-US" sz="1800" i="1" dirty="0" smtClean="0">
                <a:solidFill>
                  <a:srgbClr val="00B0F0"/>
                </a:solidFill>
              </a:rPr>
              <a:t>no control or knowledge over the exact location</a:t>
            </a:r>
            <a:r>
              <a:rPr lang="en-US" sz="1800" i="1" dirty="0" smtClean="0"/>
              <a:t> of the provided resources but may be able to </a:t>
            </a:r>
            <a:r>
              <a:rPr lang="en-US" sz="1800" i="1" dirty="0" smtClean="0">
                <a:solidFill>
                  <a:srgbClr val="00B0F0"/>
                </a:solidFill>
              </a:rPr>
              <a:t>specify location at a higher level </a:t>
            </a:r>
            <a:r>
              <a:rPr lang="en-US" sz="1800" i="1" dirty="0" smtClean="0"/>
              <a:t>of abstraction (e.g., country, state or datacenter). </a:t>
            </a:r>
          </a:p>
          <a:p>
            <a:pPr marL="180975" indent="-180975">
              <a:buClr>
                <a:srgbClr val="7030A0"/>
              </a:buClr>
            </a:pPr>
            <a:r>
              <a:rPr lang="en-US" sz="1800" i="1" dirty="0" smtClean="0"/>
              <a:t>Examples of resources include storage,</a:t>
            </a:r>
            <a:br>
              <a:rPr lang="en-US" sz="1800" i="1" dirty="0" smtClean="0"/>
            </a:br>
            <a:r>
              <a:rPr lang="en-US" sz="1800" i="1" dirty="0" smtClean="0"/>
              <a:t> processing, memory and network bandwidth.</a:t>
            </a:r>
          </a:p>
        </p:txBody>
      </p:sp>
      <p:pic>
        <p:nvPicPr>
          <p:cNvPr id="5" name="Picture 4" descr="Image result for On-demand self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7814"/>
            <a:ext cx="2016224" cy="1280464"/>
          </a:xfrm>
          <a:prstGeom prst="rect">
            <a:avLst/>
          </a:prstGeom>
          <a:noFill/>
        </p:spPr>
      </p:pic>
      <p:pic>
        <p:nvPicPr>
          <p:cNvPr id="26626" name="Picture 2" descr="Image result for resourse poo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309030"/>
            <a:ext cx="3456384" cy="834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Dynamic Resources Provisioning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0" y="699542"/>
            <a:ext cx="8028384" cy="360040"/>
          </a:xfrm>
        </p:spPr>
        <p:txBody>
          <a:bodyPr/>
          <a:lstStyle/>
          <a:p>
            <a:pPr algn="just">
              <a:buClr>
                <a:srgbClr val="7030A0"/>
              </a:buClr>
              <a:buNone/>
            </a:pPr>
            <a:r>
              <a:rPr lang="en-US" dirty="0" smtClean="0"/>
              <a:t>2 common problems of on-premises computing 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0" y="1203598"/>
            <a:ext cx="8892480" cy="432048"/>
          </a:xfrm>
        </p:spPr>
        <p:txBody>
          <a:bodyPr/>
          <a:lstStyle/>
          <a:p>
            <a:r>
              <a:rPr lang="en-US" sz="1600" dirty="0" smtClean="0"/>
              <a:t>Underestimation of system utilization which results in under provision</a:t>
            </a:r>
          </a:p>
          <a:p>
            <a:pPr lvl="1"/>
            <a:endParaRPr lang="en-US" sz="1600" dirty="0" smtClean="0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4215676" y="2440360"/>
            <a:ext cx="3810000" cy="1688783"/>
            <a:chOff x="1143000" y="2362201"/>
            <a:chExt cx="5715989" cy="2571064"/>
          </a:xfrm>
        </p:grpSpPr>
        <p:sp>
          <p:nvSpPr>
            <p:cNvPr id="12" name="Freeform 9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13" name="Straight Arrow Connector 10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 bwMode="auto">
            <a:xfrm>
              <a:off x="1143000" y="2754607"/>
              <a:ext cx="676383" cy="1515336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5" name="Straight Arrow Connector 12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>
              <a:off x="5917708" y="4120398"/>
              <a:ext cx="9117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17" name="TextBox 22"/>
            <p:cNvSpPr txBox="1">
              <a:spLocks noChangeArrowheads="1"/>
            </p:cNvSpPr>
            <p:nvPr/>
          </p:nvSpPr>
          <p:spPr bwMode="auto">
            <a:xfrm>
              <a:off x="5917707" y="2940357"/>
              <a:ext cx="94128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18" name="Picture 52" descr="temp-1.png"/>
            <p:cNvPicPr>
              <a:picLocks noChangeAspect="1"/>
            </p:cNvPicPr>
            <p:nvPr/>
          </p:nvPicPr>
          <p:blipFill>
            <a:blip r:embed="rId2" cstate="print"/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53" descr="temp-4.png"/>
            <p:cNvPicPr>
              <a:picLocks noChangeAspect="1"/>
            </p:cNvPicPr>
            <p:nvPr/>
          </p:nvPicPr>
          <p:blipFill>
            <a:blip r:embed="rId3" cstate="print"/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Arrow Connector 17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19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1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5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6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49626" y="2397451"/>
            <a:ext cx="3813048" cy="1596152"/>
            <a:chOff x="1143000" y="2362201"/>
            <a:chExt cx="5747961" cy="2571064"/>
          </a:xfrm>
        </p:grpSpPr>
        <p:cxnSp>
          <p:nvCxnSpPr>
            <p:cNvPr id="28" name="Straight Arrow Connector 26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 bwMode="auto">
            <a:xfrm>
              <a:off x="1143000" y="2755820"/>
              <a:ext cx="631555" cy="1512910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30" name="Straight Arrow Connector 28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1" name="Picture 71" descr="temp-3.png"/>
            <p:cNvPicPr>
              <a:picLocks noChangeAspect="1"/>
            </p:cNvPicPr>
            <p:nvPr/>
          </p:nvPicPr>
          <p:blipFill>
            <a:blip r:embed="rId4" cstate="print"/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22"/>
            <p:cNvSpPr txBox="1">
              <a:spLocks noChangeArrowheads="1"/>
            </p:cNvSpPr>
            <p:nvPr/>
          </p:nvSpPr>
          <p:spPr bwMode="auto">
            <a:xfrm>
              <a:off x="5949678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33" name="TextBox 22"/>
            <p:cNvSpPr txBox="1">
              <a:spLocks noChangeArrowheads="1"/>
            </p:cNvSpPr>
            <p:nvPr/>
          </p:nvSpPr>
          <p:spPr bwMode="auto">
            <a:xfrm>
              <a:off x="5949679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4" name="Picture 80" descr="temp-2.png"/>
            <p:cNvPicPr>
              <a:picLocks noChangeAspect="1"/>
            </p:cNvPicPr>
            <p:nvPr/>
          </p:nvPicPr>
          <p:blipFill>
            <a:blip r:embed="rId5" cstate="print"/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Straight Arrow Connector 33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41" name="TextBox 95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11820" y="244036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75000"/>
                  </a:schemeClr>
                </a:solidFill>
              </a:rPr>
              <a:t>Loss Users</a:t>
            </a:r>
            <a:endParaRPr lang="en-US" sz="1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1640" y="2355726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75000"/>
                  </a:schemeClr>
                </a:solidFill>
              </a:rPr>
              <a:t>Loss Revenue</a:t>
            </a:r>
            <a:endParaRPr lang="en-US" sz="1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Up Arrow 6"/>
          <p:cNvSpPr/>
          <p:nvPr/>
        </p:nvSpPr>
        <p:spPr>
          <a:xfrm rot="10800000">
            <a:off x="5837197" y="1642694"/>
            <a:ext cx="469440" cy="580634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0" name="Up Arrow 6"/>
          <p:cNvSpPr/>
          <p:nvPr/>
        </p:nvSpPr>
        <p:spPr>
          <a:xfrm rot="10800000">
            <a:off x="1777818" y="1605363"/>
            <a:ext cx="469440" cy="580634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Dynamic Resources Provisioning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0" y="915566"/>
            <a:ext cx="8892480" cy="504056"/>
          </a:xfrm>
        </p:spPr>
        <p:txBody>
          <a:bodyPr/>
          <a:lstStyle/>
          <a:p>
            <a:r>
              <a:rPr lang="en-US" sz="2000" dirty="0" smtClean="0"/>
              <a:t>Overestimate system utilization which result in low utilization</a:t>
            </a:r>
          </a:p>
        </p:txBody>
      </p:sp>
      <p:sp>
        <p:nvSpPr>
          <p:cNvPr id="42" name="Rectangle 4"/>
          <p:cNvSpPr/>
          <p:nvPr/>
        </p:nvSpPr>
        <p:spPr bwMode="auto">
          <a:xfrm>
            <a:off x="1068760" y="2223392"/>
            <a:ext cx="3657600" cy="163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6022711" y="2760860"/>
            <a:ext cx="2285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Unused resources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423273" y="2779970"/>
            <a:ext cx="533400" cy="381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  <a:effectLst>
            <a:outerShdw dist="25401" dir="2700000" rotWithShape="0">
              <a:srgbClr val="161645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45" name="Group 36"/>
          <p:cNvGrpSpPr>
            <a:grpSpLocks/>
          </p:cNvGrpSpPr>
          <p:nvPr/>
        </p:nvGrpSpPr>
        <p:grpSpPr bwMode="auto">
          <a:xfrm>
            <a:off x="611560" y="1995686"/>
            <a:ext cx="5105400" cy="2454751"/>
            <a:chOff x="829311" y="3048572"/>
            <a:chExt cx="3666489" cy="2474273"/>
          </a:xfrm>
        </p:grpSpPr>
        <p:cxnSp>
          <p:nvCxnSpPr>
            <p:cNvPr id="46" name="Straight Arrow Connector 9"/>
            <p:cNvCxnSpPr/>
            <p:nvPr/>
          </p:nvCxnSpPr>
          <p:spPr>
            <a:xfrm rot="5400000" flipH="1" flipV="1">
              <a:off x="76178" y="4115046"/>
              <a:ext cx="2134568" cy="161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10"/>
            <p:cNvCxnSpPr/>
            <p:nvPr/>
          </p:nvCxnSpPr>
          <p:spPr>
            <a:xfrm>
              <a:off x="1142652" y="5181540"/>
              <a:ext cx="31247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Freeform 11"/>
            <p:cNvSpPr/>
            <p:nvPr/>
          </p:nvSpPr>
          <p:spPr>
            <a:xfrm>
              <a:off x="1142652" y="3973087"/>
              <a:ext cx="2667939" cy="990477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9" name="TextBox 17"/>
            <p:cNvSpPr txBox="1">
              <a:spLocks noChangeArrowheads="1"/>
            </p:cNvSpPr>
            <p:nvPr/>
          </p:nvSpPr>
          <p:spPr bwMode="auto">
            <a:xfrm>
              <a:off x="3781818" y="4753265"/>
              <a:ext cx="71398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Demand</a:t>
              </a:r>
              <a:endParaRPr lang="en-US" sz="1600" dirty="0"/>
            </a:p>
          </p:txBody>
        </p:sp>
        <p:cxnSp>
          <p:nvCxnSpPr>
            <p:cNvPr id="50" name="Straight Arrow Connector 13"/>
            <p:cNvCxnSpPr/>
            <p:nvPr/>
          </p:nvCxnSpPr>
          <p:spPr>
            <a:xfrm>
              <a:off x="1142652" y="3277390"/>
              <a:ext cx="2744074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19"/>
            <p:cNvSpPr txBox="1">
              <a:spLocks noChangeArrowheads="1"/>
            </p:cNvSpPr>
            <p:nvPr/>
          </p:nvSpPr>
          <p:spPr bwMode="auto">
            <a:xfrm>
              <a:off x="3729668" y="3217144"/>
              <a:ext cx="70592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52" name="TextBox 22"/>
            <p:cNvSpPr txBox="1">
              <a:spLocks noChangeArrowheads="1"/>
            </p:cNvSpPr>
            <p:nvPr/>
          </p:nvSpPr>
          <p:spPr bwMode="auto">
            <a:xfrm>
              <a:off x="2504213" y="5181599"/>
              <a:ext cx="482589" cy="3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9311" y="3631406"/>
              <a:ext cx="309445" cy="106575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mbria" pitchFamily="18" charset="0"/>
                  <a:ea typeface="ＭＳ Ｐゴシック" pitchFamily="-110" charset="-128"/>
                  <a:cs typeface="ＭＳ Ｐゴシック" pitchFamily="-110" charset="-128"/>
                </a:rPr>
                <a:t>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Dynamic Resources Provisioning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0" y="699542"/>
            <a:ext cx="8964488" cy="360040"/>
          </a:xfrm>
        </p:spPr>
        <p:txBody>
          <a:bodyPr/>
          <a:lstStyle/>
          <a:p>
            <a:pPr algn="just">
              <a:buClr>
                <a:srgbClr val="7030A0"/>
              </a:buClr>
              <a:buNone/>
            </a:pPr>
            <a:r>
              <a:rPr lang="en-US" dirty="0" smtClean="0"/>
              <a:t>Cloud resources can be provisioned dynamically</a:t>
            </a:r>
          </a:p>
          <a:p>
            <a:r>
              <a:rPr lang="en-US" sz="1600" dirty="0" smtClean="0"/>
              <a:t>Meet seasonal demand variations</a:t>
            </a:r>
          </a:p>
          <a:p>
            <a:r>
              <a:rPr lang="en-US" sz="1600" dirty="0" smtClean="0"/>
              <a:t>Meet demand variations between different industries</a:t>
            </a:r>
          </a:p>
          <a:p>
            <a:r>
              <a:rPr lang="en-US" sz="1600" dirty="0" smtClean="0"/>
              <a:t>Meet burst demand for some extraordinary events</a:t>
            </a:r>
          </a:p>
          <a:p>
            <a:pPr algn="just">
              <a:buClr>
                <a:srgbClr val="7030A0"/>
              </a:buCl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4" name="Rectangle 5"/>
          <p:cNvSpPr/>
          <p:nvPr/>
        </p:nvSpPr>
        <p:spPr bwMode="auto">
          <a:xfrm>
            <a:off x="4283968" y="3883273"/>
            <a:ext cx="2613025" cy="217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5" name="Freeform 6"/>
          <p:cNvSpPr/>
          <p:nvPr/>
        </p:nvSpPr>
        <p:spPr bwMode="auto">
          <a:xfrm>
            <a:off x="4260056" y="3003798"/>
            <a:ext cx="2616200" cy="908050"/>
          </a:xfrm>
          <a:custGeom>
            <a:avLst/>
            <a:gdLst>
              <a:gd name="connsiteX0" fmla="*/ 0 w 1660819"/>
              <a:gd name="connsiteY0" fmla="*/ 902820 h 924531"/>
              <a:gd name="connsiteX1" fmla="*/ 401636 w 1660819"/>
              <a:gd name="connsiteY1" fmla="*/ 1809 h 924531"/>
              <a:gd name="connsiteX2" fmla="*/ 824982 w 1660819"/>
              <a:gd name="connsiteY2" fmla="*/ 913676 h 924531"/>
              <a:gd name="connsiteX3" fmla="*/ 1280893 w 1660819"/>
              <a:gd name="connsiteY3" fmla="*/ 12664 h 924531"/>
              <a:gd name="connsiteX4" fmla="*/ 1660819 w 1660819"/>
              <a:gd name="connsiteY4" fmla="*/ 924531 h 924531"/>
              <a:gd name="connsiteX0" fmla="*/ 78077 w 1738896"/>
              <a:gd name="connsiteY0" fmla="*/ 904320 h 1045492"/>
              <a:gd name="connsiteX1" fmla="*/ 66939 w 1738896"/>
              <a:gd name="connsiteY1" fmla="*/ 895324 h 1045492"/>
              <a:gd name="connsiteX2" fmla="*/ 479713 w 1738896"/>
              <a:gd name="connsiteY2" fmla="*/ 3309 h 1045492"/>
              <a:gd name="connsiteX3" fmla="*/ 903059 w 1738896"/>
              <a:gd name="connsiteY3" fmla="*/ 915176 h 1045492"/>
              <a:gd name="connsiteX4" fmla="*/ 1358970 w 1738896"/>
              <a:gd name="connsiteY4" fmla="*/ 14164 h 1045492"/>
              <a:gd name="connsiteX5" fmla="*/ 1738896 w 1738896"/>
              <a:gd name="connsiteY5" fmla="*/ 926031 h 1045492"/>
              <a:gd name="connsiteX0" fmla="*/ 78077 w 1738896"/>
              <a:gd name="connsiteY0" fmla="*/ 904320 h 1045492"/>
              <a:gd name="connsiteX1" fmla="*/ 66939 w 1738896"/>
              <a:gd name="connsiteY1" fmla="*/ 895324 h 1045492"/>
              <a:gd name="connsiteX2" fmla="*/ 479713 w 1738896"/>
              <a:gd name="connsiteY2" fmla="*/ 3309 h 1045492"/>
              <a:gd name="connsiteX3" fmla="*/ 903059 w 1738896"/>
              <a:gd name="connsiteY3" fmla="*/ 915176 h 1045492"/>
              <a:gd name="connsiteX4" fmla="*/ 1358970 w 1738896"/>
              <a:gd name="connsiteY4" fmla="*/ 14164 h 1045492"/>
              <a:gd name="connsiteX5" fmla="*/ 1738896 w 1738896"/>
              <a:gd name="connsiteY5" fmla="*/ 926031 h 1045492"/>
              <a:gd name="connsiteX0" fmla="*/ 78077 w 1738896"/>
              <a:gd name="connsiteY0" fmla="*/ 904320 h 1045492"/>
              <a:gd name="connsiteX1" fmla="*/ 66939 w 1738896"/>
              <a:gd name="connsiteY1" fmla="*/ 895324 h 1045492"/>
              <a:gd name="connsiteX2" fmla="*/ 479713 w 1738896"/>
              <a:gd name="connsiteY2" fmla="*/ 3309 h 1045492"/>
              <a:gd name="connsiteX3" fmla="*/ 903059 w 1738896"/>
              <a:gd name="connsiteY3" fmla="*/ 915176 h 1045492"/>
              <a:gd name="connsiteX4" fmla="*/ 1358970 w 1738896"/>
              <a:gd name="connsiteY4" fmla="*/ 14164 h 1045492"/>
              <a:gd name="connsiteX5" fmla="*/ 1738896 w 1738896"/>
              <a:gd name="connsiteY5" fmla="*/ 926031 h 1045492"/>
              <a:gd name="connsiteX0" fmla="*/ 78077 w 1738896"/>
              <a:gd name="connsiteY0" fmla="*/ 926332 h 1071073"/>
              <a:gd name="connsiteX1" fmla="*/ 66939 w 1738896"/>
              <a:gd name="connsiteY1" fmla="*/ 917336 h 1071073"/>
              <a:gd name="connsiteX2" fmla="*/ 479713 w 1738896"/>
              <a:gd name="connsiteY2" fmla="*/ 25321 h 1071073"/>
              <a:gd name="connsiteX3" fmla="*/ 903059 w 1738896"/>
              <a:gd name="connsiteY3" fmla="*/ 1069264 h 1071073"/>
              <a:gd name="connsiteX4" fmla="*/ 1358970 w 1738896"/>
              <a:gd name="connsiteY4" fmla="*/ 36176 h 1071073"/>
              <a:gd name="connsiteX5" fmla="*/ 1738896 w 1738896"/>
              <a:gd name="connsiteY5" fmla="*/ 948043 h 1071073"/>
              <a:gd name="connsiteX0" fmla="*/ 78077 w 1738896"/>
              <a:gd name="connsiteY0" fmla="*/ 910360 h 1183608"/>
              <a:gd name="connsiteX1" fmla="*/ 66939 w 1738896"/>
              <a:gd name="connsiteY1" fmla="*/ 1033440 h 1183608"/>
              <a:gd name="connsiteX2" fmla="*/ 479713 w 1738896"/>
              <a:gd name="connsiteY2" fmla="*/ 9349 h 1183608"/>
              <a:gd name="connsiteX3" fmla="*/ 903059 w 1738896"/>
              <a:gd name="connsiteY3" fmla="*/ 1053292 h 1183608"/>
              <a:gd name="connsiteX4" fmla="*/ 1358970 w 1738896"/>
              <a:gd name="connsiteY4" fmla="*/ 20204 h 1183608"/>
              <a:gd name="connsiteX5" fmla="*/ 1738896 w 1738896"/>
              <a:gd name="connsiteY5" fmla="*/ 932071 h 1183608"/>
              <a:gd name="connsiteX0" fmla="*/ 78862 w 1739681"/>
              <a:gd name="connsiteY0" fmla="*/ 910360 h 1203618"/>
              <a:gd name="connsiteX1" fmla="*/ 74154 w 1739681"/>
              <a:gd name="connsiteY1" fmla="*/ 1030416 h 1203618"/>
              <a:gd name="connsiteX2" fmla="*/ 67724 w 1739681"/>
              <a:gd name="connsiteY2" fmla="*/ 1033440 h 1203618"/>
              <a:gd name="connsiteX3" fmla="*/ 480498 w 1739681"/>
              <a:gd name="connsiteY3" fmla="*/ 9349 h 1203618"/>
              <a:gd name="connsiteX4" fmla="*/ 903844 w 1739681"/>
              <a:gd name="connsiteY4" fmla="*/ 1053292 h 1203618"/>
              <a:gd name="connsiteX5" fmla="*/ 1359755 w 1739681"/>
              <a:gd name="connsiteY5" fmla="*/ 20204 h 1203618"/>
              <a:gd name="connsiteX6" fmla="*/ 1739681 w 1739681"/>
              <a:gd name="connsiteY6" fmla="*/ 932071 h 1203618"/>
              <a:gd name="connsiteX0" fmla="*/ 785 w 1842150"/>
              <a:gd name="connsiteY0" fmla="*/ 1108474 h 1203618"/>
              <a:gd name="connsiteX1" fmla="*/ 176623 w 1842150"/>
              <a:gd name="connsiteY1" fmla="*/ 1030416 h 1203618"/>
              <a:gd name="connsiteX2" fmla="*/ 170193 w 1842150"/>
              <a:gd name="connsiteY2" fmla="*/ 1033440 h 1203618"/>
              <a:gd name="connsiteX3" fmla="*/ 582967 w 1842150"/>
              <a:gd name="connsiteY3" fmla="*/ 9349 h 1203618"/>
              <a:gd name="connsiteX4" fmla="*/ 1006313 w 1842150"/>
              <a:gd name="connsiteY4" fmla="*/ 1053292 h 1203618"/>
              <a:gd name="connsiteX5" fmla="*/ 1462224 w 1842150"/>
              <a:gd name="connsiteY5" fmla="*/ 20204 h 1203618"/>
              <a:gd name="connsiteX6" fmla="*/ 1842150 w 1842150"/>
              <a:gd name="connsiteY6" fmla="*/ 932071 h 1203618"/>
              <a:gd name="connsiteX0" fmla="*/ 74154 w 1739681"/>
              <a:gd name="connsiteY0" fmla="*/ 1030416 h 1203618"/>
              <a:gd name="connsiteX1" fmla="*/ 67724 w 1739681"/>
              <a:gd name="connsiteY1" fmla="*/ 1033440 h 1203618"/>
              <a:gd name="connsiteX2" fmla="*/ 480498 w 1739681"/>
              <a:gd name="connsiteY2" fmla="*/ 9349 h 1203618"/>
              <a:gd name="connsiteX3" fmla="*/ 903844 w 1739681"/>
              <a:gd name="connsiteY3" fmla="*/ 1053292 h 1203618"/>
              <a:gd name="connsiteX4" fmla="*/ 1359755 w 1739681"/>
              <a:gd name="connsiteY4" fmla="*/ 20204 h 1203618"/>
              <a:gd name="connsiteX5" fmla="*/ 1739681 w 1739681"/>
              <a:gd name="connsiteY5" fmla="*/ 932071 h 1203618"/>
              <a:gd name="connsiteX0" fmla="*/ 74154 w 1739681"/>
              <a:gd name="connsiteY0" fmla="*/ 1030416 h 1203618"/>
              <a:gd name="connsiteX1" fmla="*/ 67724 w 1739681"/>
              <a:gd name="connsiteY1" fmla="*/ 1033440 h 1203618"/>
              <a:gd name="connsiteX2" fmla="*/ 377249 w 1739681"/>
              <a:gd name="connsiteY2" fmla="*/ 1020643 h 1203618"/>
              <a:gd name="connsiteX3" fmla="*/ 480498 w 1739681"/>
              <a:gd name="connsiteY3" fmla="*/ 9349 h 1203618"/>
              <a:gd name="connsiteX4" fmla="*/ 903844 w 1739681"/>
              <a:gd name="connsiteY4" fmla="*/ 1053292 h 1203618"/>
              <a:gd name="connsiteX5" fmla="*/ 1359755 w 1739681"/>
              <a:gd name="connsiteY5" fmla="*/ 20204 h 1203618"/>
              <a:gd name="connsiteX6" fmla="*/ 1739681 w 1739681"/>
              <a:gd name="connsiteY6" fmla="*/ 932071 h 1203618"/>
              <a:gd name="connsiteX0" fmla="*/ 0 w 1665527"/>
              <a:gd name="connsiteY0" fmla="*/ 1030416 h 1190821"/>
              <a:gd name="connsiteX1" fmla="*/ 303095 w 1665527"/>
              <a:gd name="connsiteY1" fmla="*/ 1020643 h 1190821"/>
              <a:gd name="connsiteX2" fmla="*/ 406344 w 1665527"/>
              <a:gd name="connsiteY2" fmla="*/ 9349 h 1190821"/>
              <a:gd name="connsiteX3" fmla="*/ 829690 w 1665527"/>
              <a:gd name="connsiteY3" fmla="*/ 1053292 h 1190821"/>
              <a:gd name="connsiteX4" fmla="*/ 1285601 w 1665527"/>
              <a:gd name="connsiteY4" fmla="*/ 20204 h 1190821"/>
              <a:gd name="connsiteX5" fmla="*/ 1665527 w 1665527"/>
              <a:gd name="connsiteY5" fmla="*/ 932071 h 1190821"/>
              <a:gd name="connsiteX0" fmla="*/ 0 w 1665527"/>
              <a:gd name="connsiteY0" fmla="*/ 1030416 h 1055101"/>
              <a:gd name="connsiteX1" fmla="*/ 406344 w 1665527"/>
              <a:gd name="connsiteY1" fmla="*/ 9349 h 1055101"/>
              <a:gd name="connsiteX2" fmla="*/ 829690 w 1665527"/>
              <a:gd name="connsiteY2" fmla="*/ 1053292 h 1055101"/>
              <a:gd name="connsiteX3" fmla="*/ 1285601 w 1665527"/>
              <a:gd name="connsiteY3" fmla="*/ 20204 h 1055101"/>
              <a:gd name="connsiteX4" fmla="*/ 1665527 w 1665527"/>
              <a:gd name="connsiteY4" fmla="*/ 932071 h 1055101"/>
              <a:gd name="connsiteX0" fmla="*/ 0 w 1665527"/>
              <a:gd name="connsiteY0" fmla="*/ 1024880 h 1058611"/>
              <a:gd name="connsiteX1" fmla="*/ 406344 w 1665527"/>
              <a:gd name="connsiteY1" fmla="*/ 3813 h 1058611"/>
              <a:gd name="connsiteX2" fmla="*/ 829690 w 1665527"/>
              <a:gd name="connsiteY2" fmla="*/ 1047756 h 1058611"/>
              <a:gd name="connsiteX3" fmla="*/ 1285601 w 1665527"/>
              <a:gd name="connsiteY3" fmla="*/ 14668 h 1058611"/>
              <a:gd name="connsiteX4" fmla="*/ 1665527 w 1665527"/>
              <a:gd name="connsiteY4" fmla="*/ 1058611 h 1058611"/>
              <a:gd name="connsiteX0" fmla="*/ 0 w 1665527"/>
              <a:gd name="connsiteY0" fmla="*/ 1024880 h 1058611"/>
              <a:gd name="connsiteX1" fmla="*/ 406344 w 1665527"/>
              <a:gd name="connsiteY1" fmla="*/ 3813 h 1058611"/>
              <a:gd name="connsiteX2" fmla="*/ 829690 w 1665527"/>
              <a:gd name="connsiteY2" fmla="*/ 1047756 h 1058611"/>
              <a:gd name="connsiteX3" fmla="*/ 1285601 w 1665527"/>
              <a:gd name="connsiteY3" fmla="*/ 14668 h 1058611"/>
              <a:gd name="connsiteX4" fmla="*/ 1665527 w 1665527"/>
              <a:gd name="connsiteY4" fmla="*/ 1058611 h 1058611"/>
              <a:gd name="connsiteX0" fmla="*/ 0 w 1665527"/>
              <a:gd name="connsiteY0" fmla="*/ 1024880 h 1058611"/>
              <a:gd name="connsiteX1" fmla="*/ 406344 w 1665527"/>
              <a:gd name="connsiteY1" fmla="*/ 3813 h 1058611"/>
              <a:gd name="connsiteX2" fmla="*/ 829690 w 1665527"/>
              <a:gd name="connsiteY2" fmla="*/ 1047756 h 1058611"/>
              <a:gd name="connsiteX3" fmla="*/ 1285601 w 1665527"/>
              <a:gd name="connsiteY3" fmla="*/ 14668 h 1058611"/>
              <a:gd name="connsiteX4" fmla="*/ 1665527 w 1665527"/>
              <a:gd name="connsiteY4" fmla="*/ 1058611 h 1058611"/>
              <a:gd name="connsiteX0" fmla="*/ 0 w 1665527"/>
              <a:gd name="connsiteY0" fmla="*/ 1033394 h 1067125"/>
              <a:gd name="connsiteX1" fmla="*/ 406344 w 1665527"/>
              <a:gd name="connsiteY1" fmla="*/ 12327 h 1067125"/>
              <a:gd name="connsiteX2" fmla="*/ 829690 w 1665527"/>
              <a:gd name="connsiteY2" fmla="*/ 1056270 h 1067125"/>
              <a:gd name="connsiteX3" fmla="*/ 1286407 w 1665527"/>
              <a:gd name="connsiteY3" fmla="*/ 1809 h 1067125"/>
              <a:gd name="connsiteX4" fmla="*/ 1665527 w 1665527"/>
              <a:gd name="connsiteY4" fmla="*/ 1067125 h 10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527" h="1067125">
                <a:moveTo>
                  <a:pt x="0" y="1033394"/>
                </a:moveTo>
                <a:cubicBezTo>
                  <a:pt x="108211" y="865595"/>
                  <a:pt x="268062" y="8514"/>
                  <a:pt x="406344" y="12327"/>
                </a:cubicBezTo>
                <a:cubicBezTo>
                  <a:pt x="544626" y="16140"/>
                  <a:pt x="683013" y="1058023"/>
                  <a:pt x="829690" y="1056270"/>
                </a:cubicBezTo>
                <a:cubicBezTo>
                  <a:pt x="976367" y="1054517"/>
                  <a:pt x="1147101" y="0"/>
                  <a:pt x="1286407" y="1809"/>
                </a:cubicBezTo>
                <a:cubicBezTo>
                  <a:pt x="1425713" y="3618"/>
                  <a:pt x="1562404" y="945905"/>
                  <a:pt x="1665527" y="1067125"/>
                </a:cubicBezTo>
              </a:path>
            </a:pathLst>
          </a:custGeom>
          <a:solidFill>
            <a:srgbClr val="D9D9D9"/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6" name="Rectangle 7"/>
          <p:cNvSpPr/>
          <p:nvPr/>
        </p:nvSpPr>
        <p:spPr bwMode="auto">
          <a:xfrm>
            <a:off x="395536" y="3003798"/>
            <a:ext cx="2613026" cy="109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47" name="Group 36"/>
          <p:cNvGrpSpPr>
            <a:grpSpLocks/>
          </p:cNvGrpSpPr>
          <p:nvPr/>
        </p:nvGrpSpPr>
        <p:grpSpPr bwMode="auto">
          <a:xfrm>
            <a:off x="0" y="2211710"/>
            <a:ext cx="3852862" cy="2439333"/>
            <a:chOff x="719863" y="3048794"/>
            <a:chExt cx="3931445" cy="2458512"/>
          </a:xfrm>
        </p:grpSpPr>
        <p:cxnSp>
          <p:nvCxnSpPr>
            <p:cNvPr id="48" name="Straight Arrow Connector 11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12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Freeform 13"/>
            <p:cNvSpPr/>
            <p:nvPr/>
          </p:nvSpPr>
          <p:spPr>
            <a:xfrm>
              <a:off x="1142651" y="3959061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51" name="TextBox 17"/>
            <p:cNvSpPr txBox="1">
              <a:spLocks noChangeArrowheads="1"/>
            </p:cNvSpPr>
            <p:nvPr/>
          </p:nvSpPr>
          <p:spPr bwMode="auto">
            <a:xfrm>
              <a:off x="3743169" y="4779554"/>
              <a:ext cx="908139" cy="34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cxnSp>
          <p:nvCxnSpPr>
            <p:cNvPr id="52" name="Straight Arrow Connector 15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TextBox 19"/>
            <p:cNvSpPr txBox="1">
              <a:spLocks noChangeArrowheads="1"/>
            </p:cNvSpPr>
            <p:nvPr/>
          </p:nvSpPr>
          <p:spPr bwMode="auto">
            <a:xfrm>
              <a:off x="2813430" y="3484239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54" name="TextBox 22"/>
            <p:cNvSpPr txBox="1">
              <a:spLocks noChangeArrowheads="1"/>
            </p:cNvSpPr>
            <p:nvPr/>
          </p:nvSpPr>
          <p:spPr bwMode="auto">
            <a:xfrm>
              <a:off x="2417387" y="5181600"/>
              <a:ext cx="656242" cy="325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9863" y="3618211"/>
              <a:ext cx="423972" cy="100316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 smtClean="0">
                  <a:latin typeface="Cambria" pitchFamily="18" charset="0"/>
                </a:rPr>
                <a:t>Resources</a:t>
              </a:r>
              <a:endParaRPr lang="en-US" sz="1500" b="1" dirty="0">
                <a:latin typeface="Cambria" pitchFamily="18" charset="0"/>
              </a:endParaRPr>
            </a:p>
          </p:txBody>
        </p:sp>
      </p:grpSp>
      <p:grpSp>
        <p:nvGrpSpPr>
          <p:cNvPr id="56" name="Group 37"/>
          <p:cNvGrpSpPr>
            <a:grpSpLocks/>
          </p:cNvGrpSpPr>
          <p:nvPr/>
        </p:nvGrpSpPr>
        <p:grpSpPr bwMode="auto">
          <a:xfrm>
            <a:off x="3858917" y="2210123"/>
            <a:ext cx="3479801" cy="2440710"/>
            <a:chOff x="4766102" y="3048003"/>
            <a:chExt cx="3547045" cy="2458296"/>
          </a:xfrm>
        </p:grpSpPr>
        <p:cxnSp>
          <p:nvCxnSpPr>
            <p:cNvPr id="61" name="Straight Arrow Connector 20"/>
            <p:cNvCxnSpPr/>
            <p:nvPr/>
          </p:nvCxnSpPr>
          <p:spPr>
            <a:xfrm rot="16200000" flipV="1">
              <a:off x="4118718" y="4111258"/>
              <a:ext cx="2132983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21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Freeform 22"/>
            <p:cNvSpPr/>
            <p:nvPr/>
          </p:nvSpPr>
          <p:spPr>
            <a:xfrm>
              <a:off x="5188447" y="3960996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6887555" y="4790246"/>
              <a:ext cx="907185" cy="34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sp>
          <p:nvSpPr>
            <p:cNvPr id="65" name="TextBox 30"/>
            <p:cNvSpPr txBox="1">
              <a:spLocks noChangeArrowheads="1"/>
            </p:cNvSpPr>
            <p:nvPr/>
          </p:nvSpPr>
          <p:spPr bwMode="auto">
            <a:xfrm>
              <a:off x="7327953" y="3557289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6463971" y="5180806"/>
              <a:ext cx="655553" cy="325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66102" y="3733973"/>
              <a:ext cx="423527" cy="10025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 smtClean="0">
                  <a:latin typeface="Cambria" pitchFamily="18" charset="0"/>
                </a:rPr>
                <a:t>Resources</a:t>
              </a:r>
              <a:endParaRPr lang="en-US" sz="1500" b="1" dirty="0">
                <a:latin typeface="Cambria" pitchFamily="18" charset="0"/>
              </a:endParaRPr>
            </a:p>
          </p:txBody>
        </p:sp>
        <p:sp>
          <p:nvSpPr>
            <p:cNvPr id="68" name="Freeform 27"/>
            <p:cNvSpPr/>
            <p:nvPr/>
          </p:nvSpPr>
          <p:spPr>
            <a:xfrm>
              <a:off x="5181974" y="3810696"/>
              <a:ext cx="2666756" cy="912993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69" name="Right Arrow 28"/>
          <p:cNvSpPr/>
          <p:nvPr/>
        </p:nvSpPr>
        <p:spPr>
          <a:xfrm>
            <a:off x="3131840" y="3200722"/>
            <a:ext cx="762000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3888432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On-demand self-service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Broad network access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Resource pooling</a:t>
            </a:r>
          </a:p>
          <a:p>
            <a:pPr algn="just">
              <a:buClr>
                <a:srgbClr val="7030A0"/>
              </a:buClr>
            </a:pPr>
            <a:r>
              <a:rPr lang="en-US" sz="1800" b="1" dirty="0" smtClean="0">
                <a:solidFill>
                  <a:srgbClr val="00B0F0"/>
                </a:solidFill>
              </a:rPr>
              <a:t>Rapid elasticity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Measured </a:t>
            </a:r>
            <a:r>
              <a:rPr lang="en-US" sz="1800" dirty="0" smtClean="0"/>
              <a:t>service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491880" y="1131590"/>
            <a:ext cx="5112568" cy="3744416"/>
          </a:xfrm>
        </p:spPr>
        <p:txBody>
          <a:bodyPr/>
          <a:lstStyle/>
          <a:p>
            <a:pPr marL="180975" indent="-180975" algn="just">
              <a:buClr>
                <a:srgbClr val="7030A0"/>
              </a:buClr>
            </a:pPr>
            <a:r>
              <a:rPr lang="en-US" sz="1800" dirty="0" smtClean="0"/>
              <a:t>Capabilities can be </a:t>
            </a:r>
            <a:r>
              <a:rPr lang="en-US" sz="1800" dirty="0" smtClean="0">
                <a:solidFill>
                  <a:srgbClr val="00B0F0"/>
                </a:solidFill>
              </a:rPr>
              <a:t>elastically provisioned and released</a:t>
            </a:r>
            <a:r>
              <a:rPr lang="en-US" sz="1800" dirty="0" smtClean="0"/>
              <a:t>, in some cases </a:t>
            </a:r>
            <a:r>
              <a:rPr lang="en-US" sz="1800" dirty="0" smtClean="0">
                <a:solidFill>
                  <a:srgbClr val="00B050"/>
                </a:solidFill>
              </a:rPr>
              <a:t>automatically</a:t>
            </a:r>
            <a:r>
              <a:rPr lang="en-US" sz="1800" dirty="0" smtClean="0"/>
              <a:t>, to </a:t>
            </a:r>
            <a:r>
              <a:rPr lang="en-US" sz="1800" dirty="0" smtClean="0">
                <a:solidFill>
                  <a:srgbClr val="00B0F0"/>
                </a:solidFill>
              </a:rPr>
              <a:t>scale rapidly</a:t>
            </a:r>
            <a:r>
              <a:rPr lang="en-US" sz="1800" dirty="0" smtClean="0"/>
              <a:t> outward and inward </a:t>
            </a:r>
            <a:r>
              <a:rPr lang="en-US" sz="1800" dirty="0" smtClean="0">
                <a:solidFill>
                  <a:srgbClr val="00B0F0"/>
                </a:solidFill>
              </a:rPr>
              <a:t>commensurate with demand</a:t>
            </a:r>
            <a:r>
              <a:rPr lang="en-US" sz="1800" dirty="0" smtClean="0"/>
              <a:t>. </a:t>
            </a:r>
          </a:p>
          <a:p>
            <a:pPr marL="180975" indent="-180975" algn="just">
              <a:buClr>
                <a:srgbClr val="7030A0"/>
              </a:buClr>
            </a:pPr>
            <a:r>
              <a:rPr lang="en-US" sz="1800" dirty="0" smtClean="0"/>
              <a:t>To the consumer, the capabilities available for provisioning often appear to be </a:t>
            </a:r>
            <a:r>
              <a:rPr lang="en-US" sz="1800" dirty="0" smtClean="0">
                <a:solidFill>
                  <a:srgbClr val="00B0F0"/>
                </a:solidFill>
              </a:rPr>
              <a:t>unlimited</a:t>
            </a:r>
            <a:r>
              <a:rPr lang="en-US" sz="1800" dirty="0" smtClean="0"/>
              <a:t> and can be appropriated in </a:t>
            </a:r>
            <a:r>
              <a:rPr lang="en-US" sz="1800" dirty="0" smtClean="0">
                <a:solidFill>
                  <a:srgbClr val="00B0F0"/>
                </a:solidFill>
              </a:rPr>
              <a:t>any quantity at any time</a:t>
            </a:r>
            <a:r>
              <a:rPr lang="en-US" sz="1800" dirty="0" smtClean="0"/>
              <a:t>.</a:t>
            </a:r>
            <a:endParaRPr lang="en-US" sz="1800" i="1" dirty="0" smtClean="0"/>
          </a:p>
        </p:txBody>
      </p:sp>
      <p:pic>
        <p:nvPicPr>
          <p:cNvPr id="7" name="Picture 4" descr="Image result for On-demand self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7814"/>
            <a:ext cx="2016224" cy="1280464"/>
          </a:xfrm>
          <a:prstGeom prst="rect">
            <a:avLst/>
          </a:prstGeom>
          <a:noFill/>
        </p:spPr>
      </p:pic>
      <p:pic>
        <p:nvPicPr>
          <p:cNvPr id="25602" name="Picture 2" descr="Image result for Rapid elasticity"/>
          <p:cNvPicPr>
            <a:picLocks noChangeAspect="1" noChangeArrowheads="1"/>
          </p:cNvPicPr>
          <p:nvPr/>
        </p:nvPicPr>
        <p:blipFill>
          <a:blip r:embed="rId3" cstate="print"/>
          <a:srcRect t="18227"/>
          <a:stretch>
            <a:fillRect/>
          </a:stretch>
        </p:blipFill>
        <p:spPr bwMode="auto">
          <a:xfrm>
            <a:off x="3707904" y="3435846"/>
            <a:ext cx="2808312" cy="1292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857250"/>
          </a:xfrm>
        </p:spPr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3888432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On-demand self-service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Broad network access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Resource pooling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Rapid elasticity</a:t>
            </a:r>
          </a:p>
          <a:p>
            <a:pPr algn="just">
              <a:buClr>
                <a:srgbClr val="7030A0"/>
              </a:buClr>
            </a:pPr>
            <a:r>
              <a:rPr lang="en-US" sz="1800" b="1" dirty="0" smtClean="0">
                <a:solidFill>
                  <a:srgbClr val="00B0F0"/>
                </a:solidFill>
              </a:rPr>
              <a:t>Measured service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491880" y="771550"/>
            <a:ext cx="5112568" cy="4104456"/>
          </a:xfrm>
        </p:spPr>
        <p:txBody>
          <a:bodyPr/>
          <a:lstStyle/>
          <a:p>
            <a:pPr marL="180975" indent="-180975" algn="just">
              <a:buClr>
                <a:srgbClr val="7030A0"/>
              </a:buClr>
            </a:pPr>
            <a:r>
              <a:rPr lang="en-US" sz="1800" dirty="0" smtClean="0"/>
              <a:t>Cloud systems </a:t>
            </a:r>
            <a:r>
              <a:rPr lang="en-US" sz="1800" dirty="0" smtClean="0">
                <a:solidFill>
                  <a:srgbClr val="00B0F0"/>
                </a:solidFill>
              </a:rPr>
              <a:t>automatically control and optimize</a:t>
            </a:r>
            <a:r>
              <a:rPr lang="en-US" sz="1800" dirty="0" smtClean="0"/>
              <a:t> resource use by leveraging a </a:t>
            </a:r>
            <a:r>
              <a:rPr lang="en-US" sz="1800" dirty="0" smtClean="0">
                <a:solidFill>
                  <a:srgbClr val="00B0F0"/>
                </a:solidFill>
              </a:rPr>
              <a:t>metering capability</a:t>
            </a:r>
            <a:r>
              <a:rPr lang="en-US" sz="1800" dirty="0" smtClean="0"/>
              <a:t> at some level of abstraction appropriate to the type of service (e.g., storage, processing, bandwidth and active user accounts). </a:t>
            </a:r>
          </a:p>
          <a:p>
            <a:pPr marL="180975" indent="-180975" algn="just">
              <a:buClr>
                <a:srgbClr val="7030A0"/>
              </a:buClr>
            </a:pPr>
            <a:r>
              <a:rPr lang="en-US" sz="1800" dirty="0" smtClean="0"/>
              <a:t>Resource usage can be </a:t>
            </a:r>
            <a:r>
              <a:rPr lang="en-US" sz="1800" dirty="0" smtClean="0">
                <a:solidFill>
                  <a:srgbClr val="00B0F0"/>
                </a:solidFill>
              </a:rPr>
              <a:t>monitored, controlled and reported</a:t>
            </a:r>
            <a:r>
              <a:rPr lang="en-US" sz="1800" dirty="0" smtClean="0"/>
              <a:t>, providing transparency for the provider and consumer.</a:t>
            </a:r>
          </a:p>
          <a:p>
            <a:pPr marL="180975" indent="-180975" algn="just">
              <a:buClr>
                <a:srgbClr val="7030A0"/>
              </a:buClr>
            </a:pPr>
            <a:r>
              <a:rPr lang="en-US" sz="1800" dirty="0" smtClean="0"/>
              <a:t>Customers pay only for what they actually use (</a:t>
            </a:r>
            <a:r>
              <a:rPr lang="en-US" sz="1800" b="1" dirty="0" smtClean="0">
                <a:solidFill>
                  <a:srgbClr val="00B0F0"/>
                </a:solidFill>
              </a:rPr>
              <a:t>pay-as-you-go</a:t>
            </a:r>
            <a:r>
              <a:rPr lang="en-US" sz="1800" dirty="0" smtClean="0"/>
              <a:t>)</a:t>
            </a:r>
          </a:p>
        </p:txBody>
      </p:sp>
      <p:pic>
        <p:nvPicPr>
          <p:cNvPr id="7" name="Picture 4" descr="Image result for On-demand self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7814"/>
            <a:ext cx="2016224" cy="1280464"/>
          </a:xfrm>
          <a:prstGeom prst="rect">
            <a:avLst/>
          </a:prstGeom>
          <a:noFill/>
        </p:spPr>
      </p:pic>
      <p:pic>
        <p:nvPicPr>
          <p:cNvPr id="24578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011910"/>
            <a:ext cx="1944216" cy="991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028434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br>
              <a:rPr lang="en-US" dirty="0" smtClean="0"/>
            </a:br>
            <a:r>
              <a:rPr lang="en-US" b="1" dirty="0" smtClean="0"/>
              <a:t>Fundamentals of Cloud </a:t>
            </a:r>
            <a:r>
              <a:rPr lang="en-US" b="1" dirty="0"/>
              <a:t>Computing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347614"/>
            <a:ext cx="4248423" cy="2196449"/>
          </a:xfrm>
        </p:spPr>
        <p:txBody>
          <a:bodyPr/>
          <a:lstStyle/>
          <a:p>
            <a:r>
              <a:rPr lang="en-US" altLang="zh-TW" sz="2800" b="1" dirty="0" smtClean="0"/>
              <a:t>Intro to Cloud Computing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15566"/>
            <a:ext cx="4114800" cy="245172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Definitions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Characteristics</a:t>
            </a:r>
          </a:p>
          <a:p>
            <a:pPr>
              <a:buClr>
                <a:srgbClr val="7030A0"/>
              </a:buClr>
            </a:pPr>
            <a:r>
              <a:rPr lang="en-US" smtClean="0"/>
              <a:t>Properties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http://www.ipadrblog.com/BlindMenandEleph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889462"/>
            <a:ext cx="3960440" cy="2762407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Cloud Computing? 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Definitions</a:t>
            </a:r>
          </a:p>
        </p:txBody>
      </p:sp>
      <p:pic>
        <p:nvPicPr>
          <p:cNvPr id="11" name="Picture 8" descr="C:\Users\Andy\AppData\Local\Microsoft\Windows\Temporary Internet Files\Content.IE5\OQIHRKSF\MCj04418090000[1].png"/>
          <p:cNvPicPr>
            <a:picLocks noChangeAspect="1" noChangeArrowheads="1"/>
          </p:cNvPicPr>
          <p:nvPr/>
        </p:nvPicPr>
        <p:blipFill>
          <a:blip r:embed="rId3" cstate="print"/>
          <a:srcRect t="19444" b="22222"/>
          <a:stretch>
            <a:fillRect/>
          </a:stretch>
        </p:blipFill>
        <p:spPr bwMode="auto">
          <a:xfrm>
            <a:off x="5076056" y="-92546"/>
            <a:ext cx="1944216" cy="1134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008" y="1059582"/>
            <a:ext cx="4244280" cy="346648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i="1" dirty="0" smtClean="0"/>
              <a:t>It's stupidity. It's worse than stupidity: </a:t>
            </a:r>
            <a:r>
              <a:rPr lang="en-US" altLang="zh-TW" sz="2000" i="1" dirty="0" smtClean="0">
                <a:solidFill>
                  <a:srgbClr val="00B0F0"/>
                </a:solidFill>
              </a:rPr>
              <a:t>it's a marketing hype campaign</a:t>
            </a:r>
            <a:r>
              <a:rPr lang="en-US" altLang="zh-TW" sz="2000" i="1" dirty="0" smtClean="0"/>
              <a:t>. Somebody is saying this is inevitable – and whenever you hear somebody saying that, it's very likely to be a set of businesses campaigning to make it true.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059582"/>
            <a:ext cx="4114800" cy="2955776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 smtClean="0"/>
              <a:t>We’ve redefined Cloud Computing to include </a:t>
            </a:r>
            <a:r>
              <a:rPr lang="en-US" sz="2000" i="1" dirty="0" smtClean="0">
                <a:solidFill>
                  <a:srgbClr val="00B0F0"/>
                </a:solidFill>
              </a:rPr>
              <a:t>everything that we already do</a:t>
            </a:r>
            <a:r>
              <a:rPr lang="en-US" sz="2000" i="1" dirty="0" smtClean="0"/>
              <a:t>. I don’t understand what we would do differently other than change the wording of some of our ads.</a:t>
            </a:r>
          </a:p>
          <a:p>
            <a:pPr>
              <a:buNone/>
            </a:pPr>
            <a:endParaRPr lang="en-US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3363838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 smtClean="0">
                <a:latin typeface="Times New Roman"/>
                <a:cs typeface="Times New Roman"/>
              </a:rPr>
              <a:t>−</a:t>
            </a:r>
            <a:r>
              <a:rPr lang="en-US" altLang="zh-TW" sz="1400" dirty="0" smtClean="0"/>
              <a:t> </a:t>
            </a:r>
            <a:r>
              <a:rPr lang="en-US" sz="1400" b="1" i="1" dirty="0" smtClean="0"/>
              <a:t>Larry Ellison</a:t>
            </a:r>
            <a:r>
              <a:rPr lang="en-US" altLang="zh-TW" sz="1400" dirty="0" smtClean="0"/>
              <a:t> (Oracle CEO)</a:t>
            </a:r>
          </a:p>
        </p:txBody>
      </p:sp>
      <p:sp>
        <p:nvSpPr>
          <p:cNvPr id="6" name="文字方塊 4"/>
          <p:cNvSpPr txBox="1"/>
          <p:nvPr/>
        </p:nvSpPr>
        <p:spPr>
          <a:xfrm>
            <a:off x="6082487" y="3507854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>
                <a:latin typeface="Times New Roman"/>
                <a:cs typeface="Times New Roman"/>
              </a:rPr>
              <a:t>−</a:t>
            </a:r>
            <a:r>
              <a:rPr lang="en-US" altLang="zh-TW" sz="1400" dirty="0" smtClean="0"/>
              <a:t> </a:t>
            </a:r>
            <a:r>
              <a:rPr lang="en-US" sz="1400" b="1" i="1" dirty="0" smtClean="0"/>
              <a:t>Rich Stallman</a:t>
            </a:r>
            <a:r>
              <a:rPr lang="en-US" altLang="zh-TW" sz="1400" dirty="0" smtClean="0"/>
              <a:t> (GNU founder)</a:t>
            </a: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dirty="0" smtClean="0"/>
              <a:t>Cloud Computing Definitions</a:t>
            </a:r>
            <a:endParaRPr lang="en-US" dirty="0"/>
          </a:p>
        </p:txBody>
      </p:sp>
      <p:pic>
        <p:nvPicPr>
          <p:cNvPr id="12" name="Picture 2" descr="http://blogs.toonboom.com/professional/wp-content/uploads/2008/05/wikipedia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71550"/>
            <a:ext cx="864096" cy="1060752"/>
          </a:xfrm>
          <a:prstGeom prst="rect">
            <a:avLst/>
          </a:prstGeom>
          <a:noFill/>
        </p:spPr>
      </p:pic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851670"/>
            <a:ext cx="4114800" cy="2884487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Cloud computing is </a:t>
            </a:r>
            <a:r>
              <a:rPr lang="en-US" sz="1600" b="1" dirty="0" smtClean="0">
                <a:solidFill>
                  <a:srgbClr val="00B0F0"/>
                </a:solidFill>
              </a:rPr>
              <a:t>Internet-based computing</a:t>
            </a:r>
            <a:r>
              <a:rPr lang="en-US" sz="1600" dirty="0" smtClean="0"/>
              <a:t>, whereby </a:t>
            </a:r>
            <a:r>
              <a:rPr lang="en-US" sz="1600" b="1" dirty="0" smtClean="0">
                <a:solidFill>
                  <a:srgbClr val="00B0F0"/>
                </a:solidFill>
              </a:rPr>
              <a:t>shared resources, software, and information </a:t>
            </a:r>
            <a:r>
              <a:rPr lang="en-US" sz="1600" dirty="0" smtClean="0"/>
              <a:t>are provided to computers and other devices </a:t>
            </a:r>
            <a:r>
              <a:rPr lang="en-US" sz="1600" b="1" dirty="0" smtClean="0">
                <a:solidFill>
                  <a:srgbClr val="00B0F0"/>
                </a:solidFill>
              </a:rPr>
              <a:t>on demand</a:t>
            </a:r>
            <a:r>
              <a:rPr lang="en-US" sz="1600" dirty="0" smtClean="0"/>
              <a:t>, like the electricity grid.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Cloud computing is a style of computing in which </a:t>
            </a:r>
            <a:r>
              <a:rPr lang="en-US" sz="1600" b="1" dirty="0" smtClean="0">
                <a:solidFill>
                  <a:srgbClr val="00B0F0"/>
                </a:solidFill>
              </a:rPr>
              <a:t>dynamically scalable</a:t>
            </a:r>
            <a:r>
              <a:rPr lang="en-US" sz="1600" dirty="0" smtClean="0"/>
              <a:t> and often </a:t>
            </a:r>
            <a:r>
              <a:rPr lang="en-US" sz="1600" b="1" dirty="0" smtClean="0">
                <a:solidFill>
                  <a:srgbClr val="00B0F0"/>
                </a:solidFill>
              </a:rPr>
              <a:t>virtualized resources</a:t>
            </a:r>
            <a:r>
              <a:rPr lang="en-US" sz="1600" dirty="0" smtClean="0"/>
              <a:t> are provided </a:t>
            </a:r>
            <a:r>
              <a:rPr lang="en-US" sz="1600" b="1" dirty="0" smtClean="0">
                <a:solidFill>
                  <a:srgbClr val="00B0F0"/>
                </a:solidFill>
              </a:rPr>
              <a:t>as a service over the Internet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44454" y="771600"/>
            <a:ext cx="4114800" cy="2884487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400" dirty="0" smtClean="0"/>
              <a:t>CC refers to both the </a:t>
            </a:r>
            <a:r>
              <a:rPr lang="en-US" sz="1400" dirty="0" smtClean="0">
                <a:solidFill>
                  <a:srgbClr val="00B050"/>
                </a:solidFill>
              </a:rPr>
              <a:t>applications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B0F0"/>
                </a:solidFill>
              </a:rPr>
              <a:t>delivered as services over the Internet</a:t>
            </a:r>
            <a:r>
              <a:rPr lang="en-US" sz="1400" dirty="0" smtClean="0"/>
              <a:t> and the </a:t>
            </a:r>
            <a:r>
              <a:rPr lang="en-US" sz="1400" dirty="0" smtClean="0">
                <a:solidFill>
                  <a:srgbClr val="00B050"/>
                </a:solidFill>
              </a:rPr>
              <a:t>hardware</a:t>
            </a:r>
            <a:r>
              <a:rPr lang="en-US" sz="1400" dirty="0" smtClean="0"/>
              <a:t> and </a:t>
            </a:r>
            <a:r>
              <a:rPr lang="en-US" sz="1400" dirty="0" smtClean="0">
                <a:solidFill>
                  <a:srgbClr val="00B050"/>
                </a:solidFill>
              </a:rPr>
              <a:t>systems software </a:t>
            </a:r>
            <a:r>
              <a:rPr lang="en-US" sz="1400" dirty="0" smtClean="0"/>
              <a:t>in the datacenters that provide those services.</a:t>
            </a:r>
          </a:p>
          <a:p>
            <a:pPr algn="just">
              <a:buClr>
                <a:srgbClr val="7030A0"/>
              </a:buClr>
            </a:pPr>
            <a:r>
              <a:rPr lang="en-US" sz="1400" dirty="0" smtClean="0"/>
              <a:t>The services themselves have long been referred to as </a:t>
            </a:r>
            <a:r>
              <a:rPr lang="en-US" sz="1400" b="1" dirty="0" smtClean="0">
                <a:solidFill>
                  <a:srgbClr val="00B0F0"/>
                </a:solidFill>
              </a:rPr>
              <a:t>Software as a Service (</a:t>
            </a:r>
            <a:r>
              <a:rPr lang="en-US" sz="1400" b="1" dirty="0" err="1" smtClean="0">
                <a:solidFill>
                  <a:srgbClr val="00B0F0"/>
                </a:solidFill>
              </a:rPr>
              <a:t>SaaS</a:t>
            </a:r>
            <a:r>
              <a:rPr lang="en-US" sz="1400" b="1" dirty="0" smtClean="0">
                <a:solidFill>
                  <a:srgbClr val="00B0F0"/>
                </a:solidFill>
              </a:rPr>
              <a:t>)</a:t>
            </a:r>
            <a:r>
              <a:rPr lang="en-US" sz="1400" dirty="0" smtClean="0"/>
              <a:t>, so we use that term. The </a:t>
            </a:r>
            <a:r>
              <a:rPr lang="en-US" sz="1400" dirty="0" smtClean="0">
                <a:solidFill>
                  <a:srgbClr val="00B050"/>
                </a:solidFill>
              </a:rPr>
              <a:t>datacenter hardware and software</a:t>
            </a:r>
            <a:r>
              <a:rPr lang="en-US" sz="1400" dirty="0" smtClean="0"/>
              <a:t> is what we will call a</a:t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B050"/>
                </a:solidFill>
              </a:rPr>
              <a:t>Cloud</a:t>
            </a:r>
            <a:r>
              <a:rPr lang="en-US" sz="1400" dirty="0" smtClean="0"/>
              <a:t>.</a:t>
            </a:r>
          </a:p>
          <a:p>
            <a:pPr algn="just">
              <a:buClr>
                <a:srgbClr val="7030A0"/>
              </a:buClr>
            </a:pPr>
            <a:r>
              <a:rPr lang="en-US" sz="1400" dirty="0" smtClean="0"/>
              <a:t>When a Cloud is made available</a:t>
            </a:r>
            <a:br>
              <a:rPr lang="en-US" sz="1400" dirty="0" smtClean="0"/>
            </a:br>
            <a:r>
              <a:rPr lang="en-US" sz="1400" dirty="0" smtClean="0"/>
              <a:t>in a </a:t>
            </a:r>
            <a:r>
              <a:rPr lang="en-US" sz="1400" b="1" dirty="0" smtClean="0">
                <a:solidFill>
                  <a:srgbClr val="00B0F0"/>
                </a:solidFill>
              </a:rPr>
              <a:t>pay-as-you-go manner </a:t>
            </a:r>
            <a:r>
              <a:rPr lang="en-US" sz="1400" dirty="0" smtClean="0"/>
              <a:t>to the</a:t>
            </a:r>
            <a:br>
              <a:rPr lang="en-US" sz="1400" dirty="0" smtClean="0"/>
            </a:br>
            <a:r>
              <a:rPr lang="en-US" sz="1400" dirty="0" smtClean="0"/>
              <a:t>public… The service being sold is</a:t>
            </a:r>
            <a:br>
              <a:rPr lang="en-US" sz="1400" dirty="0" smtClean="0"/>
            </a:br>
            <a:r>
              <a:rPr lang="en-US" sz="1400" b="1" dirty="0" smtClean="0">
                <a:solidFill>
                  <a:srgbClr val="00B0F0"/>
                </a:solidFill>
              </a:rPr>
              <a:t>Utility Computing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6" name="Picture 4" descr="Image result for Berkel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939902"/>
            <a:ext cx="1800200" cy="717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dirty="0" smtClean="0"/>
              <a:t>Cloud Computing Definitions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07950" y="1563688"/>
            <a:ext cx="4114800" cy="2884487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Cloud computing is a model for enabling convenient, </a:t>
            </a:r>
            <a:r>
              <a:rPr lang="en-US" sz="1600" b="1" dirty="0" smtClean="0">
                <a:solidFill>
                  <a:srgbClr val="00B0F0"/>
                </a:solidFill>
              </a:rPr>
              <a:t>on-demand network access</a:t>
            </a:r>
            <a:r>
              <a:rPr lang="en-US" sz="1600" dirty="0" smtClean="0"/>
              <a:t> to </a:t>
            </a:r>
            <a:r>
              <a:rPr lang="en-US" sz="1600" b="1" dirty="0" smtClean="0">
                <a:solidFill>
                  <a:srgbClr val="00B0F0"/>
                </a:solidFill>
              </a:rPr>
              <a:t>a shared pool </a:t>
            </a:r>
            <a:r>
              <a:rPr lang="en-US" sz="1600" dirty="0" smtClean="0"/>
              <a:t>of configurable </a:t>
            </a:r>
            <a:r>
              <a:rPr lang="en-US" sz="1600" b="1" dirty="0" smtClean="0">
                <a:solidFill>
                  <a:srgbClr val="00B0F0"/>
                </a:solidFill>
              </a:rPr>
              <a:t>computing resources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(e.g., networks, servers, storage, applications, and services) that can be </a:t>
            </a:r>
            <a:r>
              <a:rPr lang="en-US" sz="1600" b="1" dirty="0" smtClean="0">
                <a:solidFill>
                  <a:srgbClr val="00B0F0"/>
                </a:solidFill>
              </a:rPr>
              <a:t>rapidly provisioned and released </a:t>
            </a:r>
            <a:r>
              <a:rPr lang="en-US" sz="1600" dirty="0" smtClean="0"/>
              <a:t>with minimal management effort or service provider interaction.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This cloud model promotes </a:t>
            </a:r>
            <a:r>
              <a:rPr lang="en-US" sz="1600" b="1" dirty="0" smtClean="0">
                <a:solidFill>
                  <a:srgbClr val="00B0F0"/>
                </a:solidFill>
              </a:rPr>
              <a:t>availability</a:t>
            </a:r>
            <a:r>
              <a:rPr lang="en-US" sz="1600" dirty="0" smtClean="0"/>
              <a:t> and is composed of (</a:t>
            </a:r>
            <a:r>
              <a:rPr lang="en-US" sz="1600" dirty="0" err="1" smtClean="0"/>
              <a:t>i</a:t>
            </a:r>
            <a:r>
              <a:rPr lang="en-US" sz="1600" dirty="0" smtClean="0"/>
              <a:t>) </a:t>
            </a:r>
            <a:r>
              <a:rPr lang="en-US" sz="1600" u="sng" dirty="0" smtClean="0"/>
              <a:t>five essential characteristics, (ii) three service models, and (iii) four deployment models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" name="Picture 2" descr="http://www.biometrics.org/bc2005/images/exhibitor_logos/NIST_logo_new.jpg"/>
          <p:cNvPicPr>
            <a:picLocks noChangeAspect="1" noChangeArrowheads="1"/>
          </p:cNvPicPr>
          <p:nvPr/>
        </p:nvPicPr>
        <p:blipFill>
          <a:blip r:embed="rId2" cstate="print"/>
          <a:srcRect l="1021" t="1905"/>
          <a:stretch>
            <a:fillRect/>
          </a:stretch>
        </p:blipFill>
        <p:spPr bwMode="auto">
          <a:xfrm>
            <a:off x="539552" y="771550"/>
            <a:ext cx="3563888" cy="729506"/>
          </a:xfrm>
          <a:prstGeom prst="rect">
            <a:avLst/>
          </a:prstGeom>
          <a:noFill/>
        </p:spPr>
      </p:pic>
      <p:pic>
        <p:nvPicPr>
          <p:cNvPr id="8" name="Picture 4" descr="government datacent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03598"/>
            <a:ext cx="4114800" cy="2313732"/>
          </a:xfrm>
          <a:prstGeom prst="roundRect">
            <a:avLst>
              <a:gd name="adj" fmla="val 3412"/>
            </a:avLst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dirty="0" smtClean="0"/>
              <a:t>Cloud Computing Definitions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19622"/>
            <a:ext cx="5400154" cy="2956545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Central ideas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Utility Computing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SOA  (Service Oriented Architecture)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SLA  (Service Level Agreement)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Characteristics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On-demand self-service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Broad network access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Resource pooling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Rapid elasticity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Measured service</a:t>
            </a:r>
            <a:endParaRPr lang="en-US" sz="1600" dirty="0" smtClean="0"/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Enabling techniques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Hardware virtualization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Parallelized and distributed computing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Web services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07504" y="771550"/>
            <a:ext cx="8353425" cy="43219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 smtClean="0"/>
              <a:t>A new paradigm of computing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9622"/>
            <a:ext cx="4572000" cy="3384376"/>
          </a:xfrm>
        </p:spPr>
        <p:txBody>
          <a:bodyPr/>
          <a:lstStyle/>
          <a:p>
            <a:pPr algn="just">
              <a:buClr>
                <a:srgbClr val="7030A0"/>
              </a:buClr>
            </a:pPr>
            <a:r>
              <a:rPr lang="en-US" sz="1600" dirty="0" smtClean="0"/>
              <a:t>Properties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High scalability and elasticity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High availability and reliability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High manageability and interoperability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High accessibility and portability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High performance and optimization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Service Models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Infrastructure-as-a-Service (IaaS)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Platform-as-a-Service (PaaS)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Software-as-a-Service (SaaS)</a:t>
            </a:r>
          </a:p>
          <a:p>
            <a:pPr algn="just">
              <a:buClr>
                <a:srgbClr val="7030A0"/>
              </a:buClr>
            </a:pPr>
            <a:r>
              <a:rPr lang="en-US" sz="1600" dirty="0" smtClean="0"/>
              <a:t>Deployment Models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Public Cloud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Private Cloud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Community Cloud</a:t>
            </a:r>
          </a:p>
          <a:p>
            <a:pPr lvl="1" algn="just">
              <a:buClr>
                <a:srgbClr val="7030A0"/>
              </a:buClr>
            </a:pPr>
            <a:r>
              <a:rPr lang="en-US" sz="1200" dirty="0" smtClean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  <a:p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sz="2800" dirty="0" smtClean="0"/>
              <a:t>Characteristics</a:t>
            </a:r>
            <a:endParaRPr lang="en-US" altLang="zh-TW" sz="2800" b="1" dirty="0" smtClean="0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 r="14951" b="10347"/>
          <a:stretch>
            <a:fillRect/>
          </a:stretch>
        </p:blipFill>
        <p:spPr bwMode="auto">
          <a:xfrm>
            <a:off x="5076056" y="411510"/>
            <a:ext cx="3744416" cy="3078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14601</TotalTime>
  <Words>867</Words>
  <Application>Microsoft Office PowerPoint</Application>
  <PresentationFormat>On-screen Show (16:9)</PresentationFormat>
  <Paragraphs>152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微軟正黑體</vt:lpstr>
      <vt:lpstr>ＭＳ Ｐゴシック</vt:lpstr>
      <vt:lpstr>Arial</vt:lpstr>
      <vt:lpstr>Calibri</vt:lpstr>
      <vt:lpstr>Cambria</vt:lpstr>
      <vt:lpstr>Helvetica</vt:lpstr>
      <vt:lpstr>新細明體</vt:lpstr>
      <vt:lpstr>Times New Roman</vt:lpstr>
      <vt:lpstr>IntroductionSlide</vt:lpstr>
      <vt:lpstr>New Topic Slide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Cloud Computing Disclaimers</vt:lpstr>
      <vt:lpstr>Cloud Computing Definitions</vt:lpstr>
      <vt:lpstr>Cloud Computing Definitions</vt:lpstr>
      <vt:lpstr>Cloud Computing Definitions</vt:lpstr>
      <vt:lpstr>PowerPoint Presentation</vt:lpstr>
      <vt:lpstr>Cloud Computing Characteristics</vt:lpstr>
      <vt:lpstr>Cloud Computing Characteristics</vt:lpstr>
      <vt:lpstr>Cloud Computing Characteristics</vt:lpstr>
      <vt:lpstr>Cloud Computing Characteristics</vt:lpstr>
      <vt:lpstr>Dynamic Resources Provisioning</vt:lpstr>
      <vt:lpstr>Dynamic Resources Provisioning</vt:lpstr>
      <vt:lpstr>Dynamic Resources Provisioning</vt:lpstr>
      <vt:lpstr>Cloud Computing Characteristics</vt:lpstr>
      <vt:lpstr>Cloud Computing Characteristics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49</cp:revision>
  <dcterms:created xsi:type="dcterms:W3CDTF">2012-02-14T11:14:08Z</dcterms:created>
  <dcterms:modified xsi:type="dcterms:W3CDTF">2020-09-18T21:39:07Z</dcterms:modified>
</cp:coreProperties>
</file>