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79" r:id="rId2"/>
    <p:sldMasterId id="2147483682" r:id="rId3"/>
    <p:sldMasterId id="2147483687" r:id="rId4"/>
  </p:sldMasterIdLst>
  <p:notesMasterIdLst>
    <p:notesMasterId r:id="rId24"/>
  </p:notesMasterIdLst>
  <p:sldIdLst>
    <p:sldId id="304" r:id="rId5"/>
    <p:sldId id="305" r:id="rId6"/>
    <p:sldId id="288" r:id="rId7"/>
    <p:sldId id="284" r:id="rId8"/>
    <p:sldId id="293" r:id="rId9"/>
    <p:sldId id="294" r:id="rId10"/>
    <p:sldId id="295" r:id="rId11"/>
    <p:sldId id="296" r:id="rId12"/>
    <p:sldId id="297" r:id="rId13"/>
    <p:sldId id="298" r:id="rId14"/>
    <p:sldId id="299" r:id="rId15"/>
    <p:sldId id="306" r:id="rId16"/>
    <p:sldId id="307" r:id="rId17"/>
    <p:sldId id="285" r:id="rId18"/>
    <p:sldId id="301" r:id="rId19"/>
    <p:sldId id="287" r:id="rId20"/>
    <p:sldId id="286" r:id="rId21"/>
    <p:sldId id="300" r:id="rId22"/>
    <p:sldId id="302"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53" autoAdjust="0"/>
  </p:normalViewPr>
  <p:slideViewPr>
    <p:cSldViewPr>
      <p:cViewPr varScale="1">
        <p:scale>
          <a:sx n="82" d="100"/>
          <a:sy n="82" d="100"/>
        </p:scale>
        <p:origin x="114" y="17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789758-60F2-43B5-AA2E-37037AFFF425}" type="datetimeFigureOut">
              <a:rPr lang="en-GB" smtClean="0"/>
              <a:pPr/>
              <a:t>18/10/2020</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A894AC-B541-419B-A907-13D8C410CB08}" type="slidenum">
              <a:rPr lang="en-GB" smtClean="0"/>
              <a:pPr/>
              <a:t>‹#›</a:t>
            </a:fld>
            <a:endParaRPr lang="en-GB"/>
          </a:p>
        </p:txBody>
      </p:sp>
    </p:spTree>
    <p:extLst>
      <p:ext uri="{BB962C8B-B14F-4D97-AF65-F5344CB8AC3E}">
        <p14:creationId xmlns:p14="http://schemas.microsoft.com/office/powerpoint/2010/main" val="385820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08198" y="681540"/>
            <a:ext cx="6408960" cy="270030"/>
          </a:xfrm>
          <a:prstGeom prst="rect">
            <a:avLst/>
          </a:prstGeom>
        </p:spPr>
        <p:txBody>
          <a:bodyPr vert="horz"/>
          <a:lstStyle>
            <a:lvl1pPr marL="0" indent="0">
              <a:buNone/>
              <a:defRPr sz="1800" baseline="0">
                <a:solidFill>
                  <a:srgbClr val="FFFFFF"/>
                </a:solidFill>
              </a:defRPr>
            </a:lvl1pPr>
          </a:lstStyle>
          <a:p>
            <a:pPr lvl="0"/>
            <a:r>
              <a:rPr lang="en-GB" dirty="0"/>
              <a:t>LEEDS BECKETT UNIVERSITY</a:t>
            </a:r>
            <a:endParaRPr lang="en-US" dirty="0"/>
          </a:p>
        </p:txBody>
      </p:sp>
      <p:sp>
        <p:nvSpPr>
          <p:cNvPr id="8" name="Content Placeholder 7"/>
          <p:cNvSpPr>
            <a:spLocks noGrp="1"/>
          </p:cNvSpPr>
          <p:nvPr>
            <p:ph sz="quarter" idx="11" hasCustomPrompt="1"/>
          </p:nvPr>
        </p:nvSpPr>
        <p:spPr>
          <a:xfrm>
            <a:off x="107504" y="1113235"/>
            <a:ext cx="8208963" cy="1243013"/>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4800" b="1">
                <a:solidFill>
                  <a:srgbClr val="FFFFFF"/>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GB" dirty="0"/>
              <a:t>PRESENTATION </a:t>
            </a:r>
            <a:br>
              <a:rPr lang="en-GB" dirty="0"/>
            </a:br>
            <a:r>
              <a:rPr lang="en-GB" dirty="0"/>
              <a:t>TITLE</a:t>
            </a:r>
            <a:endParaRPr lang="en-US" dirty="0"/>
          </a:p>
        </p:txBody>
      </p:sp>
      <p:sp>
        <p:nvSpPr>
          <p:cNvPr id="10" name="Content Placeholder 9"/>
          <p:cNvSpPr>
            <a:spLocks noGrp="1"/>
          </p:cNvSpPr>
          <p:nvPr>
            <p:ph sz="quarter" idx="12" hasCustomPrompt="1"/>
          </p:nvPr>
        </p:nvSpPr>
        <p:spPr>
          <a:xfrm>
            <a:off x="108198" y="2517744"/>
            <a:ext cx="8135938" cy="539353"/>
          </a:xfrm>
          <a:prstGeom prst="rect">
            <a:avLst/>
          </a:prstGeom>
        </p:spPr>
        <p:txBody>
          <a:bodyPr vert="horz"/>
          <a:lstStyle>
            <a:lvl1pPr marL="0" indent="0">
              <a:buNone/>
              <a:defRPr sz="2800">
                <a:solidFill>
                  <a:srgbClr val="FFFFFF"/>
                </a:solidFill>
              </a:defRPr>
            </a:lvl1pPr>
          </a:lstStyle>
          <a:p>
            <a:pPr lvl="0"/>
            <a:r>
              <a:rPr lang="en-US" dirty="0"/>
              <a:t>Subtitle</a:t>
            </a:r>
          </a:p>
        </p:txBody>
      </p:sp>
    </p:spTree>
    <p:extLst>
      <p:ext uri="{BB962C8B-B14F-4D97-AF65-F5344CB8AC3E}">
        <p14:creationId xmlns:p14="http://schemas.microsoft.com/office/powerpoint/2010/main" val="3991734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79512" y="250031"/>
            <a:ext cx="6767194" cy="971550"/>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4400" b="1">
                <a:solidFill>
                  <a:srgbClr val="FFFFFF"/>
                </a:solidFill>
              </a:defRPr>
            </a:lvl1pPr>
          </a:lstStyle>
          <a:p>
            <a:r>
              <a:rPr lang="en-GB" dirty="0"/>
              <a:t>INTRODUCTION/</a:t>
            </a:r>
            <a:br>
              <a:rPr lang="en-GB" dirty="0"/>
            </a:br>
            <a:r>
              <a:rPr lang="en-GB" dirty="0"/>
              <a:t>TITLE</a:t>
            </a:r>
            <a:r>
              <a:rPr lang="en-GB" baseline="0" dirty="0"/>
              <a:t> SLIDE</a:t>
            </a:r>
            <a:endParaRPr lang="en-US" dirty="0"/>
          </a:p>
          <a:p>
            <a:endParaRPr lang="en-US" dirty="0"/>
          </a:p>
        </p:txBody>
      </p:sp>
      <p:sp>
        <p:nvSpPr>
          <p:cNvPr id="6" name="Content Placeholder 5"/>
          <p:cNvSpPr>
            <a:spLocks noGrp="1"/>
          </p:cNvSpPr>
          <p:nvPr>
            <p:ph sz="quarter" idx="11" hasCustomPrompt="1"/>
          </p:nvPr>
        </p:nvSpPr>
        <p:spPr>
          <a:xfrm>
            <a:off x="179238" y="1635646"/>
            <a:ext cx="6841033" cy="1835944"/>
          </a:xfrm>
          <a:prstGeom prst="rect">
            <a:avLst/>
          </a:prstGeom>
        </p:spPr>
        <p:txBody>
          <a:bodyPr vert="horz"/>
          <a:lstStyle>
            <a:lvl1pPr marL="0" indent="0">
              <a:buNone/>
              <a:defRPr sz="1800">
                <a:solidFill>
                  <a:srgbClr val="FFFFFF"/>
                </a:solidFill>
              </a:defRPr>
            </a:lvl1pPr>
          </a:lstStyle>
          <a:p>
            <a:pPr lvl="0"/>
            <a:r>
              <a:rPr lang="en-GB" dirty="0" err="1"/>
              <a:t>Lorem</a:t>
            </a:r>
            <a:r>
              <a:rPr lang="en-GB" dirty="0"/>
              <a:t> </a:t>
            </a:r>
            <a:r>
              <a:rPr lang="en-GB" dirty="0" err="1"/>
              <a:t>Ipsum</a:t>
            </a:r>
            <a:r>
              <a:rPr lang="en-GB" dirty="0"/>
              <a:t> is simply dummy text of the printing and typesetting industry. </a:t>
            </a:r>
            <a:r>
              <a:rPr lang="en-GB" dirty="0" err="1"/>
              <a:t>Lorem</a:t>
            </a:r>
            <a:r>
              <a:rPr lang="en-GB" dirty="0"/>
              <a:t> </a:t>
            </a:r>
            <a:r>
              <a:rPr lang="en-GB" dirty="0" err="1"/>
              <a:t>Ipsum</a:t>
            </a:r>
            <a:r>
              <a:rPr lang="en-GB" dirty="0"/>
              <a:t>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p:txBody>
      </p:sp>
    </p:spTree>
    <p:extLst>
      <p:ext uri="{BB962C8B-B14F-4D97-AF65-F5344CB8AC3E}">
        <p14:creationId xmlns:p14="http://schemas.microsoft.com/office/powerpoint/2010/main" val="199575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36190" y="205979"/>
            <a:ext cx="8373616" cy="857250"/>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9" name="Text Placeholder 9"/>
          <p:cNvSpPr txBox="1">
            <a:spLocks/>
          </p:cNvSpPr>
          <p:nvPr userDrawn="1"/>
        </p:nvSpPr>
        <p:spPr>
          <a:xfrm>
            <a:off x="180207" y="1497158"/>
            <a:ext cx="8228781" cy="442907"/>
          </a:xfrm>
          <a:prstGeom prst="rect">
            <a:avLst/>
          </a:prstGeom>
        </p:spPr>
        <p:txBody>
          <a:bodyPr wrap="none" lIns="0" tIns="0" rIns="0" bIns="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800" b="1" kern="1200" baseline="0">
                <a:solidFill>
                  <a:srgbClr val="321959"/>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GB" dirty="0"/>
          </a:p>
        </p:txBody>
      </p:sp>
      <p:sp>
        <p:nvSpPr>
          <p:cNvPr id="3" name="Content Placeholder 2"/>
          <p:cNvSpPr>
            <a:spLocks noGrp="1"/>
          </p:cNvSpPr>
          <p:nvPr>
            <p:ph sz="quarter" idx="10" hasCustomPrompt="1"/>
          </p:nvPr>
        </p:nvSpPr>
        <p:spPr>
          <a:xfrm>
            <a:off x="36190" y="1168004"/>
            <a:ext cx="8352730" cy="377428"/>
          </a:xfrm>
          <a:prstGeom prst="rect">
            <a:avLst/>
          </a:prstGeom>
        </p:spPr>
        <p:txBody>
          <a:bodyPr vert="horz"/>
          <a:lstStyle>
            <a:lvl1pPr marL="0" indent="0">
              <a:buNone/>
              <a:defRPr sz="2800" b="1"/>
            </a:lvl1pPr>
          </a:lstStyle>
          <a:p>
            <a:r>
              <a:rPr lang="en-GB" dirty="0"/>
              <a:t>Headings: Arial Bold, Purple (Accent1), Size 28</a:t>
            </a:r>
          </a:p>
        </p:txBody>
      </p:sp>
      <p:sp>
        <p:nvSpPr>
          <p:cNvPr id="13" name="Content Placeholder 12"/>
          <p:cNvSpPr>
            <a:spLocks noGrp="1"/>
          </p:cNvSpPr>
          <p:nvPr>
            <p:ph sz="quarter" idx="11" hasCustomPrompt="1"/>
          </p:nvPr>
        </p:nvSpPr>
        <p:spPr>
          <a:xfrm>
            <a:off x="35496" y="1653778"/>
            <a:ext cx="8353425" cy="432197"/>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2400"/>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GB" dirty="0"/>
              <a:t>Sub-Heading: Arial </a:t>
            </a:r>
            <a:r>
              <a:rPr lang="en-GB" dirty="0" err="1"/>
              <a:t>Reg</a:t>
            </a:r>
            <a:r>
              <a:rPr lang="en-GB" dirty="0"/>
              <a:t>, Purple (Accent 1), </a:t>
            </a:r>
            <a:br>
              <a:rPr lang="en-GB" dirty="0"/>
            </a:br>
            <a:r>
              <a:rPr lang="en-GB" dirty="0"/>
              <a:t>Size 20-24 (to be legible across the room)</a:t>
            </a:r>
          </a:p>
        </p:txBody>
      </p:sp>
      <p:sp>
        <p:nvSpPr>
          <p:cNvPr id="15" name="Content Placeholder 14"/>
          <p:cNvSpPr>
            <a:spLocks noGrp="1"/>
          </p:cNvSpPr>
          <p:nvPr>
            <p:ph sz="quarter" idx="12" hasCustomPrompt="1"/>
          </p:nvPr>
        </p:nvSpPr>
        <p:spPr>
          <a:xfrm>
            <a:off x="36190" y="2499742"/>
            <a:ext cx="8280400" cy="863203"/>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2000">
                <a:solidFill>
                  <a:schemeClr val="tx1">
                    <a:lumMod val="85000"/>
                    <a:lumOff val="15000"/>
                  </a:schemeClr>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GB" dirty="0"/>
              <a:t>Body Copy: Arial </a:t>
            </a:r>
            <a:r>
              <a:rPr lang="en-GB" dirty="0" err="1"/>
              <a:t>Reg</a:t>
            </a:r>
            <a:r>
              <a:rPr lang="en-GB" dirty="0"/>
              <a:t> (body), Grey (Text 1&gt;Lighter 25%), </a:t>
            </a:r>
            <a:br>
              <a:rPr lang="en-GB" dirty="0"/>
            </a:br>
            <a:r>
              <a:rPr lang="en-GB" dirty="0"/>
              <a:t>Size 20-24 (to be legible across a room)</a:t>
            </a:r>
          </a:p>
        </p:txBody>
      </p:sp>
    </p:spTree>
    <p:extLst>
      <p:ext uri="{BB962C8B-B14F-4D97-AF65-F5344CB8AC3E}">
        <p14:creationId xmlns:p14="http://schemas.microsoft.com/office/powerpoint/2010/main" val="172778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5496" y="205979"/>
            <a:ext cx="8373616" cy="857250"/>
          </a:xfrm>
          <a:prstGeom prst="rect">
            <a:avLst/>
          </a:prstGeom>
        </p:spPr>
        <p:txBody>
          <a:bodyPr/>
          <a:lstStyle/>
          <a:p>
            <a:r>
              <a:rPr lang="en-GB"/>
              <a:t>Click to edit Master title style</a:t>
            </a:r>
            <a:endParaRPr lang="en-US"/>
          </a:p>
        </p:txBody>
      </p:sp>
      <p:sp>
        <p:nvSpPr>
          <p:cNvPr id="3" name="Content Placeholder 2"/>
          <p:cNvSpPr>
            <a:spLocks noGrp="1"/>
          </p:cNvSpPr>
          <p:nvPr>
            <p:ph sz="half" idx="1"/>
          </p:nvPr>
        </p:nvSpPr>
        <p:spPr>
          <a:xfrm>
            <a:off x="107504" y="1200151"/>
            <a:ext cx="4172272"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4572000" y="1200151"/>
            <a:ext cx="4114800" cy="288376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1074328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Content Placeholder 3"/>
          <p:cNvSpPr>
            <a:spLocks noGrp="1"/>
          </p:cNvSpPr>
          <p:nvPr>
            <p:ph sz="half" idx="2"/>
          </p:nvPr>
        </p:nvSpPr>
        <p:spPr>
          <a:xfrm>
            <a:off x="5220072" y="267493"/>
            <a:ext cx="3466728" cy="36004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2" name="Content Placeholder 3"/>
          <p:cNvSpPr>
            <a:spLocks noGrp="1"/>
          </p:cNvSpPr>
          <p:nvPr>
            <p:ph sz="quarter" idx="10" hasCustomPrompt="1"/>
          </p:nvPr>
        </p:nvSpPr>
        <p:spPr>
          <a:xfrm>
            <a:off x="323851" y="250031"/>
            <a:ext cx="5688013" cy="971550"/>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4800" b="1">
                <a:solidFill>
                  <a:srgbClr val="FFFFFF"/>
                </a:solidFill>
              </a:defRPr>
            </a:lvl1pPr>
          </a:lstStyle>
          <a:p>
            <a:r>
              <a:rPr lang="en-GB" dirty="0"/>
              <a:t>BREAK</a:t>
            </a:r>
            <a:r>
              <a:rPr lang="en-GB" baseline="0" dirty="0"/>
              <a:t> SLIDE</a:t>
            </a:r>
            <a:endParaRPr lang="en-US" dirty="0"/>
          </a:p>
          <a:p>
            <a:endParaRPr lang="en-US" dirty="0"/>
          </a:p>
        </p:txBody>
      </p:sp>
      <p:sp>
        <p:nvSpPr>
          <p:cNvPr id="13" name="Content Placeholder 5"/>
          <p:cNvSpPr>
            <a:spLocks noGrp="1"/>
          </p:cNvSpPr>
          <p:nvPr>
            <p:ph sz="quarter" idx="11" hasCustomPrompt="1"/>
          </p:nvPr>
        </p:nvSpPr>
        <p:spPr>
          <a:xfrm>
            <a:off x="323578" y="1167594"/>
            <a:ext cx="4248423" cy="2376469"/>
          </a:xfrm>
          <a:prstGeom prst="rect">
            <a:avLst/>
          </a:prstGeom>
        </p:spPr>
        <p:txBody>
          <a:bodyPr vert="horz"/>
          <a:lstStyle>
            <a:lvl1pPr marL="0" indent="0">
              <a:buNone/>
              <a:defRPr sz="2000">
                <a:solidFill>
                  <a:srgbClr val="FFFFFF"/>
                </a:solidFill>
              </a:defRPr>
            </a:lvl1pPr>
          </a:lstStyle>
          <a:p>
            <a:pPr lvl="0"/>
            <a:r>
              <a:rPr lang="en-GB" dirty="0" err="1"/>
              <a:t>Lorem</a:t>
            </a:r>
            <a:r>
              <a:rPr lang="en-GB" dirty="0"/>
              <a:t> </a:t>
            </a:r>
            <a:r>
              <a:rPr lang="en-GB" dirty="0" err="1"/>
              <a:t>Ipsum</a:t>
            </a:r>
            <a:r>
              <a:rPr lang="en-GB" dirty="0"/>
              <a:t> is simply dummy text of the printing and typesetting industry. </a:t>
            </a:r>
            <a:r>
              <a:rPr lang="en-GB" dirty="0" err="1"/>
              <a:t>Lorem</a:t>
            </a:r>
            <a:r>
              <a:rPr lang="en-GB" dirty="0"/>
              <a:t> </a:t>
            </a:r>
            <a:r>
              <a:rPr lang="en-GB" dirty="0" err="1"/>
              <a:t>Ipsum</a:t>
            </a:r>
            <a:r>
              <a:rPr lang="en-GB" dirty="0"/>
              <a:t> has been the industry’s standard dummy text ever since the 1500s, when an unknown printer took a galley of type and scrambled it to make a type specimen book.</a:t>
            </a:r>
          </a:p>
        </p:txBody>
      </p:sp>
    </p:spTree>
    <p:extLst>
      <p:ext uri="{BB962C8B-B14F-4D97-AF65-F5344CB8AC3E}">
        <p14:creationId xmlns:p14="http://schemas.microsoft.com/office/powerpoint/2010/main" val="19169870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10020_MSO_Stationery_LBU_Temps_PPT_Widescreen.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256" y="-10126"/>
            <a:ext cx="9178512" cy="5163753"/>
          </a:xfrm>
          <a:prstGeom prst="rect">
            <a:avLst/>
          </a:prstGeom>
        </p:spPr>
      </p:pic>
    </p:spTree>
    <p:extLst>
      <p:ext uri="{BB962C8B-B14F-4D97-AF65-F5344CB8AC3E}">
        <p14:creationId xmlns:p14="http://schemas.microsoft.com/office/powerpoint/2010/main" val="3159073950"/>
      </p:ext>
    </p:extLst>
  </p:cSld>
  <p:clrMap bg1="lt1" tx1="dk1" bg2="lt2" tx2="dk2" accent1="accent1" accent2="accent2" accent3="accent3" accent4="accent4" accent5="accent5" accent6="accent6" hlink="hlink" folHlink="folHlink"/>
  <p:sldLayoutIdLst>
    <p:sldLayoutId id="2147483678" r:id="rId1"/>
  </p:sldLayoutIdLst>
  <p:txStyles>
    <p:titleStyle>
      <a:lvl1pPr algn="l" defTabSz="457200" rtl="0" eaLnBrk="1" latinLnBrk="0" hangingPunct="1">
        <a:spcBef>
          <a:spcPct val="0"/>
        </a:spcBef>
        <a:buNone/>
        <a:defRPr sz="60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10020_MSO_Stationery_LBU_Temps_PPT_Widescreen2.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256" y="-10126"/>
            <a:ext cx="9178512" cy="5163753"/>
          </a:xfrm>
          <a:prstGeom prst="rect">
            <a:avLst/>
          </a:prstGeom>
        </p:spPr>
      </p:pic>
    </p:spTree>
    <p:extLst>
      <p:ext uri="{BB962C8B-B14F-4D97-AF65-F5344CB8AC3E}">
        <p14:creationId xmlns:p14="http://schemas.microsoft.com/office/powerpoint/2010/main" val="644778587"/>
      </p:ext>
    </p:extLst>
  </p:cSld>
  <p:clrMap bg1="lt1" tx1="dk1" bg2="lt2" tx2="dk2" accent1="accent1" accent2="accent2" accent3="accent3" accent4="accent4" accent5="accent5" accent6="accent6" hlink="hlink" folHlink="folHlink"/>
  <p:sldLayoutIdLst>
    <p:sldLayoutId id="2147483680"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10020_MSO_Stationery_LBU_Temps_PPT_Widescreen3.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256" y="-10126"/>
            <a:ext cx="9178512" cy="5163753"/>
          </a:xfrm>
          <a:prstGeom prst="rect">
            <a:avLst/>
          </a:prstGeom>
        </p:spPr>
      </p:pic>
    </p:spTree>
    <p:extLst>
      <p:ext uri="{BB962C8B-B14F-4D97-AF65-F5344CB8AC3E}">
        <p14:creationId xmlns:p14="http://schemas.microsoft.com/office/powerpoint/2010/main" val="4126711336"/>
      </p:ext>
    </p:extLst>
  </p:cSld>
  <p:clrMap bg1="lt1" tx1="dk1" bg2="lt2" tx2="dk2" accent1="accent1" accent2="accent2" accent3="accent3" accent4="accent4" accent5="accent5" accent6="accent6" hlink="hlink" folHlink="folHlink"/>
  <p:sldLayoutIdLst>
    <p:sldLayoutId id="2147483684" r:id="rId1"/>
    <p:sldLayoutId id="2147483686" r:id="rId2"/>
  </p:sldLayoutIdLst>
  <p:txStyles>
    <p:titleStyle>
      <a:lvl1pPr algn="l" defTabSz="457200" rtl="0" eaLnBrk="1" latinLnBrk="0" hangingPunct="1">
        <a:spcBef>
          <a:spcPct val="0"/>
        </a:spcBef>
        <a:buNone/>
        <a:defRPr sz="4400" b="1"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accent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10020_MSO_Stationery_LBU_Temps_PPT_Widescreen5.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256" y="-10126"/>
            <a:ext cx="9178512" cy="5163753"/>
          </a:xfrm>
          <a:prstGeom prst="rect">
            <a:avLst/>
          </a:prstGeom>
        </p:spPr>
      </p:pic>
    </p:spTree>
    <p:extLst>
      <p:ext uri="{BB962C8B-B14F-4D97-AF65-F5344CB8AC3E}">
        <p14:creationId xmlns:p14="http://schemas.microsoft.com/office/powerpoint/2010/main" val="1994258434"/>
      </p:ext>
    </p:extLst>
  </p:cSld>
  <p:clrMap bg1="lt1" tx1="dk1" bg2="lt2" tx2="dk2" accent1="accent1" accent2="accent2" accent3="accent3" accent4="accent4" accent5="accent5" accent6="accent6" hlink="hlink" folHlink="folHlink"/>
  <p:sldLayoutIdLst>
    <p:sldLayoutId id="2147483688"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voderhobli@leedsbeckett.ac.uk" TargetMode="External"/><Relationship Id="rId2" Type="http://schemas.openxmlformats.org/officeDocument/2006/relationships/hyperlink" Target="mailto:A.Gorbenko@leedsbeckett.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7504" y="195486"/>
            <a:ext cx="6408960" cy="270030"/>
          </a:xfrm>
        </p:spPr>
        <p:txBody>
          <a:bodyPr/>
          <a:lstStyle/>
          <a:p>
            <a:r>
              <a:rPr lang="en-US" dirty="0"/>
              <a:t>Leeds Beckett University</a:t>
            </a:r>
          </a:p>
        </p:txBody>
      </p:sp>
      <p:sp>
        <p:nvSpPr>
          <p:cNvPr id="3" name="Content Placeholder 2"/>
          <p:cNvSpPr>
            <a:spLocks noGrp="1"/>
          </p:cNvSpPr>
          <p:nvPr>
            <p:ph sz="quarter" idx="11"/>
          </p:nvPr>
        </p:nvSpPr>
        <p:spPr>
          <a:xfrm>
            <a:off x="107504" y="814966"/>
            <a:ext cx="8928992" cy="1243013"/>
          </a:xfrm>
        </p:spPr>
        <p:txBody>
          <a:bodyPr/>
          <a:lstStyle/>
          <a:p>
            <a:r>
              <a:rPr lang="en-US" dirty="0"/>
              <a:t>Cloud Computing Development</a:t>
            </a:r>
          </a:p>
        </p:txBody>
      </p:sp>
      <p:sp>
        <p:nvSpPr>
          <p:cNvPr id="4" name="Content Placeholder 3"/>
          <p:cNvSpPr>
            <a:spLocks noGrp="1"/>
          </p:cNvSpPr>
          <p:nvPr>
            <p:ph sz="quarter" idx="12"/>
          </p:nvPr>
        </p:nvSpPr>
        <p:spPr>
          <a:xfrm>
            <a:off x="107504" y="2818030"/>
            <a:ext cx="8028434" cy="539353"/>
          </a:xfrm>
        </p:spPr>
        <p:txBody>
          <a:bodyPr/>
          <a:lstStyle/>
          <a:p>
            <a:r>
              <a:rPr lang="en-US" dirty="0" err="1"/>
              <a:t>Dr</a:t>
            </a:r>
            <a:r>
              <a:rPr lang="en-US" dirty="0"/>
              <a:t> Anatoliy Gorbenko </a:t>
            </a:r>
            <a:endParaRPr lang="en-US" sz="2000" dirty="0"/>
          </a:p>
          <a:p>
            <a:r>
              <a:rPr lang="en-US" sz="2000" dirty="0"/>
              <a:t>E-mail: </a:t>
            </a:r>
            <a:r>
              <a:rPr lang="en-US" sz="2000" dirty="0">
                <a:hlinkClick r:id="rId2"/>
              </a:rPr>
              <a:t>A.Gorbenko@leedsbeckett.ac.uk</a:t>
            </a:r>
            <a:br>
              <a:rPr lang="en-US" dirty="0"/>
            </a:br>
            <a:r>
              <a:rPr lang="en-US" sz="2000" dirty="0"/>
              <a:t>Office: CAE118</a:t>
            </a:r>
          </a:p>
        </p:txBody>
      </p:sp>
      <p:sp>
        <p:nvSpPr>
          <p:cNvPr id="10242" name="AutoShape 2" descr="Image result for ХАИ"/>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uk-UA"/>
          </a:p>
        </p:txBody>
      </p:sp>
      <p:sp>
        <p:nvSpPr>
          <p:cNvPr id="6" name="Content Placeholder 3"/>
          <p:cNvSpPr txBox="1">
            <a:spLocks/>
          </p:cNvSpPr>
          <p:nvPr/>
        </p:nvSpPr>
        <p:spPr>
          <a:xfrm>
            <a:off x="1727684" y="4083918"/>
            <a:ext cx="5688632" cy="987574"/>
          </a:xfrm>
          <a:prstGeom prst="rect">
            <a:avLst/>
          </a:prstGeom>
        </p:spPr>
        <p:txBody>
          <a:bodyPr vert="horz"/>
          <a:lstStyle>
            <a:lvl1pPr marL="0" indent="0" algn="l" defTabSz="457200" rtl="0" eaLnBrk="1" latinLnBrk="0" hangingPunct="1">
              <a:spcBef>
                <a:spcPct val="20000"/>
              </a:spcBef>
              <a:buFont typeface="Arial"/>
              <a:buNone/>
              <a:defRPr sz="2800" kern="1200">
                <a:solidFill>
                  <a:srgbClr val="FFFFFF"/>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spcBef>
                <a:spcPts val="0"/>
              </a:spcBef>
            </a:pPr>
            <a:r>
              <a:rPr lang="en-GB" dirty="0">
                <a:solidFill>
                  <a:schemeClr val="accent2">
                    <a:lumMod val="75000"/>
                    <a:lumOff val="25000"/>
                  </a:schemeClr>
                </a:solidFill>
              </a:rPr>
              <a:t>Kiran </a:t>
            </a:r>
            <a:r>
              <a:rPr lang="en-GB" dirty="0" err="1">
                <a:solidFill>
                  <a:schemeClr val="accent2">
                    <a:lumMod val="75000"/>
                    <a:lumOff val="25000"/>
                  </a:schemeClr>
                </a:solidFill>
              </a:rPr>
              <a:t>Voderhobli</a:t>
            </a:r>
            <a:endParaRPr lang="en-GB" dirty="0">
              <a:solidFill>
                <a:schemeClr val="accent2">
                  <a:lumMod val="75000"/>
                  <a:lumOff val="25000"/>
                </a:schemeClr>
              </a:solidFill>
            </a:endParaRPr>
          </a:p>
          <a:p>
            <a:pPr algn="r">
              <a:spcBef>
                <a:spcPts val="0"/>
              </a:spcBef>
            </a:pPr>
            <a:r>
              <a:rPr lang="en-US" sz="2000" dirty="0">
                <a:solidFill>
                  <a:schemeClr val="accent2">
                    <a:lumMod val="75000"/>
                    <a:lumOff val="25000"/>
                  </a:schemeClr>
                </a:solidFill>
              </a:rPr>
              <a:t>E-mail</a:t>
            </a:r>
            <a:r>
              <a:rPr lang="en-US" sz="2000">
                <a:solidFill>
                  <a:schemeClr val="accent2">
                    <a:lumMod val="75000"/>
                    <a:lumOff val="25000"/>
                  </a:schemeClr>
                </a:solidFill>
              </a:rPr>
              <a:t>: </a:t>
            </a:r>
            <a:r>
              <a:rPr lang="en-US" sz="2000">
                <a:hlinkClick r:id="rId3"/>
              </a:rPr>
              <a:t>k.voderhobli@leedsbeckett.ac.uk</a:t>
            </a:r>
            <a:br>
              <a:rPr lang="en-US" sz="2000" dirty="0"/>
            </a:br>
            <a:r>
              <a:rPr lang="en-US" sz="2000" dirty="0">
                <a:solidFill>
                  <a:schemeClr val="accent2">
                    <a:lumMod val="75000"/>
                    <a:lumOff val="25000"/>
                  </a:schemeClr>
                </a:solidFill>
              </a:rPr>
              <a:t>Office: CAE228</a:t>
            </a:r>
          </a:p>
          <a:p>
            <a:pPr algn="r">
              <a:spcBef>
                <a:spcPts val="0"/>
              </a:spcBef>
            </a:pPr>
            <a:endParaRPr lang="en-US" dirty="0">
              <a:solidFill>
                <a:schemeClr val="accent2">
                  <a:lumMod val="75000"/>
                  <a:lumOff val="25000"/>
                </a:schemeClr>
              </a:solidFill>
            </a:endParaRPr>
          </a:p>
        </p:txBody>
      </p:sp>
    </p:spTree>
    <p:extLst>
      <p:ext uri="{BB962C8B-B14F-4D97-AF65-F5344CB8AC3E}">
        <p14:creationId xmlns:p14="http://schemas.microsoft.com/office/powerpoint/2010/main" val="818830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4" y="0"/>
            <a:ext cx="7344816" cy="857250"/>
          </a:xfrm>
        </p:spPr>
        <p:txBody>
          <a:bodyPr/>
          <a:lstStyle/>
          <a:p>
            <a:r>
              <a:rPr lang="en-US" dirty="0"/>
              <a:t>Service Models Overview</a:t>
            </a:r>
          </a:p>
        </p:txBody>
      </p:sp>
      <p:pic>
        <p:nvPicPr>
          <p:cNvPr id="5" name="Picture 3"/>
          <p:cNvPicPr>
            <a:picLocks noGrp="1" noChangeAspect="1" noChangeArrowheads="1"/>
          </p:cNvPicPr>
          <p:nvPr>
            <p:ph sz="half" idx="2"/>
          </p:nvPr>
        </p:nvPicPr>
        <p:blipFill>
          <a:blip r:embed="rId2" cstate="print"/>
          <a:srcRect/>
          <a:stretch>
            <a:fillRect/>
          </a:stretch>
        </p:blipFill>
        <p:spPr bwMode="auto">
          <a:xfrm>
            <a:off x="-1" y="411510"/>
            <a:ext cx="7425061" cy="4676411"/>
          </a:xfrm>
          <a:prstGeom prst="rect">
            <a:avLst/>
          </a:prstGeom>
          <a:noFill/>
          <a:ln w="9525">
            <a:noFill/>
            <a:miter lim="800000"/>
            <a:headEnd/>
            <a:tailEnd/>
          </a:ln>
          <a:effectLst/>
        </p:spPr>
      </p:pic>
    </p:spTree>
    <p:extLst>
      <p:ext uri="{BB962C8B-B14F-4D97-AF65-F5344CB8AC3E}">
        <p14:creationId xmlns:p14="http://schemas.microsoft.com/office/powerpoint/2010/main" val="1103985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52520" cy="857250"/>
          </a:xfrm>
        </p:spPr>
        <p:txBody>
          <a:bodyPr/>
          <a:lstStyle/>
          <a:p>
            <a:r>
              <a:rPr lang="en-US" dirty="0"/>
              <a:t>Basic Service Models Stack</a:t>
            </a:r>
          </a:p>
        </p:txBody>
      </p:sp>
      <p:pic>
        <p:nvPicPr>
          <p:cNvPr id="6" name="Picture 2"/>
          <p:cNvPicPr>
            <a:picLocks noGrp="1" noChangeAspect="1" noChangeArrowheads="1"/>
          </p:cNvPicPr>
          <p:nvPr>
            <p:ph sz="half" idx="2"/>
          </p:nvPr>
        </p:nvPicPr>
        <p:blipFill>
          <a:blip r:embed="rId2" cstate="print"/>
          <a:srcRect/>
          <a:stretch>
            <a:fillRect/>
          </a:stretch>
        </p:blipFill>
        <p:spPr bwMode="auto">
          <a:xfrm>
            <a:off x="-1" y="987574"/>
            <a:ext cx="5724129" cy="4155926"/>
          </a:xfrm>
          <a:prstGeom prst="rect">
            <a:avLst/>
          </a:prstGeom>
          <a:noFill/>
          <a:ln w="9525">
            <a:noFill/>
            <a:miter lim="800000"/>
            <a:headEnd/>
            <a:tailEnd/>
          </a:ln>
        </p:spPr>
      </p:pic>
      <p:sp>
        <p:nvSpPr>
          <p:cNvPr id="7" name="Прямоугольник 6"/>
          <p:cNvSpPr/>
          <p:nvPr/>
        </p:nvSpPr>
        <p:spPr>
          <a:xfrm>
            <a:off x="5803726" y="926490"/>
            <a:ext cx="3347864" cy="4278094"/>
          </a:xfrm>
          <a:prstGeom prst="rect">
            <a:avLst/>
          </a:prstGeom>
          <a:solidFill>
            <a:schemeClr val="bg1"/>
          </a:solidFill>
        </p:spPr>
        <p:txBody>
          <a:bodyPr wrap="square">
            <a:spAutoFit/>
          </a:bodyPr>
          <a:lstStyle/>
          <a:p>
            <a:pPr marL="92075" indent="-92075" algn="just">
              <a:buFont typeface="Arial" pitchFamily="34" charset="0"/>
              <a:buChar char="•"/>
            </a:pPr>
            <a:r>
              <a:rPr lang="en-US" sz="1600" b="1" dirty="0">
                <a:solidFill>
                  <a:srgbClr val="002060"/>
                </a:solidFill>
              </a:rPr>
              <a:t>IaaS</a:t>
            </a:r>
            <a:r>
              <a:rPr lang="en-US" sz="1600" dirty="0">
                <a:solidFill>
                  <a:srgbClr val="002060"/>
                </a:solidFill>
              </a:rPr>
              <a:t> </a:t>
            </a:r>
            <a:r>
              <a:rPr lang="en-GB" sz="1600" dirty="0">
                <a:solidFill>
                  <a:srgbClr val="002060"/>
                </a:solidFill>
              </a:rPr>
              <a:t>is a form of cloud computing that provides virtualized computing resources (virtual instances) over the internet.</a:t>
            </a:r>
            <a:endParaRPr lang="en-US" sz="1600" dirty="0">
              <a:solidFill>
                <a:srgbClr val="002060"/>
              </a:solidFill>
            </a:endParaRPr>
          </a:p>
          <a:p>
            <a:pPr marL="92075" indent="-92075" algn="just">
              <a:buFont typeface="Arial" pitchFamily="34" charset="0"/>
              <a:buChar char="•"/>
            </a:pPr>
            <a:endParaRPr lang="en-US" sz="1600" dirty="0">
              <a:solidFill>
                <a:srgbClr val="002060"/>
              </a:solidFill>
            </a:endParaRPr>
          </a:p>
          <a:p>
            <a:pPr marL="92075" indent="-92075" algn="just">
              <a:buFont typeface="Arial" pitchFamily="34" charset="0"/>
              <a:buChar char="•"/>
            </a:pPr>
            <a:r>
              <a:rPr lang="en-US" sz="1600" b="1" dirty="0">
                <a:solidFill>
                  <a:srgbClr val="002060"/>
                </a:solidFill>
              </a:rPr>
              <a:t>PaaS</a:t>
            </a:r>
            <a:r>
              <a:rPr lang="en-US" sz="1600" dirty="0">
                <a:solidFill>
                  <a:srgbClr val="002060"/>
                </a:solidFill>
              </a:rPr>
              <a:t> </a:t>
            </a:r>
            <a:r>
              <a:rPr lang="en-GB" sz="1600" dirty="0">
                <a:solidFill>
                  <a:srgbClr val="002060"/>
                </a:solidFill>
              </a:rPr>
              <a:t>provides a platform allowing customers to develop, run, and manage applications without the complexity of building and maintaining the infrastructure</a:t>
            </a:r>
            <a:r>
              <a:rPr lang="en-US" sz="1600" dirty="0">
                <a:solidFill>
                  <a:srgbClr val="002060"/>
                </a:solidFill>
              </a:rPr>
              <a:t>.</a:t>
            </a:r>
          </a:p>
          <a:p>
            <a:pPr marL="92075" indent="-92075" algn="just">
              <a:buFont typeface="Arial" pitchFamily="34" charset="0"/>
              <a:buChar char="•"/>
            </a:pPr>
            <a:endParaRPr lang="en-US" sz="1600" dirty="0">
              <a:solidFill>
                <a:srgbClr val="002060"/>
              </a:solidFill>
            </a:endParaRPr>
          </a:p>
          <a:p>
            <a:pPr marL="92075" indent="-92075" algn="just">
              <a:buFont typeface="Arial" pitchFamily="34" charset="0"/>
              <a:buChar char="•"/>
            </a:pPr>
            <a:r>
              <a:rPr lang="en-US" sz="1600" b="1" dirty="0">
                <a:solidFill>
                  <a:srgbClr val="002060"/>
                </a:solidFill>
              </a:rPr>
              <a:t>SaaS</a:t>
            </a:r>
            <a:r>
              <a:rPr lang="en-US" sz="1600" dirty="0">
                <a:solidFill>
                  <a:srgbClr val="002060"/>
                </a:solidFill>
              </a:rPr>
              <a:t> </a:t>
            </a:r>
            <a:r>
              <a:rPr lang="en-GB" sz="1600" dirty="0">
                <a:solidFill>
                  <a:srgbClr val="002060"/>
                </a:solidFill>
              </a:rPr>
              <a:t>is a software licensing and delivery model in which software is licensed on a subscription basis and is centrally hosted; it is sometimes referred to as "on-demand software".</a:t>
            </a:r>
            <a:endParaRPr lang="en-US" sz="1600" dirty="0">
              <a:solidFill>
                <a:srgbClr val="FF0000"/>
              </a:solidFill>
            </a:endParaRPr>
          </a:p>
        </p:txBody>
      </p:sp>
    </p:spTree>
    <p:extLst>
      <p:ext uri="{BB962C8B-B14F-4D97-AF65-F5344CB8AC3E}">
        <p14:creationId xmlns:p14="http://schemas.microsoft.com/office/powerpoint/2010/main" val="1103985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52520" cy="857250"/>
          </a:xfrm>
        </p:spPr>
        <p:txBody>
          <a:bodyPr/>
          <a:lstStyle/>
          <a:p>
            <a:r>
              <a:rPr lang="en-US" dirty="0"/>
              <a:t>More Models</a:t>
            </a:r>
          </a:p>
        </p:txBody>
      </p:sp>
      <p:pic>
        <p:nvPicPr>
          <p:cNvPr id="4" name="Picture 3"/>
          <p:cNvPicPr>
            <a:picLocks noChangeAspect="1"/>
          </p:cNvPicPr>
          <p:nvPr/>
        </p:nvPicPr>
        <p:blipFill rotWithShape="1">
          <a:blip r:embed="rId2"/>
          <a:srcRect b="28079"/>
          <a:stretch/>
        </p:blipFill>
        <p:spPr>
          <a:xfrm>
            <a:off x="107504" y="669704"/>
            <a:ext cx="9038238" cy="3054174"/>
          </a:xfrm>
          <a:prstGeom prst="rect">
            <a:avLst/>
          </a:prstGeom>
        </p:spPr>
      </p:pic>
      <p:pic>
        <p:nvPicPr>
          <p:cNvPr id="5" name="Picture 4"/>
          <p:cNvPicPr>
            <a:picLocks noChangeAspect="1"/>
          </p:cNvPicPr>
          <p:nvPr/>
        </p:nvPicPr>
        <p:blipFill>
          <a:blip r:embed="rId3"/>
          <a:stretch>
            <a:fillRect/>
          </a:stretch>
        </p:blipFill>
        <p:spPr>
          <a:xfrm>
            <a:off x="5364088" y="223754"/>
            <a:ext cx="1524616" cy="428798"/>
          </a:xfrm>
          <a:prstGeom prst="rect">
            <a:avLst/>
          </a:prstGeom>
        </p:spPr>
      </p:pic>
      <p:pic>
        <p:nvPicPr>
          <p:cNvPr id="9" name="Picture 8"/>
          <p:cNvPicPr>
            <a:picLocks noChangeAspect="1"/>
          </p:cNvPicPr>
          <p:nvPr/>
        </p:nvPicPr>
        <p:blipFill>
          <a:blip r:embed="rId4"/>
          <a:stretch>
            <a:fillRect/>
          </a:stretch>
        </p:blipFill>
        <p:spPr>
          <a:xfrm>
            <a:off x="6948264" y="223754"/>
            <a:ext cx="1915299" cy="409741"/>
          </a:xfrm>
          <a:prstGeom prst="rect">
            <a:avLst/>
          </a:prstGeom>
        </p:spPr>
      </p:pic>
      <p:sp>
        <p:nvSpPr>
          <p:cNvPr id="10" name="Прямоугольник 6"/>
          <p:cNvSpPr/>
          <p:nvPr/>
        </p:nvSpPr>
        <p:spPr>
          <a:xfrm>
            <a:off x="36512" y="3717488"/>
            <a:ext cx="9144000" cy="1446550"/>
          </a:xfrm>
          <a:prstGeom prst="rect">
            <a:avLst/>
          </a:prstGeom>
          <a:solidFill>
            <a:schemeClr val="bg1"/>
          </a:solidFill>
        </p:spPr>
        <p:txBody>
          <a:bodyPr wrap="square">
            <a:spAutoFit/>
          </a:bodyPr>
          <a:lstStyle/>
          <a:p>
            <a:pPr marL="92075" indent="-92075" algn="just">
              <a:buFont typeface="Arial" pitchFamily="34" charset="0"/>
              <a:buChar char="•"/>
            </a:pPr>
            <a:r>
              <a:rPr lang="en-GB" sz="1100" b="1" dirty="0">
                <a:solidFill>
                  <a:srgbClr val="002060"/>
                </a:solidFill>
              </a:rPr>
              <a:t>Containers as a service (</a:t>
            </a:r>
            <a:r>
              <a:rPr lang="en-GB" sz="1100" b="1" dirty="0" err="1">
                <a:solidFill>
                  <a:srgbClr val="002060"/>
                </a:solidFill>
              </a:rPr>
              <a:t>CaaS</a:t>
            </a:r>
            <a:r>
              <a:rPr lang="en-GB" sz="1100" b="1" dirty="0">
                <a:solidFill>
                  <a:srgbClr val="002060"/>
                </a:solidFill>
              </a:rPr>
              <a:t>)</a:t>
            </a:r>
            <a:r>
              <a:rPr lang="en-GB" sz="1100" dirty="0">
                <a:solidFill>
                  <a:srgbClr val="002060"/>
                </a:solidFill>
              </a:rPr>
              <a:t> is a special sub-type of the IaaS that allows software developers to manage </a:t>
            </a:r>
            <a:r>
              <a:rPr lang="en-GB" sz="1100" b="1" dirty="0">
                <a:solidFill>
                  <a:srgbClr val="002060"/>
                </a:solidFill>
              </a:rPr>
              <a:t>containers</a:t>
            </a:r>
            <a:r>
              <a:rPr lang="en-GB" sz="1100" dirty="0">
                <a:solidFill>
                  <a:srgbClr val="002060"/>
                </a:solidFill>
              </a:rPr>
              <a:t> by using container-based virtualization. </a:t>
            </a:r>
            <a:r>
              <a:rPr lang="en-GB" sz="1100" b="1" i="1" dirty="0">
                <a:solidFill>
                  <a:srgbClr val="002060"/>
                </a:solidFill>
              </a:rPr>
              <a:t>Containers</a:t>
            </a:r>
            <a:r>
              <a:rPr lang="en-GB" sz="1100" dirty="0">
                <a:solidFill>
                  <a:srgbClr val="002060"/>
                </a:solidFill>
              </a:rPr>
              <a:t> are a form of “lightweight” virtualization at the operating-system level. Containers are fully packaged and portable computing environments sharing the machine’s operating system kernel which considerably reduce software overheads. </a:t>
            </a:r>
            <a:endParaRPr lang="en-US" sz="1100" dirty="0">
              <a:solidFill>
                <a:srgbClr val="002060"/>
              </a:solidFill>
            </a:endParaRPr>
          </a:p>
          <a:p>
            <a:pPr marL="92075" indent="-92075" algn="just">
              <a:buFont typeface="Arial" pitchFamily="34" charset="0"/>
              <a:buChar char="•"/>
            </a:pPr>
            <a:endParaRPr lang="en-US" sz="1100" dirty="0">
              <a:solidFill>
                <a:srgbClr val="002060"/>
              </a:solidFill>
            </a:endParaRPr>
          </a:p>
          <a:p>
            <a:pPr marL="92075" indent="-92075" algn="just">
              <a:buFont typeface="Arial" pitchFamily="34" charset="0"/>
              <a:buChar char="•"/>
            </a:pPr>
            <a:r>
              <a:rPr lang="en-US" sz="1100" b="1" dirty="0">
                <a:solidFill>
                  <a:srgbClr val="002060"/>
                </a:solidFill>
              </a:rPr>
              <a:t>Function as a Service (</a:t>
            </a:r>
            <a:r>
              <a:rPr lang="en-US" sz="1100" b="1" dirty="0" err="1">
                <a:solidFill>
                  <a:srgbClr val="002060"/>
                </a:solidFill>
              </a:rPr>
              <a:t>FaaS</a:t>
            </a:r>
            <a:r>
              <a:rPr lang="en-US" sz="1100" b="1" dirty="0">
                <a:solidFill>
                  <a:srgbClr val="002060"/>
                </a:solidFill>
              </a:rPr>
              <a:t>)</a:t>
            </a:r>
            <a:r>
              <a:rPr lang="en-GB" sz="1100" dirty="0">
                <a:solidFill>
                  <a:srgbClr val="002060"/>
                </a:solidFill>
              </a:rPr>
              <a:t> provides the ability to deploy what is essentially a single function, or part of an application. </a:t>
            </a:r>
            <a:r>
              <a:rPr lang="en-GB" sz="1100" dirty="0" err="1">
                <a:solidFill>
                  <a:srgbClr val="002060"/>
                </a:solidFill>
              </a:rPr>
              <a:t>FaaS</a:t>
            </a:r>
            <a:r>
              <a:rPr lang="en-GB" sz="1100" dirty="0">
                <a:solidFill>
                  <a:srgbClr val="002060"/>
                </a:solidFill>
              </a:rPr>
              <a:t> is designed to potentially be a </a:t>
            </a:r>
            <a:r>
              <a:rPr lang="en-GB" sz="1100" b="1" dirty="0" err="1">
                <a:solidFill>
                  <a:srgbClr val="002060"/>
                </a:solidFill>
              </a:rPr>
              <a:t>serverless</a:t>
            </a:r>
            <a:r>
              <a:rPr lang="en-GB" sz="1100" dirty="0">
                <a:solidFill>
                  <a:srgbClr val="002060"/>
                </a:solidFill>
              </a:rPr>
              <a:t> architecture</a:t>
            </a:r>
            <a:r>
              <a:rPr lang="en-GB" sz="1100" dirty="0"/>
              <a:t>.</a:t>
            </a:r>
            <a:r>
              <a:rPr lang="en-GB" sz="1100" dirty="0">
                <a:solidFill>
                  <a:srgbClr val="002060"/>
                </a:solidFill>
              </a:rPr>
              <a:t> </a:t>
            </a:r>
            <a:r>
              <a:rPr lang="en-GB" sz="1100" b="1" dirty="0" err="1">
                <a:solidFill>
                  <a:srgbClr val="002060"/>
                </a:solidFill>
              </a:rPr>
              <a:t>Serverless</a:t>
            </a:r>
            <a:r>
              <a:rPr lang="en-GB" sz="1100" dirty="0">
                <a:solidFill>
                  <a:srgbClr val="002060"/>
                </a:solidFill>
              </a:rPr>
              <a:t> </a:t>
            </a:r>
            <a:r>
              <a:rPr lang="en-GB" sz="1100" b="1" dirty="0">
                <a:solidFill>
                  <a:srgbClr val="002060"/>
                </a:solidFill>
              </a:rPr>
              <a:t>computing</a:t>
            </a:r>
            <a:r>
              <a:rPr lang="en-GB" sz="1100" dirty="0">
                <a:solidFill>
                  <a:srgbClr val="002060"/>
                </a:solidFill>
              </a:rPr>
              <a:t> is a cloud computing execution model in which the cloud provider dynamically manages the allocation of machine resources for client’s function. Pricing is based on the actual amount of resources consumed by an application, rather than on pre-purchased units of capacity.</a:t>
            </a:r>
            <a:endParaRPr lang="en-US" sz="1100" dirty="0">
              <a:solidFill>
                <a:srgbClr val="FF0000"/>
              </a:solidFill>
            </a:endParaRPr>
          </a:p>
        </p:txBody>
      </p:sp>
    </p:spTree>
    <p:extLst>
      <p:ext uri="{BB962C8B-B14F-4D97-AF65-F5344CB8AC3E}">
        <p14:creationId xmlns:p14="http://schemas.microsoft.com/office/powerpoint/2010/main" val="2465619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5004048" y="2953485"/>
            <a:ext cx="1763688" cy="165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Rectangle 22"/>
          <p:cNvSpPr/>
          <p:nvPr/>
        </p:nvSpPr>
        <p:spPr>
          <a:xfrm>
            <a:off x="2897506" y="2953485"/>
            <a:ext cx="1763688" cy="165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Rectangle 20"/>
          <p:cNvSpPr/>
          <p:nvPr/>
        </p:nvSpPr>
        <p:spPr>
          <a:xfrm>
            <a:off x="792426" y="2954117"/>
            <a:ext cx="1763688" cy="165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 name="Rectangle 18"/>
          <p:cNvSpPr/>
          <p:nvPr/>
        </p:nvSpPr>
        <p:spPr>
          <a:xfrm>
            <a:off x="4996218" y="964880"/>
            <a:ext cx="1763688" cy="165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Rectangle 16"/>
          <p:cNvSpPr/>
          <p:nvPr/>
        </p:nvSpPr>
        <p:spPr>
          <a:xfrm>
            <a:off x="2886840" y="964881"/>
            <a:ext cx="1763688" cy="165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0" y="0"/>
            <a:ext cx="9252520" cy="857250"/>
          </a:xfrm>
        </p:spPr>
        <p:txBody>
          <a:bodyPr/>
          <a:lstStyle/>
          <a:p>
            <a:r>
              <a:rPr lang="en-US" dirty="0"/>
              <a:t>Cloud Computing Model Examples</a:t>
            </a:r>
          </a:p>
        </p:txBody>
      </p:sp>
      <p:sp>
        <p:nvSpPr>
          <p:cNvPr id="7" name="Rectangle 6"/>
          <p:cNvSpPr/>
          <p:nvPr/>
        </p:nvSpPr>
        <p:spPr>
          <a:xfrm>
            <a:off x="2886840" y="1010146"/>
            <a:ext cx="792088" cy="369332"/>
          </a:xfrm>
          <a:prstGeom prst="rect">
            <a:avLst/>
          </a:prstGeom>
        </p:spPr>
        <p:txBody>
          <a:bodyPr wrap="square">
            <a:spAutoFit/>
          </a:bodyPr>
          <a:lstStyle/>
          <a:p>
            <a:r>
              <a:rPr lang="en-US" b="1" dirty="0">
                <a:solidFill>
                  <a:srgbClr val="002060"/>
                </a:solidFill>
              </a:rPr>
              <a:t>IaaS</a:t>
            </a:r>
          </a:p>
        </p:txBody>
      </p:sp>
      <p:sp>
        <p:nvSpPr>
          <p:cNvPr id="10" name="Rectangle 9"/>
          <p:cNvSpPr/>
          <p:nvPr/>
        </p:nvSpPr>
        <p:spPr>
          <a:xfrm>
            <a:off x="5013966" y="1002338"/>
            <a:ext cx="864096" cy="369332"/>
          </a:xfrm>
          <a:prstGeom prst="rect">
            <a:avLst/>
          </a:prstGeom>
        </p:spPr>
        <p:txBody>
          <a:bodyPr wrap="square">
            <a:spAutoFit/>
          </a:bodyPr>
          <a:lstStyle/>
          <a:p>
            <a:r>
              <a:rPr lang="en-US" b="1" dirty="0" err="1">
                <a:solidFill>
                  <a:srgbClr val="002060"/>
                </a:solidFill>
              </a:rPr>
              <a:t>CaaS</a:t>
            </a:r>
            <a:endParaRPr lang="en-US" b="1" dirty="0">
              <a:solidFill>
                <a:srgbClr val="002060"/>
              </a:solidFill>
            </a:endParaRPr>
          </a:p>
        </p:txBody>
      </p:sp>
      <p:sp>
        <p:nvSpPr>
          <p:cNvPr id="11" name="Rectangle 10"/>
          <p:cNvSpPr/>
          <p:nvPr/>
        </p:nvSpPr>
        <p:spPr>
          <a:xfrm>
            <a:off x="808217" y="2991575"/>
            <a:ext cx="864096" cy="369332"/>
          </a:xfrm>
          <a:prstGeom prst="rect">
            <a:avLst/>
          </a:prstGeom>
        </p:spPr>
        <p:txBody>
          <a:bodyPr wrap="square">
            <a:spAutoFit/>
          </a:bodyPr>
          <a:lstStyle/>
          <a:p>
            <a:r>
              <a:rPr lang="en-US" b="1" dirty="0">
                <a:solidFill>
                  <a:srgbClr val="002060"/>
                </a:solidFill>
              </a:rPr>
              <a:t>PaaS</a:t>
            </a:r>
          </a:p>
        </p:txBody>
      </p:sp>
      <p:sp>
        <p:nvSpPr>
          <p:cNvPr id="12" name="Rectangle 11"/>
          <p:cNvSpPr/>
          <p:nvPr/>
        </p:nvSpPr>
        <p:spPr>
          <a:xfrm>
            <a:off x="2915254" y="2953485"/>
            <a:ext cx="864096" cy="369332"/>
          </a:xfrm>
          <a:prstGeom prst="rect">
            <a:avLst/>
          </a:prstGeom>
        </p:spPr>
        <p:txBody>
          <a:bodyPr wrap="square">
            <a:spAutoFit/>
          </a:bodyPr>
          <a:lstStyle/>
          <a:p>
            <a:r>
              <a:rPr lang="en-US" b="1" dirty="0" err="1">
                <a:solidFill>
                  <a:srgbClr val="002060"/>
                </a:solidFill>
              </a:rPr>
              <a:t>FaaS</a:t>
            </a:r>
            <a:endParaRPr lang="en-US" b="1" dirty="0">
              <a:solidFill>
                <a:srgbClr val="002060"/>
              </a:solidFill>
            </a:endParaRPr>
          </a:p>
        </p:txBody>
      </p:sp>
      <p:sp>
        <p:nvSpPr>
          <p:cNvPr id="13" name="Rectangle 12"/>
          <p:cNvSpPr/>
          <p:nvPr/>
        </p:nvSpPr>
        <p:spPr>
          <a:xfrm>
            <a:off x="5041992" y="3003349"/>
            <a:ext cx="864096" cy="369332"/>
          </a:xfrm>
          <a:prstGeom prst="rect">
            <a:avLst/>
          </a:prstGeom>
        </p:spPr>
        <p:txBody>
          <a:bodyPr wrap="square">
            <a:spAutoFit/>
          </a:bodyPr>
          <a:lstStyle/>
          <a:p>
            <a:r>
              <a:rPr lang="en-US" b="1" dirty="0">
                <a:solidFill>
                  <a:srgbClr val="002060"/>
                </a:solidFill>
              </a:rPr>
              <a:t>SaaS</a:t>
            </a:r>
          </a:p>
        </p:txBody>
      </p:sp>
      <p:pic>
        <p:nvPicPr>
          <p:cNvPr id="18" name="Picture 17"/>
          <p:cNvPicPr>
            <a:picLocks noChangeAspect="1"/>
          </p:cNvPicPr>
          <p:nvPr/>
        </p:nvPicPr>
        <p:blipFill>
          <a:blip r:embed="rId2"/>
          <a:stretch>
            <a:fillRect/>
          </a:stretch>
        </p:blipFill>
        <p:spPr>
          <a:xfrm>
            <a:off x="2962492" y="1498871"/>
            <a:ext cx="1622125" cy="1034105"/>
          </a:xfrm>
          <a:prstGeom prst="rect">
            <a:avLst/>
          </a:prstGeom>
        </p:spPr>
      </p:pic>
      <p:pic>
        <p:nvPicPr>
          <p:cNvPr id="20" name="Picture 19"/>
          <p:cNvPicPr>
            <a:picLocks noChangeAspect="1"/>
          </p:cNvPicPr>
          <p:nvPr/>
        </p:nvPicPr>
        <p:blipFill>
          <a:blip r:embed="rId3"/>
          <a:stretch>
            <a:fillRect/>
          </a:stretch>
        </p:blipFill>
        <p:spPr>
          <a:xfrm>
            <a:off x="5056840" y="1379478"/>
            <a:ext cx="1627026" cy="1149992"/>
          </a:xfrm>
          <a:prstGeom prst="rect">
            <a:avLst/>
          </a:prstGeom>
        </p:spPr>
      </p:pic>
      <p:pic>
        <p:nvPicPr>
          <p:cNvPr id="22" name="Picture 21"/>
          <p:cNvPicPr>
            <a:picLocks noChangeAspect="1"/>
          </p:cNvPicPr>
          <p:nvPr/>
        </p:nvPicPr>
        <p:blipFill>
          <a:blip r:embed="rId4"/>
          <a:stretch>
            <a:fillRect/>
          </a:stretch>
        </p:blipFill>
        <p:spPr>
          <a:xfrm>
            <a:off x="835347" y="3549152"/>
            <a:ext cx="1673932" cy="969555"/>
          </a:xfrm>
          <a:prstGeom prst="rect">
            <a:avLst/>
          </a:prstGeom>
        </p:spPr>
      </p:pic>
      <p:pic>
        <p:nvPicPr>
          <p:cNvPr id="24" name="Picture 23"/>
          <p:cNvPicPr>
            <a:picLocks noChangeAspect="1"/>
          </p:cNvPicPr>
          <p:nvPr/>
        </p:nvPicPr>
        <p:blipFill>
          <a:blip r:embed="rId5"/>
          <a:stretch>
            <a:fillRect/>
          </a:stretch>
        </p:blipFill>
        <p:spPr>
          <a:xfrm>
            <a:off x="2955092" y="3658961"/>
            <a:ext cx="1648516" cy="845125"/>
          </a:xfrm>
          <a:prstGeom prst="rect">
            <a:avLst/>
          </a:prstGeom>
        </p:spPr>
      </p:pic>
      <p:pic>
        <p:nvPicPr>
          <p:cNvPr id="26" name="Picture 25"/>
          <p:cNvPicPr>
            <a:picLocks noChangeAspect="1"/>
          </p:cNvPicPr>
          <p:nvPr/>
        </p:nvPicPr>
        <p:blipFill>
          <a:blip r:embed="rId6"/>
          <a:stretch>
            <a:fillRect/>
          </a:stretch>
        </p:blipFill>
        <p:spPr>
          <a:xfrm>
            <a:off x="5056840" y="3497020"/>
            <a:ext cx="1658552" cy="1020647"/>
          </a:xfrm>
          <a:prstGeom prst="rect">
            <a:avLst/>
          </a:prstGeom>
        </p:spPr>
      </p:pic>
    </p:spTree>
    <p:extLst>
      <p:ext uri="{BB962C8B-B14F-4D97-AF65-F5344CB8AC3E}">
        <p14:creationId xmlns:p14="http://schemas.microsoft.com/office/powerpoint/2010/main" val="2324150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a:t>Cloud Computing</a:t>
            </a:r>
          </a:p>
          <a:p>
            <a:endParaRPr lang="en-US" dirty="0"/>
          </a:p>
        </p:txBody>
      </p:sp>
      <p:sp>
        <p:nvSpPr>
          <p:cNvPr id="7" name="Content Placeholder 4"/>
          <p:cNvSpPr>
            <a:spLocks noGrp="1"/>
          </p:cNvSpPr>
          <p:nvPr>
            <p:ph sz="quarter" idx="11"/>
          </p:nvPr>
        </p:nvSpPr>
        <p:spPr>
          <a:xfrm>
            <a:off x="323578" y="2067694"/>
            <a:ext cx="4248423" cy="1476369"/>
          </a:xfrm>
        </p:spPr>
        <p:txBody>
          <a:bodyPr/>
          <a:lstStyle/>
          <a:p>
            <a:r>
              <a:rPr lang="en-US" sz="2800" dirty="0"/>
              <a:t>Deployment models</a:t>
            </a:r>
            <a:endParaRPr lang="en-US" altLang="zh-TW" sz="2800" b="1" dirty="0"/>
          </a:p>
        </p:txBody>
      </p:sp>
      <p:sp>
        <p:nvSpPr>
          <p:cNvPr id="9" name="Content Placeholder 3"/>
          <p:cNvSpPr>
            <a:spLocks noGrp="1"/>
          </p:cNvSpPr>
          <p:nvPr>
            <p:ph sz="half" idx="2"/>
          </p:nvPr>
        </p:nvSpPr>
        <p:spPr>
          <a:xfrm>
            <a:off x="4932040" y="0"/>
            <a:ext cx="4211960" cy="3569463"/>
          </a:xfrm>
        </p:spPr>
        <p:txBody>
          <a:bodyPr/>
          <a:lstStyle/>
          <a:p>
            <a:pPr marL="180975" indent="-180975" algn="just">
              <a:buClr>
                <a:srgbClr val="7030A0"/>
              </a:buClr>
            </a:pPr>
            <a:r>
              <a:rPr lang="en-GB" sz="2000" dirty="0">
                <a:solidFill>
                  <a:srgbClr val="002060"/>
                </a:solidFill>
              </a:rPr>
              <a:t>Public Cloud </a:t>
            </a:r>
          </a:p>
          <a:p>
            <a:pPr marL="581025" lvl="1" indent="-180975" algn="just">
              <a:buClr>
                <a:srgbClr val="7030A0"/>
              </a:buClr>
            </a:pPr>
            <a:r>
              <a:rPr lang="en-GB" sz="1600" dirty="0">
                <a:solidFill>
                  <a:srgbClr val="002060"/>
                </a:solidFill>
              </a:rPr>
              <a:t>Amazon, </a:t>
            </a:r>
          </a:p>
          <a:p>
            <a:pPr marL="581025" lvl="1" indent="-180975" algn="just">
              <a:buClr>
                <a:srgbClr val="7030A0"/>
              </a:buClr>
            </a:pPr>
            <a:r>
              <a:rPr lang="en-GB" sz="1600" dirty="0">
                <a:solidFill>
                  <a:srgbClr val="002060"/>
                </a:solidFill>
              </a:rPr>
              <a:t>MS Azure, </a:t>
            </a:r>
          </a:p>
          <a:p>
            <a:pPr marL="581025" lvl="1" indent="-180975" algn="just">
              <a:buClr>
                <a:srgbClr val="7030A0"/>
              </a:buClr>
            </a:pPr>
            <a:r>
              <a:rPr lang="en-GB" sz="1600" dirty="0" err="1">
                <a:solidFill>
                  <a:srgbClr val="002060"/>
                </a:solidFill>
              </a:rPr>
              <a:t>GoGrid</a:t>
            </a:r>
            <a:r>
              <a:rPr lang="en-GB" sz="1600" dirty="0">
                <a:solidFill>
                  <a:srgbClr val="002060"/>
                </a:solidFill>
              </a:rPr>
              <a:t>, etc.</a:t>
            </a:r>
          </a:p>
          <a:p>
            <a:pPr marL="180975" indent="-180975" algn="just">
              <a:buClr>
                <a:srgbClr val="7030A0"/>
              </a:buClr>
            </a:pPr>
            <a:r>
              <a:rPr lang="en-GB" sz="2000" dirty="0">
                <a:solidFill>
                  <a:srgbClr val="002060"/>
                </a:solidFill>
              </a:rPr>
              <a:t>Private Cloud</a:t>
            </a:r>
          </a:p>
          <a:p>
            <a:pPr marL="581025" lvl="1" indent="-180975" algn="just">
              <a:buClr>
                <a:srgbClr val="7030A0"/>
              </a:buClr>
            </a:pPr>
            <a:r>
              <a:rPr lang="en-US" sz="1600" dirty="0">
                <a:solidFill>
                  <a:srgbClr val="002060"/>
                </a:solidFill>
              </a:rPr>
              <a:t>E.g. LBU </a:t>
            </a:r>
            <a:r>
              <a:rPr lang="en-US" sz="1600" dirty="0" err="1">
                <a:solidFill>
                  <a:srgbClr val="002060"/>
                </a:solidFill>
              </a:rPr>
              <a:t>oVirt</a:t>
            </a:r>
            <a:endParaRPr lang="en-GB" sz="1600" dirty="0">
              <a:solidFill>
                <a:srgbClr val="002060"/>
              </a:solidFill>
            </a:endParaRPr>
          </a:p>
          <a:p>
            <a:pPr marL="180975" indent="-180975" algn="just">
              <a:buClr>
                <a:srgbClr val="7030A0"/>
              </a:buClr>
            </a:pPr>
            <a:r>
              <a:rPr lang="en-GB" sz="2000" dirty="0">
                <a:solidFill>
                  <a:srgbClr val="002060"/>
                </a:solidFill>
              </a:rPr>
              <a:t>Community Cloud</a:t>
            </a:r>
          </a:p>
          <a:p>
            <a:pPr marL="581025" lvl="1" indent="-180975" algn="just">
              <a:buClr>
                <a:srgbClr val="7030A0"/>
              </a:buClr>
            </a:pPr>
            <a:r>
              <a:rPr lang="en-GB" sz="1600" dirty="0">
                <a:solidFill>
                  <a:srgbClr val="002060"/>
                </a:solidFill>
              </a:rPr>
              <a:t>Similar to Grid Computing and VO</a:t>
            </a:r>
          </a:p>
          <a:p>
            <a:pPr marL="180975" indent="-180975" algn="just">
              <a:buClr>
                <a:srgbClr val="7030A0"/>
              </a:buClr>
            </a:pPr>
            <a:r>
              <a:rPr lang="en-GB" sz="2000" dirty="0">
                <a:solidFill>
                  <a:srgbClr val="002060"/>
                </a:solidFill>
              </a:rPr>
              <a:t>Hybrid Cloud</a:t>
            </a:r>
          </a:p>
          <a:p>
            <a:pPr marL="581025" lvl="1" indent="-180975" algn="just">
              <a:buClr>
                <a:srgbClr val="7030A0"/>
              </a:buClr>
            </a:pPr>
            <a:r>
              <a:rPr lang="en-GB" sz="1600" dirty="0">
                <a:solidFill>
                  <a:srgbClr val="002060"/>
                </a:solidFill>
              </a:rPr>
              <a:t>Private + Public</a:t>
            </a:r>
          </a:p>
          <a:p>
            <a:pPr marL="581025" lvl="1" indent="-180975" algn="just">
              <a:buClr>
                <a:srgbClr val="7030A0"/>
              </a:buClr>
            </a:pPr>
            <a:r>
              <a:rPr lang="en-GB" sz="1600" dirty="0">
                <a:solidFill>
                  <a:srgbClr val="002060"/>
                </a:solidFill>
              </a:rPr>
              <a:t>Sensitive data are stored in Private Cloud</a:t>
            </a:r>
          </a:p>
          <a:p>
            <a:pPr marL="581025" lvl="1" indent="-180975" algn="just">
              <a:buClr>
                <a:srgbClr val="7030A0"/>
              </a:buClr>
            </a:pPr>
            <a:r>
              <a:rPr lang="en-GB" sz="1600" dirty="0">
                <a:solidFill>
                  <a:srgbClr val="002060"/>
                </a:solidFill>
              </a:rPr>
              <a:t>Private Cloud used on high demands </a:t>
            </a:r>
          </a:p>
          <a:p>
            <a:pPr marL="180975" indent="-180975" algn="just">
              <a:buClr>
                <a:srgbClr val="7030A0"/>
              </a:buClr>
            </a:pPr>
            <a:endParaRPr lang="en-US" sz="2000" dirty="0">
              <a:solidFill>
                <a:srgbClr val="002060"/>
              </a:solidFill>
            </a:endParaRPr>
          </a:p>
        </p:txBody>
      </p:sp>
    </p:spTree>
    <p:extLst>
      <p:ext uri="{BB962C8B-B14F-4D97-AF65-F5344CB8AC3E}">
        <p14:creationId xmlns:p14="http://schemas.microsoft.com/office/powerpoint/2010/main" val="267276402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a:t>Cloud Computing</a:t>
            </a:r>
          </a:p>
          <a:p>
            <a:endParaRPr lang="en-US" dirty="0"/>
          </a:p>
        </p:txBody>
      </p:sp>
      <p:sp>
        <p:nvSpPr>
          <p:cNvPr id="7" name="Content Placeholder 4"/>
          <p:cNvSpPr>
            <a:spLocks noGrp="1"/>
          </p:cNvSpPr>
          <p:nvPr>
            <p:ph sz="quarter" idx="11"/>
          </p:nvPr>
        </p:nvSpPr>
        <p:spPr>
          <a:xfrm>
            <a:off x="323578" y="2067694"/>
            <a:ext cx="4248423" cy="1476369"/>
          </a:xfrm>
        </p:spPr>
        <p:txBody>
          <a:bodyPr/>
          <a:lstStyle/>
          <a:p>
            <a:r>
              <a:rPr lang="en-US" sz="2800" dirty="0"/>
              <a:t>Cloud Economics</a:t>
            </a:r>
            <a:endParaRPr lang="en-US" altLang="zh-TW" sz="2800" b="1" dirty="0"/>
          </a:p>
        </p:txBody>
      </p:sp>
      <p:sp>
        <p:nvSpPr>
          <p:cNvPr id="9" name="Content Placeholder 3"/>
          <p:cNvSpPr>
            <a:spLocks noGrp="1"/>
          </p:cNvSpPr>
          <p:nvPr>
            <p:ph sz="half" idx="2"/>
          </p:nvPr>
        </p:nvSpPr>
        <p:spPr>
          <a:xfrm>
            <a:off x="4932040" y="411510"/>
            <a:ext cx="4211960" cy="3312368"/>
          </a:xfrm>
        </p:spPr>
        <p:txBody>
          <a:bodyPr/>
          <a:lstStyle/>
          <a:p>
            <a:pPr marL="180975" indent="-180975" algn="just">
              <a:buClr>
                <a:srgbClr val="7030A0"/>
              </a:buClr>
            </a:pPr>
            <a:r>
              <a:rPr lang="en-US" sz="2000" dirty="0">
                <a:solidFill>
                  <a:srgbClr val="002060"/>
                </a:solidFill>
              </a:rPr>
              <a:t>For the market and enterprises</a:t>
            </a:r>
          </a:p>
          <a:p>
            <a:pPr marL="581025" lvl="1" indent="-180975" algn="just">
              <a:buClr>
                <a:srgbClr val="7030A0"/>
              </a:buClr>
            </a:pPr>
            <a:r>
              <a:rPr lang="en-US" sz="1800" dirty="0">
                <a:solidFill>
                  <a:srgbClr val="002060"/>
                </a:solidFill>
              </a:rPr>
              <a:t>Reduce initial investment and time</a:t>
            </a:r>
          </a:p>
          <a:p>
            <a:pPr marL="581025" lvl="1" indent="-180975" algn="just">
              <a:buClr>
                <a:srgbClr val="7030A0"/>
              </a:buClr>
            </a:pPr>
            <a:r>
              <a:rPr lang="en-US" sz="1800" dirty="0">
                <a:solidFill>
                  <a:srgbClr val="002060"/>
                </a:solidFill>
              </a:rPr>
              <a:t>Reduce capital expenditure</a:t>
            </a:r>
          </a:p>
          <a:p>
            <a:pPr marL="581025" lvl="1" indent="-180975" algn="just">
              <a:buClr>
                <a:srgbClr val="7030A0"/>
              </a:buClr>
            </a:pPr>
            <a:r>
              <a:rPr lang="en-US" sz="1800" dirty="0">
                <a:solidFill>
                  <a:srgbClr val="002060"/>
                </a:solidFill>
              </a:rPr>
              <a:t>Reduce maintenance cost</a:t>
            </a:r>
          </a:p>
          <a:p>
            <a:pPr marL="581025" lvl="1" indent="-180975" algn="just">
              <a:buClr>
                <a:srgbClr val="7030A0"/>
              </a:buClr>
            </a:pPr>
            <a:r>
              <a:rPr lang="en-US" sz="1800" dirty="0">
                <a:solidFill>
                  <a:srgbClr val="002060"/>
                </a:solidFill>
              </a:rPr>
              <a:t>Improve resource utilization</a:t>
            </a:r>
          </a:p>
          <a:p>
            <a:pPr marL="581025" lvl="1" indent="-180975" algn="just">
              <a:buClr>
                <a:srgbClr val="7030A0"/>
              </a:buClr>
            </a:pPr>
            <a:endParaRPr lang="en-US" sz="1800" dirty="0">
              <a:solidFill>
                <a:srgbClr val="002060"/>
              </a:solidFill>
            </a:endParaRPr>
          </a:p>
          <a:p>
            <a:pPr marL="180975" indent="-180975" algn="just">
              <a:buClr>
                <a:srgbClr val="7030A0"/>
              </a:buClr>
            </a:pPr>
            <a:r>
              <a:rPr lang="en-US" sz="2000" dirty="0">
                <a:solidFill>
                  <a:srgbClr val="002060"/>
                </a:solidFill>
              </a:rPr>
              <a:t>For the end user and individuals</a:t>
            </a:r>
          </a:p>
          <a:p>
            <a:pPr marL="581025" lvl="1" indent="-180975" algn="just">
              <a:buClr>
                <a:srgbClr val="7030A0"/>
              </a:buClr>
            </a:pPr>
            <a:r>
              <a:rPr lang="en-US" sz="1800" dirty="0">
                <a:solidFill>
                  <a:srgbClr val="002060"/>
                </a:solidFill>
              </a:rPr>
              <a:t>Reduce local computing power</a:t>
            </a:r>
          </a:p>
          <a:p>
            <a:pPr marL="581025" lvl="1" indent="-180975" algn="just">
              <a:buClr>
                <a:srgbClr val="7030A0"/>
              </a:buClr>
            </a:pPr>
            <a:r>
              <a:rPr lang="en-US" sz="1800" dirty="0">
                <a:solidFill>
                  <a:srgbClr val="002060"/>
                </a:solidFill>
              </a:rPr>
              <a:t>Reduce local storage power</a:t>
            </a:r>
          </a:p>
          <a:p>
            <a:pPr marL="581025" lvl="1" indent="-180975" algn="just">
              <a:buClr>
                <a:srgbClr val="7030A0"/>
              </a:buClr>
            </a:pPr>
            <a:r>
              <a:rPr lang="en-US" sz="1800" dirty="0">
                <a:solidFill>
                  <a:srgbClr val="002060"/>
                </a:solidFill>
              </a:rPr>
              <a:t>Variety of thin client devices</a:t>
            </a:r>
          </a:p>
        </p:txBody>
      </p:sp>
    </p:spTree>
    <p:extLst>
      <p:ext uri="{BB962C8B-B14F-4D97-AF65-F5344CB8AC3E}">
        <p14:creationId xmlns:p14="http://schemas.microsoft.com/office/powerpoint/2010/main" val="78817013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52520" cy="857250"/>
          </a:xfrm>
        </p:spPr>
        <p:txBody>
          <a:bodyPr/>
          <a:lstStyle/>
          <a:p>
            <a:r>
              <a:rPr lang="en-US" dirty="0"/>
              <a:t>Cloud Computing Economics</a:t>
            </a:r>
          </a:p>
        </p:txBody>
      </p:sp>
      <p:pic>
        <p:nvPicPr>
          <p:cNvPr id="30722" name="Picture 2" descr="Image result for cloud computing pay as you go"/>
          <p:cNvPicPr>
            <a:picLocks noChangeAspect="1" noChangeArrowheads="1"/>
          </p:cNvPicPr>
          <p:nvPr/>
        </p:nvPicPr>
        <p:blipFill>
          <a:blip r:embed="rId2" cstate="print"/>
          <a:srcRect l="1614" t="3460" r="3243" b="3128"/>
          <a:stretch>
            <a:fillRect/>
          </a:stretch>
        </p:blipFill>
        <p:spPr bwMode="auto">
          <a:xfrm>
            <a:off x="376867" y="843558"/>
            <a:ext cx="6859429" cy="4032448"/>
          </a:xfrm>
          <a:prstGeom prst="rect">
            <a:avLst/>
          </a:prstGeom>
          <a:noFill/>
        </p:spPr>
      </p:pic>
      <p:sp>
        <p:nvSpPr>
          <p:cNvPr id="10" name="Прямоугольник 9"/>
          <p:cNvSpPr/>
          <p:nvPr/>
        </p:nvSpPr>
        <p:spPr>
          <a:xfrm rot="16200000">
            <a:off x="203425" y="1637022"/>
            <a:ext cx="623889" cy="276999"/>
          </a:xfrm>
          <a:prstGeom prst="rect">
            <a:avLst/>
          </a:prstGeom>
        </p:spPr>
        <p:txBody>
          <a:bodyPr wrap="none">
            <a:spAutoFit/>
          </a:bodyPr>
          <a:lstStyle/>
          <a:p>
            <a:r>
              <a:rPr lang="en-US" sz="1200" dirty="0"/>
              <a:t>/ </a:t>
            </a:r>
            <a:r>
              <a:rPr lang="en-US" sz="1100" b="1" dirty="0"/>
              <a:t>Cost</a:t>
            </a:r>
            <a:r>
              <a:rPr lang="en-US" sz="1100" dirty="0"/>
              <a:t> </a:t>
            </a:r>
            <a:endParaRPr lang="uk-UA" sz="1100" dirty="0"/>
          </a:p>
        </p:txBody>
      </p:sp>
      <p:sp>
        <p:nvSpPr>
          <p:cNvPr id="11" name="Прямоугольник 10"/>
          <p:cNvSpPr/>
          <p:nvPr/>
        </p:nvSpPr>
        <p:spPr>
          <a:xfrm>
            <a:off x="1528996" y="4083918"/>
            <a:ext cx="1080120" cy="430887"/>
          </a:xfrm>
          <a:prstGeom prst="rect">
            <a:avLst/>
          </a:prstGeom>
        </p:spPr>
        <p:txBody>
          <a:bodyPr wrap="square">
            <a:spAutoFit/>
          </a:bodyPr>
          <a:lstStyle/>
          <a:p>
            <a:r>
              <a:rPr lang="en-US" sz="1100" b="1" dirty="0"/>
              <a:t>Capital expenditure  </a:t>
            </a:r>
            <a:endParaRPr lang="uk-UA" sz="1100" b="1" dirty="0"/>
          </a:p>
        </p:txBody>
      </p:sp>
      <p:cxnSp>
        <p:nvCxnSpPr>
          <p:cNvPr id="13" name="Прямая со стрелкой 12"/>
          <p:cNvCxnSpPr/>
          <p:nvPr/>
        </p:nvCxnSpPr>
        <p:spPr>
          <a:xfrm>
            <a:off x="1528996" y="4083918"/>
            <a:ext cx="0" cy="43204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7" name="Прямоугольник 9"/>
          <p:cNvSpPr/>
          <p:nvPr/>
        </p:nvSpPr>
        <p:spPr>
          <a:xfrm rot="16200000">
            <a:off x="3750484" y="1637022"/>
            <a:ext cx="623889" cy="276999"/>
          </a:xfrm>
          <a:prstGeom prst="rect">
            <a:avLst/>
          </a:prstGeom>
        </p:spPr>
        <p:txBody>
          <a:bodyPr wrap="none">
            <a:spAutoFit/>
          </a:bodyPr>
          <a:lstStyle/>
          <a:p>
            <a:r>
              <a:rPr lang="en-US" sz="1200" dirty="0"/>
              <a:t>/ </a:t>
            </a:r>
            <a:r>
              <a:rPr lang="en-US" sz="1100" b="1" dirty="0"/>
              <a:t>Cost</a:t>
            </a:r>
            <a:r>
              <a:rPr lang="en-US" sz="1100" dirty="0"/>
              <a:t> </a:t>
            </a:r>
            <a:endParaRPr lang="uk-UA" sz="1100" dirty="0"/>
          </a:p>
        </p:txBody>
      </p:sp>
    </p:spTree>
    <p:extLst>
      <p:ext uri="{BB962C8B-B14F-4D97-AF65-F5344CB8AC3E}">
        <p14:creationId xmlns:p14="http://schemas.microsoft.com/office/powerpoint/2010/main" val="1103985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52520" cy="857250"/>
          </a:xfrm>
        </p:spPr>
        <p:txBody>
          <a:bodyPr/>
          <a:lstStyle/>
          <a:p>
            <a:r>
              <a:rPr lang="en-US" dirty="0"/>
              <a:t>Cloud Computing Benefits</a:t>
            </a:r>
          </a:p>
        </p:txBody>
      </p:sp>
      <p:sp>
        <p:nvSpPr>
          <p:cNvPr id="9" name="Content Placeholder 3"/>
          <p:cNvSpPr>
            <a:spLocks noGrp="1"/>
          </p:cNvSpPr>
          <p:nvPr>
            <p:ph sz="half" idx="2"/>
          </p:nvPr>
        </p:nvSpPr>
        <p:spPr>
          <a:xfrm>
            <a:off x="0" y="936104"/>
            <a:ext cx="3888432" cy="1656184"/>
          </a:xfrm>
        </p:spPr>
        <p:txBody>
          <a:bodyPr/>
          <a:lstStyle/>
          <a:p>
            <a:pPr algn="just">
              <a:spcBef>
                <a:spcPts val="0"/>
              </a:spcBef>
              <a:buClr>
                <a:srgbClr val="7030A0"/>
              </a:buClr>
              <a:buNone/>
            </a:pPr>
            <a:r>
              <a:rPr lang="en-US" sz="1400" b="1" dirty="0"/>
              <a:t>Pros:</a:t>
            </a:r>
          </a:p>
          <a:p>
            <a:pPr marL="180975" indent="-180975" algn="just">
              <a:spcBef>
                <a:spcPts val="0"/>
              </a:spcBef>
              <a:buClr>
                <a:srgbClr val="7030A0"/>
              </a:buClr>
            </a:pPr>
            <a:r>
              <a:rPr lang="en-US" sz="1400" dirty="0"/>
              <a:t>Complete physical access</a:t>
            </a:r>
          </a:p>
          <a:p>
            <a:pPr marL="180975" indent="-180975" algn="just">
              <a:spcBef>
                <a:spcPts val="0"/>
              </a:spcBef>
              <a:buClr>
                <a:srgbClr val="7030A0"/>
              </a:buClr>
            </a:pPr>
            <a:r>
              <a:rPr lang="en-US" sz="1400" dirty="0"/>
              <a:t>Clear ownership</a:t>
            </a:r>
          </a:p>
          <a:p>
            <a:pPr marL="180975" indent="-180975" algn="just">
              <a:spcBef>
                <a:spcPts val="0"/>
              </a:spcBef>
              <a:buClr>
                <a:srgbClr val="7030A0"/>
              </a:buClr>
              <a:buNone/>
            </a:pPr>
            <a:r>
              <a:rPr lang="en-US" sz="1400" b="1" dirty="0"/>
              <a:t>Cons:</a:t>
            </a:r>
          </a:p>
          <a:p>
            <a:pPr marL="180975" indent="-180975" algn="just">
              <a:spcBef>
                <a:spcPts val="0"/>
              </a:spcBef>
              <a:buClr>
                <a:srgbClr val="7030A0"/>
              </a:buClr>
            </a:pPr>
            <a:r>
              <a:rPr lang="en-US" sz="1400" dirty="0"/>
              <a:t>Significant capital expenditure</a:t>
            </a:r>
          </a:p>
          <a:p>
            <a:pPr marL="180975" indent="-180975" algn="just">
              <a:spcBef>
                <a:spcPts val="0"/>
              </a:spcBef>
              <a:buClr>
                <a:srgbClr val="7030A0"/>
              </a:buClr>
            </a:pPr>
            <a:r>
              <a:rPr lang="en-US" sz="1400" dirty="0"/>
              <a:t>Expensive to maintain</a:t>
            </a:r>
          </a:p>
          <a:p>
            <a:pPr marL="180975" indent="-180975" algn="just">
              <a:spcBef>
                <a:spcPts val="0"/>
              </a:spcBef>
              <a:buClr>
                <a:srgbClr val="7030A0"/>
              </a:buClr>
            </a:pPr>
            <a:r>
              <a:rPr lang="en-US" sz="1400" dirty="0"/>
              <a:t>Limited performance</a:t>
            </a:r>
          </a:p>
          <a:p>
            <a:pPr marL="180975" indent="-180975" algn="just">
              <a:spcBef>
                <a:spcPts val="0"/>
              </a:spcBef>
              <a:buClr>
                <a:srgbClr val="7030A0"/>
              </a:buClr>
            </a:pPr>
            <a:endParaRPr lang="en-US" sz="1400" dirty="0"/>
          </a:p>
          <a:p>
            <a:pPr marL="180975" indent="-180975" algn="just">
              <a:spcBef>
                <a:spcPts val="0"/>
              </a:spcBef>
              <a:buClr>
                <a:srgbClr val="7030A0"/>
              </a:buClr>
            </a:pPr>
            <a:endParaRPr lang="en-US" sz="1400" b="1" dirty="0">
              <a:solidFill>
                <a:srgbClr val="00B0F0"/>
              </a:solidFill>
            </a:endParaRPr>
          </a:p>
        </p:txBody>
      </p:sp>
      <p:pic>
        <p:nvPicPr>
          <p:cNvPr id="10" name="Picture 2" descr="Related image"/>
          <p:cNvPicPr>
            <a:picLocks noChangeAspect="1" noChangeArrowheads="1"/>
          </p:cNvPicPr>
          <p:nvPr/>
        </p:nvPicPr>
        <p:blipFill>
          <a:blip r:embed="rId2" cstate="print"/>
          <a:srcRect t="5472" r="5405" b="8805"/>
          <a:stretch>
            <a:fillRect/>
          </a:stretch>
        </p:blipFill>
        <p:spPr bwMode="auto">
          <a:xfrm>
            <a:off x="3235597" y="987574"/>
            <a:ext cx="5908403" cy="4155926"/>
          </a:xfrm>
          <a:prstGeom prst="rect">
            <a:avLst/>
          </a:prstGeom>
          <a:noFill/>
        </p:spPr>
      </p:pic>
      <p:sp>
        <p:nvSpPr>
          <p:cNvPr id="12" name="Content Placeholder 3"/>
          <p:cNvSpPr>
            <a:spLocks noGrp="1"/>
          </p:cNvSpPr>
          <p:nvPr>
            <p:ph sz="half" idx="2"/>
          </p:nvPr>
        </p:nvSpPr>
        <p:spPr>
          <a:xfrm>
            <a:off x="0" y="3219822"/>
            <a:ext cx="3203848" cy="1656184"/>
          </a:xfrm>
        </p:spPr>
        <p:txBody>
          <a:bodyPr/>
          <a:lstStyle/>
          <a:p>
            <a:pPr algn="r">
              <a:spcBef>
                <a:spcPts val="0"/>
              </a:spcBef>
              <a:buClr>
                <a:srgbClr val="7030A0"/>
              </a:buClr>
              <a:buNone/>
            </a:pPr>
            <a:r>
              <a:rPr lang="en-US" sz="1400" b="1" dirty="0"/>
              <a:t>Pros:</a:t>
            </a:r>
          </a:p>
          <a:p>
            <a:pPr marL="180975" indent="-180975" algn="r">
              <a:spcBef>
                <a:spcPts val="0"/>
              </a:spcBef>
              <a:buClr>
                <a:srgbClr val="7030A0"/>
              </a:buClr>
            </a:pPr>
            <a:r>
              <a:rPr lang="en-US" sz="1400" dirty="0"/>
              <a:t>Scalable and reliable performance</a:t>
            </a:r>
          </a:p>
          <a:p>
            <a:pPr marL="180975" indent="-180975" algn="r">
              <a:spcBef>
                <a:spcPts val="0"/>
              </a:spcBef>
              <a:buClr>
                <a:srgbClr val="7030A0"/>
              </a:buClr>
            </a:pPr>
            <a:r>
              <a:rPr lang="en-US" sz="1400" dirty="0"/>
              <a:t>Known and predictable costs</a:t>
            </a:r>
          </a:p>
          <a:p>
            <a:pPr marL="180975" indent="-180975" algn="r">
              <a:spcBef>
                <a:spcPts val="0"/>
              </a:spcBef>
              <a:buClr>
                <a:srgbClr val="7030A0"/>
              </a:buClr>
            </a:pPr>
            <a:r>
              <a:rPr lang="en-US" sz="1400" dirty="0"/>
              <a:t>Professional infrastructure</a:t>
            </a:r>
          </a:p>
          <a:p>
            <a:pPr marL="180975" indent="-180975" algn="r">
              <a:spcBef>
                <a:spcPts val="0"/>
              </a:spcBef>
              <a:buClr>
                <a:srgbClr val="7030A0"/>
              </a:buClr>
              <a:buNone/>
            </a:pPr>
            <a:r>
              <a:rPr lang="en-US" sz="1400" b="1" dirty="0"/>
              <a:t>Cons:</a:t>
            </a:r>
          </a:p>
          <a:p>
            <a:pPr marL="180975" indent="-180975" algn="r">
              <a:spcBef>
                <a:spcPts val="0"/>
              </a:spcBef>
              <a:buClr>
                <a:srgbClr val="7030A0"/>
              </a:buClr>
            </a:pPr>
            <a:r>
              <a:rPr lang="en-US" sz="1400" dirty="0"/>
              <a:t>Lack of physical access</a:t>
            </a:r>
          </a:p>
          <a:p>
            <a:pPr marL="180975" indent="-180975" algn="r">
              <a:spcBef>
                <a:spcPts val="0"/>
              </a:spcBef>
              <a:buClr>
                <a:srgbClr val="7030A0"/>
              </a:buClr>
            </a:pPr>
            <a:r>
              <a:rPr lang="en-US" sz="1400" dirty="0"/>
              <a:t>Relies on third-party</a:t>
            </a:r>
          </a:p>
          <a:p>
            <a:pPr marL="180975" indent="-180975" algn="r">
              <a:spcBef>
                <a:spcPts val="0"/>
              </a:spcBef>
              <a:buClr>
                <a:srgbClr val="7030A0"/>
              </a:buClr>
            </a:pPr>
            <a:r>
              <a:rPr lang="en-US" sz="1400" dirty="0"/>
              <a:t>Security fear</a:t>
            </a:r>
          </a:p>
          <a:p>
            <a:pPr marL="180975" indent="-180975" algn="r">
              <a:spcBef>
                <a:spcPts val="0"/>
              </a:spcBef>
              <a:buClr>
                <a:srgbClr val="7030A0"/>
              </a:buClr>
            </a:pPr>
            <a:endParaRPr lang="en-US" sz="1400" dirty="0"/>
          </a:p>
          <a:p>
            <a:pPr marL="180975" indent="-180975" algn="r">
              <a:spcBef>
                <a:spcPts val="0"/>
              </a:spcBef>
              <a:buClr>
                <a:srgbClr val="7030A0"/>
              </a:buClr>
            </a:pPr>
            <a:endParaRPr lang="en-US" sz="1400" b="1" dirty="0">
              <a:solidFill>
                <a:srgbClr val="00B0F0"/>
              </a:solidFill>
            </a:endParaRPr>
          </a:p>
        </p:txBody>
      </p:sp>
    </p:spTree>
    <p:extLst>
      <p:ext uri="{BB962C8B-B14F-4D97-AF65-F5344CB8AC3E}">
        <p14:creationId xmlns:p14="http://schemas.microsoft.com/office/powerpoint/2010/main" val="1103985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52520" cy="857250"/>
          </a:xfrm>
        </p:spPr>
        <p:txBody>
          <a:bodyPr/>
          <a:lstStyle/>
          <a:p>
            <a:r>
              <a:rPr lang="en-US" dirty="0"/>
              <a:t>Cloud Computing</a:t>
            </a:r>
          </a:p>
        </p:txBody>
      </p:sp>
      <p:pic>
        <p:nvPicPr>
          <p:cNvPr id="13" name="Picture 2"/>
          <p:cNvPicPr>
            <a:picLocks noGrp="1" noChangeAspect="1" noChangeArrowheads="1"/>
          </p:cNvPicPr>
          <p:nvPr>
            <p:ph sz="half" idx="2"/>
          </p:nvPr>
        </p:nvPicPr>
        <p:blipFill>
          <a:blip r:embed="rId2" cstate="print"/>
          <a:srcRect/>
          <a:stretch>
            <a:fillRect/>
          </a:stretch>
        </p:blipFill>
        <p:spPr bwMode="auto">
          <a:xfrm>
            <a:off x="1187624" y="1275606"/>
            <a:ext cx="6563072" cy="2371075"/>
          </a:xfrm>
          <a:prstGeom prst="rect">
            <a:avLst/>
          </a:prstGeom>
          <a:noFill/>
          <a:ln w="9525">
            <a:noFill/>
            <a:miter lim="800000"/>
            <a:headEnd/>
            <a:tailEnd/>
          </a:ln>
        </p:spPr>
      </p:pic>
    </p:spTree>
    <p:extLst>
      <p:ext uri="{BB962C8B-B14F-4D97-AF65-F5344CB8AC3E}">
        <p14:creationId xmlns:p14="http://schemas.microsoft.com/office/powerpoint/2010/main" val="1103985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52520" cy="857250"/>
          </a:xfrm>
        </p:spPr>
        <p:txBody>
          <a:bodyPr/>
          <a:lstStyle/>
          <a:p>
            <a:r>
              <a:rPr lang="en-US" dirty="0"/>
              <a:t>Cloud Computing</a:t>
            </a:r>
          </a:p>
        </p:txBody>
      </p:sp>
      <p:pic>
        <p:nvPicPr>
          <p:cNvPr id="13" name="Picture 2"/>
          <p:cNvPicPr>
            <a:picLocks noGrp="1" noChangeAspect="1" noChangeArrowheads="1"/>
          </p:cNvPicPr>
          <p:nvPr>
            <p:ph sz="half" idx="2"/>
          </p:nvPr>
        </p:nvPicPr>
        <p:blipFill rotWithShape="1">
          <a:blip r:embed="rId2" cstate="print"/>
          <a:srcRect t="51051" b="18580"/>
          <a:stretch/>
        </p:blipFill>
        <p:spPr bwMode="auto">
          <a:xfrm>
            <a:off x="251520" y="859641"/>
            <a:ext cx="6563072" cy="720080"/>
          </a:xfrm>
          <a:prstGeom prst="rect">
            <a:avLst/>
          </a:prstGeom>
          <a:noFill/>
          <a:ln w="9525">
            <a:noFill/>
            <a:miter lim="800000"/>
            <a:headEnd/>
            <a:tailEnd/>
          </a:ln>
        </p:spPr>
      </p:pic>
      <p:sp>
        <p:nvSpPr>
          <p:cNvPr id="3" name="Rectangle 2"/>
          <p:cNvSpPr/>
          <p:nvPr/>
        </p:nvSpPr>
        <p:spPr>
          <a:xfrm>
            <a:off x="20361" y="1923678"/>
            <a:ext cx="3222104" cy="1815882"/>
          </a:xfrm>
          <a:prstGeom prst="rect">
            <a:avLst/>
          </a:prstGeom>
        </p:spPr>
        <p:txBody>
          <a:bodyPr wrap="square">
            <a:spAutoFit/>
          </a:bodyPr>
          <a:lstStyle/>
          <a:p>
            <a:pPr marL="285750" indent="-285750">
              <a:buFont typeface="Arial" panose="020B0604020202020204" pitchFamily="34" charset="0"/>
              <a:buChar char="•"/>
            </a:pPr>
            <a:r>
              <a:rPr lang="en-GB" sz="1400" dirty="0">
                <a:solidFill>
                  <a:srgbClr val="002060"/>
                </a:solidFill>
              </a:rPr>
              <a:t>Google Compute Engine</a:t>
            </a:r>
          </a:p>
          <a:p>
            <a:pPr marL="285750" indent="-285750">
              <a:buFont typeface="Arial" panose="020B0604020202020204" pitchFamily="34" charset="0"/>
              <a:buChar char="•"/>
            </a:pPr>
            <a:r>
              <a:rPr lang="en-GB" sz="1400" dirty="0">
                <a:solidFill>
                  <a:srgbClr val="002060"/>
                </a:solidFill>
              </a:rPr>
              <a:t>Amazon AWS (EC2)</a:t>
            </a:r>
          </a:p>
          <a:p>
            <a:pPr marL="285750" indent="-285750">
              <a:buFont typeface="Arial" panose="020B0604020202020204" pitchFamily="34" charset="0"/>
              <a:buChar char="•"/>
            </a:pPr>
            <a:r>
              <a:rPr lang="en-GB" sz="1400" dirty="0">
                <a:solidFill>
                  <a:srgbClr val="002060"/>
                </a:solidFill>
              </a:rPr>
              <a:t>Microsoft Azure</a:t>
            </a:r>
          </a:p>
          <a:p>
            <a:pPr marL="285750" indent="-285750">
              <a:buFont typeface="Arial" panose="020B0604020202020204" pitchFamily="34" charset="0"/>
              <a:buChar char="•"/>
            </a:pPr>
            <a:r>
              <a:rPr lang="en-GB" sz="1400" dirty="0" err="1">
                <a:solidFill>
                  <a:srgbClr val="002060"/>
                </a:solidFill>
              </a:rPr>
              <a:t>GoGrid</a:t>
            </a:r>
            <a:endParaRPr lang="en-GB" sz="1400" dirty="0">
              <a:solidFill>
                <a:srgbClr val="002060"/>
              </a:solidFill>
            </a:endParaRPr>
          </a:p>
          <a:p>
            <a:pPr marL="285750" indent="-285750">
              <a:buFont typeface="Arial" panose="020B0604020202020204" pitchFamily="34" charset="0"/>
              <a:buChar char="•"/>
            </a:pPr>
            <a:r>
              <a:rPr lang="en-GB" sz="1400" dirty="0" err="1">
                <a:solidFill>
                  <a:srgbClr val="002060"/>
                </a:solidFill>
              </a:rPr>
              <a:t>Rackspace</a:t>
            </a:r>
            <a:r>
              <a:rPr lang="en-GB" sz="1400" dirty="0">
                <a:solidFill>
                  <a:srgbClr val="002060"/>
                </a:solidFill>
              </a:rPr>
              <a:t> Cloud</a:t>
            </a:r>
          </a:p>
          <a:p>
            <a:pPr marL="285750" indent="-285750">
              <a:buFont typeface="Arial" panose="020B0604020202020204" pitchFamily="34" charset="0"/>
              <a:buChar char="•"/>
            </a:pPr>
            <a:r>
              <a:rPr lang="en-GB" sz="1400" dirty="0">
                <a:solidFill>
                  <a:srgbClr val="002060"/>
                </a:solidFill>
              </a:rPr>
              <a:t>IBM cloud computing</a:t>
            </a:r>
          </a:p>
          <a:p>
            <a:pPr marL="285750" indent="-285750">
              <a:buFont typeface="Arial" panose="020B0604020202020204" pitchFamily="34" charset="0"/>
              <a:buChar char="•"/>
            </a:pPr>
            <a:r>
              <a:rPr lang="en-GB" sz="1400" dirty="0">
                <a:solidFill>
                  <a:srgbClr val="002060"/>
                </a:solidFill>
              </a:rPr>
              <a:t>FUJITSU Cloud IaaS TPS5</a:t>
            </a:r>
          </a:p>
          <a:p>
            <a:r>
              <a:rPr lang="en-GB" sz="1400" dirty="0">
                <a:solidFill>
                  <a:srgbClr val="002060"/>
                </a:solidFill>
              </a:rPr>
              <a:t>...</a:t>
            </a:r>
          </a:p>
        </p:txBody>
      </p:sp>
      <p:sp>
        <p:nvSpPr>
          <p:cNvPr id="4" name="Rectangle 3"/>
          <p:cNvSpPr/>
          <p:nvPr/>
        </p:nvSpPr>
        <p:spPr>
          <a:xfrm>
            <a:off x="2638582" y="1923678"/>
            <a:ext cx="3024336" cy="2246769"/>
          </a:xfrm>
          <a:prstGeom prst="rect">
            <a:avLst/>
          </a:prstGeom>
        </p:spPr>
        <p:txBody>
          <a:bodyPr wrap="square">
            <a:spAutoFit/>
          </a:bodyPr>
          <a:lstStyle/>
          <a:p>
            <a:pPr marL="285750" indent="-285750">
              <a:buFont typeface="Arial" panose="020B0604020202020204" pitchFamily="34" charset="0"/>
              <a:buChar char="•"/>
            </a:pPr>
            <a:r>
              <a:rPr lang="en-GB" sz="1400" dirty="0">
                <a:solidFill>
                  <a:srgbClr val="7030A0"/>
                </a:solidFill>
              </a:rPr>
              <a:t>Microsoft Azure</a:t>
            </a:r>
          </a:p>
          <a:p>
            <a:pPr marL="285750" indent="-285750">
              <a:buFont typeface="Arial" panose="020B0604020202020204" pitchFamily="34" charset="0"/>
              <a:buChar char="•"/>
            </a:pPr>
            <a:r>
              <a:rPr lang="en-GB" sz="1400" dirty="0">
                <a:solidFill>
                  <a:srgbClr val="7030A0"/>
                </a:solidFill>
              </a:rPr>
              <a:t>Google App Engine</a:t>
            </a:r>
          </a:p>
          <a:p>
            <a:pPr marL="285750" indent="-285750">
              <a:buFont typeface="Arial" panose="020B0604020202020204" pitchFamily="34" charset="0"/>
              <a:buChar char="•"/>
            </a:pPr>
            <a:r>
              <a:rPr lang="en-GB" sz="1400" dirty="0">
                <a:solidFill>
                  <a:srgbClr val="7030A0"/>
                </a:solidFill>
              </a:rPr>
              <a:t>Amazon AWS (Simple Storage Service (S3), Amazon Relational Database Service (RDS), etc.)</a:t>
            </a:r>
          </a:p>
          <a:p>
            <a:pPr marL="285750" indent="-285750">
              <a:buFont typeface="Arial" panose="020B0604020202020204" pitchFamily="34" charset="0"/>
              <a:buChar char="•"/>
            </a:pPr>
            <a:r>
              <a:rPr lang="en-GB" sz="1400" dirty="0">
                <a:solidFill>
                  <a:srgbClr val="7030A0"/>
                </a:solidFill>
              </a:rPr>
              <a:t>Force.com </a:t>
            </a:r>
          </a:p>
          <a:p>
            <a:pPr marL="285750" indent="-285750">
              <a:buFont typeface="Arial" panose="020B0604020202020204" pitchFamily="34" charset="0"/>
              <a:buChar char="•"/>
            </a:pPr>
            <a:r>
              <a:rPr lang="en-GB" sz="1400" dirty="0">
                <a:solidFill>
                  <a:srgbClr val="7030A0"/>
                </a:solidFill>
              </a:rPr>
              <a:t>SAP Cloud Platform </a:t>
            </a:r>
          </a:p>
          <a:p>
            <a:pPr marL="285750" indent="-285750">
              <a:buFont typeface="Arial" panose="020B0604020202020204" pitchFamily="34" charset="0"/>
              <a:buChar char="•"/>
            </a:pPr>
            <a:r>
              <a:rPr lang="en-GB" sz="1400" dirty="0">
                <a:solidFill>
                  <a:srgbClr val="7030A0"/>
                </a:solidFill>
              </a:rPr>
              <a:t>VMware </a:t>
            </a:r>
            <a:r>
              <a:rPr lang="en-GB" sz="1400" dirty="0" err="1">
                <a:solidFill>
                  <a:srgbClr val="7030A0"/>
                </a:solidFill>
              </a:rPr>
              <a:t>vCloud</a:t>
            </a:r>
            <a:r>
              <a:rPr lang="en-GB" sz="1400" dirty="0">
                <a:solidFill>
                  <a:srgbClr val="7030A0"/>
                </a:solidFill>
              </a:rPr>
              <a:t> Air</a:t>
            </a:r>
          </a:p>
          <a:p>
            <a:pPr marL="285750" indent="-285750">
              <a:buFont typeface="Arial" panose="020B0604020202020204" pitchFamily="34" charset="0"/>
              <a:buChar char="•"/>
            </a:pPr>
            <a:r>
              <a:rPr lang="en-GB" sz="1400" dirty="0" err="1">
                <a:solidFill>
                  <a:srgbClr val="7030A0"/>
                </a:solidFill>
              </a:rPr>
              <a:t>Heroku</a:t>
            </a:r>
            <a:endParaRPr lang="en-GB" sz="1400" dirty="0">
              <a:solidFill>
                <a:srgbClr val="7030A0"/>
              </a:solidFill>
            </a:endParaRPr>
          </a:p>
          <a:p>
            <a:pPr marL="285750" indent="-285750">
              <a:buFont typeface="Arial" panose="020B0604020202020204" pitchFamily="34" charset="0"/>
              <a:buChar char="•"/>
            </a:pPr>
            <a:r>
              <a:rPr lang="en-GB" sz="1400" dirty="0">
                <a:solidFill>
                  <a:srgbClr val="7030A0"/>
                </a:solidFill>
              </a:rPr>
              <a:t>Red Hat </a:t>
            </a:r>
            <a:r>
              <a:rPr lang="en-GB" sz="1400" dirty="0" err="1">
                <a:solidFill>
                  <a:srgbClr val="7030A0"/>
                </a:solidFill>
              </a:rPr>
              <a:t>OpenShift</a:t>
            </a:r>
            <a:r>
              <a:rPr lang="en-GB" sz="1400" dirty="0">
                <a:solidFill>
                  <a:srgbClr val="7030A0"/>
                </a:solidFill>
              </a:rPr>
              <a:t> Online</a:t>
            </a:r>
          </a:p>
        </p:txBody>
      </p:sp>
      <p:sp>
        <p:nvSpPr>
          <p:cNvPr id="6" name="Rectangle 5"/>
          <p:cNvSpPr/>
          <p:nvPr/>
        </p:nvSpPr>
        <p:spPr>
          <a:xfrm>
            <a:off x="5662918" y="1779662"/>
            <a:ext cx="3024336" cy="2893100"/>
          </a:xfrm>
          <a:prstGeom prst="rect">
            <a:avLst/>
          </a:prstGeom>
        </p:spPr>
        <p:txBody>
          <a:bodyPr wrap="square">
            <a:spAutoFit/>
          </a:bodyPr>
          <a:lstStyle/>
          <a:p>
            <a:pPr marL="285750" indent="-285750">
              <a:buFont typeface="Arial" panose="020B0604020202020204" pitchFamily="34" charset="0"/>
              <a:buChar char="•"/>
            </a:pPr>
            <a:r>
              <a:rPr lang="en-GB" sz="1400" b="1" dirty="0"/>
              <a:t>G Suite / Google Apps </a:t>
            </a:r>
            <a:r>
              <a:rPr lang="en-GB" sz="1400" dirty="0"/>
              <a:t>(Gmail, Hangouts, Calendar,  Google+; Drive;  Docs, Sheets, Slides, Forms; Sites)</a:t>
            </a:r>
          </a:p>
          <a:p>
            <a:pPr marL="285750" indent="-285750">
              <a:buFont typeface="Arial" panose="020B0604020202020204" pitchFamily="34" charset="0"/>
              <a:buChar char="•"/>
            </a:pPr>
            <a:r>
              <a:rPr lang="en-GB" sz="1400" b="1" dirty="0"/>
              <a:t>Microsoft Online Services / Office 365</a:t>
            </a:r>
            <a:r>
              <a:rPr lang="en-GB" sz="1400" dirty="0"/>
              <a:t> (Exchange, Skype for Business, SharePoint, Office Online (Word, Excel, PowerPoint, OneNote; Outlook.com, People, Calendar, OneDrive))</a:t>
            </a:r>
          </a:p>
          <a:p>
            <a:pPr marL="285750" indent="-285750">
              <a:buFont typeface="Arial" panose="020B0604020202020204" pitchFamily="34" charset="0"/>
              <a:buChar char="•"/>
            </a:pPr>
            <a:r>
              <a:rPr lang="en-GB" sz="1400" dirty="0"/>
              <a:t>salesforce.com</a:t>
            </a:r>
          </a:p>
          <a:p>
            <a:pPr marL="285750" indent="-285750">
              <a:buFont typeface="Arial" panose="020B0604020202020204" pitchFamily="34" charset="0"/>
              <a:buChar char="•"/>
            </a:pPr>
            <a:r>
              <a:rPr lang="en-GB" sz="1400" dirty="0"/>
              <a:t>Box</a:t>
            </a:r>
          </a:p>
        </p:txBody>
      </p:sp>
    </p:spTree>
    <p:extLst>
      <p:ext uri="{BB962C8B-B14F-4D97-AF65-F5344CB8AC3E}">
        <p14:creationId xmlns:p14="http://schemas.microsoft.com/office/powerpoint/2010/main" val="2067950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98396" y="267494"/>
            <a:ext cx="8928992" cy="1243013"/>
          </a:xfrm>
        </p:spPr>
        <p:txBody>
          <a:bodyPr/>
          <a:lstStyle/>
          <a:p>
            <a:r>
              <a:rPr lang="en-US" dirty="0"/>
              <a:t>Cloud Computing Development</a:t>
            </a:r>
          </a:p>
        </p:txBody>
      </p:sp>
      <p:sp>
        <p:nvSpPr>
          <p:cNvPr id="4" name="Content Placeholder 3"/>
          <p:cNvSpPr>
            <a:spLocks noGrp="1"/>
          </p:cNvSpPr>
          <p:nvPr>
            <p:ph sz="quarter" idx="12"/>
          </p:nvPr>
        </p:nvSpPr>
        <p:spPr>
          <a:xfrm>
            <a:off x="179512" y="2427734"/>
            <a:ext cx="8028434" cy="539353"/>
          </a:xfrm>
        </p:spPr>
        <p:txBody>
          <a:bodyPr/>
          <a:lstStyle/>
          <a:p>
            <a:r>
              <a:rPr lang="en-US" dirty="0"/>
              <a:t>Lecture: </a:t>
            </a:r>
            <a:br>
              <a:rPr lang="en-US" dirty="0"/>
            </a:br>
            <a:r>
              <a:rPr lang="en-US" b="1" dirty="0"/>
              <a:t>Cloud Computing Models: </a:t>
            </a:r>
            <a:r>
              <a:rPr lang="en-US" dirty="0"/>
              <a:t>IaaS, PaaS, SaaS</a:t>
            </a:r>
          </a:p>
        </p:txBody>
      </p:sp>
      <p:sp>
        <p:nvSpPr>
          <p:cNvPr id="5" name="Content Placeholder 3"/>
          <p:cNvSpPr txBox="1">
            <a:spLocks/>
          </p:cNvSpPr>
          <p:nvPr/>
        </p:nvSpPr>
        <p:spPr>
          <a:xfrm>
            <a:off x="3419872" y="4227934"/>
            <a:ext cx="3960440" cy="915566"/>
          </a:xfrm>
          <a:prstGeom prst="rect">
            <a:avLst/>
          </a:prstGeom>
        </p:spPr>
        <p:txBody>
          <a:bodyPr vert="horz"/>
          <a:lstStyle>
            <a:lvl1pPr marL="0" indent="0" algn="l" defTabSz="457200" rtl="0" eaLnBrk="1" latinLnBrk="0" hangingPunct="1">
              <a:spcBef>
                <a:spcPct val="20000"/>
              </a:spcBef>
              <a:buFont typeface="Arial"/>
              <a:buNone/>
              <a:defRPr sz="2800" kern="1200">
                <a:solidFill>
                  <a:srgbClr val="FFFFFF"/>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spcBef>
                <a:spcPts val="0"/>
              </a:spcBef>
            </a:pPr>
            <a:r>
              <a:rPr lang="en-US" dirty="0">
                <a:solidFill>
                  <a:schemeClr val="accent2">
                    <a:lumMod val="75000"/>
                    <a:lumOff val="25000"/>
                  </a:schemeClr>
                </a:solidFill>
              </a:rPr>
              <a:t>Anatoliy Gorbenko</a:t>
            </a:r>
          </a:p>
          <a:p>
            <a:pPr algn="r">
              <a:spcBef>
                <a:spcPts val="0"/>
              </a:spcBef>
            </a:pPr>
            <a:r>
              <a:rPr lang="en-GB" dirty="0">
                <a:solidFill>
                  <a:schemeClr val="accent2">
                    <a:lumMod val="75000"/>
                    <a:lumOff val="25000"/>
                  </a:schemeClr>
                </a:solidFill>
              </a:rPr>
              <a:t>Kiran </a:t>
            </a:r>
            <a:r>
              <a:rPr lang="en-GB" dirty="0" err="1">
                <a:solidFill>
                  <a:schemeClr val="accent2">
                    <a:lumMod val="75000"/>
                    <a:lumOff val="25000"/>
                  </a:schemeClr>
                </a:solidFill>
              </a:rPr>
              <a:t>Voderhobli</a:t>
            </a:r>
            <a:endParaRPr lang="en-US" dirty="0">
              <a:solidFill>
                <a:schemeClr val="accent2">
                  <a:lumMod val="75000"/>
                  <a:lumOff val="25000"/>
                </a:schemeClr>
              </a:solidFill>
            </a:endParaRPr>
          </a:p>
        </p:txBody>
      </p:sp>
    </p:spTree>
    <p:extLst>
      <p:ext uri="{BB962C8B-B14F-4D97-AF65-F5344CB8AC3E}">
        <p14:creationId xmlns:p14="http://schemas.microsoft.com/office/powerpoint/2010/main" val="1905534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a:t>Lecture Agenda</a:t>
            </a:r>
          </a:p>
        </p:txBody>
      </p:sp>
      <p:sp>
        <p:nvSpPr>
          <p:cNvPr id="5" name="Content Placeholder 4"/>
          <p:cNvSpPr>
            <a:spLocks noGrp="1"/>
          </p:cNvSpPr>
          <p:nvPr>
            <p:ph sz="quarter" idx="11"/>
          </p:nvPr>
        </p:nvSpPr>
        <p:spPr>
          <a:xfrm>
            <a:off x="323578" y="1347614"/>
            <a:ext cx="4248423" cy="2196449"/>
          </a:xfrm>
        </p:spPr>
        <p:txBody>
          <a:bodyPr/>
          <a:lstStyle/>
          <a:p>
            <a:r>
              <a:rPr lang="en-US" altLang="zh-TW" sz="2800" b="1" dirty="0"/>
              <a:t>Cloud Computing Models</a:t>
            </a:r>
          </a:p>
        </p:txBody>
      </p:sp>
      <p:sp>
        <p:nvSpPr>
          <p:cNvPr id="10" name="Content Placeholder 3"/>
          <p:cNvSpPr>
            <a:spLocks noGrp="1"/>
          </p:cNvSpPr>
          <p:nvPr>
            <p:ph sz="half" idx="2"/>
          </p:nvPr>
        </p:nvSpPr>
        <p:spPr>
          <a:xfrm>
            <a:off x="5029200" y="915566"/>
            <a:ext cx="4114800" cy="2451720"/>
          </a:xfrm>
        </p:spPr>
        <p:txBody>
          <a:bodyPr/>
          <a:lstStyle/>
          <a:p>
            <a:pPr>
              <a:buClr>
                <a:srgbClr val="7030A0"/>
              </a:buClr>
            </a:pPr>
            <a:r>
              <a:rPr lang="en-US" dirty="0"/>
              <a:t>Service models</a:t>
            </a:r>
          </a:p>
          <a:p>
            <a:pPr>
              <a:buClr>
                <a:srgbClr val="7030A0"/>
              </a:buClr>
            </a:pPr>
            <a:r>
              <a:rPr lang="en-US" dirty="0"/>
              <a:t>Deployment models</a:t>
            </a:r>
          </a:p>
          <a:p>
            <a:pPr>
              <a:buClr>
                <a:srgbClr val="7030A0"/>
              </a:buClr>
            </a:pPr>
            <a:r>
              <a:rPr lang="en-US" dirty="0"/>
              <a:t>Cloud economics</a:t>
            </a:r>
          </a:p>
        </p:txBody>
      </p:sp>
    </p:spTree>
    <p:extLst>
      <p:ext uri="{BB962C8B-B14F-4D97-AF65-F5344CB8AC3E}">
        <p14:creationId xmlns:p14="http://schemas.microsoft.com/office/powerpoint/2010/main" val="267276402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a:t>Cloud Computing</a:t>
            </a:r>
          </a:p>
          <a:p>
            <a:endParaRPr lang="en-US" dirty="0"/>
          </a:p>
        </p:txBody>
      </p:sp>
      <p:sp>
        <p:nvSpPr>
          <p:cNvPr id="7" name="Content Placeholder 4"/>
          <p:cNvSpPr>
            <a:spLocks noGrp="1"/>
          </p:cNvSpPr>
          <p:nvPr>
            <p:ph sz="quarter" idx="11"/>
          </p:nvPr>
        </p:nvSpPr>
        <p:spPr>
          <a:xfrm>
            <a:off x="323578" y="2067694"/>
            <a:ext cx="4248423" cy="1476369"/>
          </a:xfrm>
        </p:spPr>
        <p:txBody>
          <a:bodyPr/>
          <a:lstStyle/>
          <a:p>
            <a:r>
              <a:rPr lang="en-US" sz="2800" dirty="0"/>
              <a:t>Service Models</a:t>
            </a:r>
            <a:endParaRPr lang="en-US" altLang="zh-TW" sz="2800" b="1" dirty="0"/>
          </a:p>
        </p:txBody>
      </p:sp>
      <p:sp>
        <p:nvSpPr>
          <p:cNvPr id="5" name="Content Placeholder 3"/>
          <p:cNvSpPr>
            <a:spLocks noGrp="1"/>
          </p:cNvSpPr>
          <p:nvPr>
            <p:ph sz="half" idx="2"/>
          </p:nvPr>
        </p:nvSpPr>
        <p:spPr>
          <a:xfrm>
            <a:off x="4932040" y="411510"/>
            <a:ext cx="4211960" cy="3312368"/>
          </a:xfrm>
        </p:spPr>
        <p:txBody>
          <a:bodyPr/>
          <a:lstStyle/>
          <a:p>
            <a:pPr marL="180975" indent="-180975" algn="just">
              <a:buClr>
                <a:srgbClr val="7030A0"/>
              </a:buClr>
            </a:pPr>
            <a:r>
              <a:rPr lang="en-US" sz="2400" dirty="0" err="1">
                <a:solidFill>
                  <a:srgbClr val="002060"/>
                </a:solidFill>
              </a:rPr>
              <a:t>IaaS</a:t>
            </a:r>
            <a:r>
              <a:rPr lang="en-US" sz="2400" dirty="0">
                <a:solidFill>
                  <a:srgbClr val="002060"/>
                </a:solidFill>
              </a:rPr>
              <a:t> (</a:t>
            </a:r>
            <a:r>
              <a:rPr lang="en-US" sz="2200" dirty="0">
                <a:solidFill>
                  <a:srgbClr val="002060"/>
                </a:solidFill>
              </a:rPr>
              <a:t>Infrastructure-as-a-Service</a:t>
            </a:r>
            <a:r>
              <a:rPr lang="en-US" sz="2400" dirty="0">
                <a:solidFill>
                  <a:srgbClr val="002060"/>
                </a:solidFill>
              </a:rPr>
              <a:t>)</a:t>
            </a:r>
          </a:p>
          <a:p>
            <a:pPr marL="180975" indent="-180975" algn="just">
              <a:buClr>
                <a:srgbClr val="7030A0"/>
              </a:buClr>
            </a:pPr>
            <a:endParaRPr lang="en-US" sz="2400" dirty="0">
              <a:solidFill>
                <a:srgbClr val="002060"/>
              </a:solidFill>
            </a:endParaRPr>
          </a:p>
          <a:p>
            <a:pPr marL="180975" indent="-180975" algn="just">
              <a:buClr>
                <a:srgbClr val="7030A0"/>
              </a:buClr>
            </a:pPr>
            <a:r>
              <a:rPr lang="en-US" sz="2400" dirty="0" err="1">
                <a:solidFill>
                  <a:srgbClr val="002060"/>
                </a:solidFill>
              </a:rPr>
              <a:t>PaaS</a:t>
            </a:r>
            <a:r>
              <a:rPr lang="en-US" sz="2400" dirty="0">
                <a:solidFill>
                  <a:srgbClr val="002060"/>
                </a:solidFill>
              </a:rPr>
              <a:t> (Platform-as-a-Service)</a:t>
            </a:r>
          </a:p>
          <a:p>
            <a:pPr marL="180975" indent="-180975" algn="just">
              <a:buClr>
                <a:srgbClr val="7030A0"/>
              </a:buClr>
            </a:pPr>
            <a:endParaRPr lang="en-US" sz="2400" dirty="0">
              <a:solidFill>
                <a:srgbClr val="002060"/>
              </a:solidFill>
            </a:endParaRPr>
          </a:p>
          <a:p>
            <a:pPr marL="180975" indent="-180975" algn="just">
              <a:buClr>
                <a:srgbClr val="7030A0"/>
              </a:buClr>
            </a:pPr>
            <a:r>
              <a:rPr lang="en-US" sz="2400" dirty="0" err="1">
                <a:solidFill>
                  <a:srgbClr val="002060"/>
                </a:solidFill>
              </a:rPr>
              <a:t>SaaS</a:t>
            </a:r>
            <a:r>
              <a:rPr lang="en-US" sz="2400" dirty="0">
                <a:solidFill>
                  <a:srgbClr val="002060"/>
                </a:solidFill>
              </a:rPr>
              <a:t> (Software-as-a-Service)</a:t>
            </a:r>
          </a:p>
        </p:txBody>
      </p:sp>
    </p:spTree>
    <p:extLst>
      <p:ext uri="{BB962C8B-B14F-4D97-AF65-F5344CB8AC3E}">
        <p14:creationId xmlns:p14="http://schemas.microsoft.com/office/powerpoint/2010/main" val="267276402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52520" cy="857250"/>
          </a:xfrm>
        </p:spPr>
        <p:txBody>
          <a:bodyPr/>
          <a:lstStyle/>
          <a:p>
            <a:r>
              <a:rPr lang="en-US" dirty="0"/>
              <a:t>Cloud Computing Analogy</a:t>
            </a:r>
          </a:p>
        </p:txBody>
      </p:sp>
      <p:sp>
        <p:nvSpPr>
          <p:cNvPr id="9" name="Content Placeholder 3"/>
          <p:cNvSpPr>
            <a:spLocks noGrp="1"/>
          </p:cNvSpPr>
          <p:nvPr>
            <p:ph sz="half" idx="2"/>
          </p:nvPr>
        </p:nvSpPr>
        <p:spPr>
          <a:xfrm>
            <a:off x="3995936" y="1059582"/>
            <a:ext cx="3888432" cy="2956545"/>
          </a:xfrm>
        </p:spPr>
        <p:txBody>
          <a:bodyPr/>
          <a:lstStyle/>
          <a:p>
            <a:pPr marL="0" indent="0">
              <a:buClr>
                <a:srgbClr val="7030A0"/>
              </a:buClr>
              <a:buNone/>
            </a:pPr>
            <a:r>
              <a:rPr lang="en-US" dirty="0"/>
              <a:t>Imagine, you just moved to a city and you are looking for a place to live:</a:t>
            </a:r>
          </a:p>
          <a:p>
            <a:pPr marL="0" indent="0">
              <a:buClr>
                <a:srgbClr val="7030A0"/>
              </a:buClr>
              <a:buNone/>
            </a:pPr>
            <a:endParaRPr lang="en-US" dirty="0"/>
          </a:p>
          <a:p>
            <a:pPr marL="174625" indent="-174625" algn="just">
              <a:buClr>
                <a:srgbClr val="7030A0"/>
              </a:buClr>
            </a:pPr>
            <a:r>
              <a:rPr lang="en-US" sz="2000" dirty="0">
                <a:solidFill>
                  <a:srgbClr val="002060"/>
                </a:solidFill>
              </a:rPr>
              <a:t>Build a new house ?</a:t>
            </a:r>
          </a:p>
          <a:p>
            <a:pPr marL="174625" indent="-174625" algn="just">
              <a:buClr>
                <a:srgbClr val="7030A0"/>
              </a:buClr>
            </a:pPr>
            <a:r>
              <a:rPr lang="en-US" sz="2000" dirty="0">
                <a:solidFill>
                  <a:srgbClr val="002060"/>
                </a:solidFill>
              </a:rPr>
              <a:t>Buy an empty house ?</a:t>
            </a:r>
          </a:p>
          <a:p>
            <a:pPr marL="174625" indent="-174625" algn="just">
              <a:buClr>
                <a:srgbClr val="7030A0"/>
              </a:buClr>
            </a:pPr>
            <a:r>
              <a:rPr lang="en-US" sz="2000" dirty="0">
                <a:solidFill>
                  <a:srgbClr val="002060"/>
                </a:solidFill>
              </a:rPr>
              <a:t>Live in a hotel ?</a:t>
            </a:r>
          </a:p>
          <a:p>
            <a:pPr marL="0" indent="0" algn="just">
              <a:buClr>
                <a:srgbClr val="7030A0"/>
              </a:buClr>
              <a:buNone/>
            </a:pPr>
            <a:endParaRPr lang="en-US" b="1" dirty="0">
              <a:solidFill>
                <a:srgbClr val="00B0F0"/>
              </a:solidFill>
            </a:endParaRPr>
          </a:p>
        </p:txBody>
      </p:sp>
      <p:pic>
        <p:nvPicPr>
          <p:cNvPr id="10" name="Picture 8" descr="C:\Users\Andy\AppData\Local\Microsoft\Windows\Temporary Internet Files\Content.IE5\IBKPY4TO\MPj04422330000[1].jpg"/>
          <p:cNvPicPr>
            <a:picLocks noChangeAspect="1" noChangeArrowheads="1"/>
          </p:cNvPicPr>
          <p:nvPr/>
        </p:nvPicPr>
        <p:blipFill>
          <a:blip r:embed="rId2" cstate="print"/>
          <a:srcRect r="6587" b="6666"/>
          <a:stretch>
            <a:fillRect/>
          </a:stretch>
        </p:blipFill>
        <p:spPr bwMode="auto">
          <a:xfrm>
            <a:off x="323528" y="1059582"/>
            <a:ext cx="2617456" cy="3744416"/>
          </a:xfrm>
          <a:prstGeom prst="roundRect">
            <a:avLst>
              <a:gd name="adj" fmla="val 603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03985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52520" cy="857250"/>
          </a:xfrm>
        </p:spPr>
        <p:txBody>
          <a:bodyPr/>
          <a:lstStyle/>
          <a:p>
            <a:r>
              <a:rPr lang="en-US" dirty="0"/>
              <a:t>Cloud Computing Analogy</a:t>
            </a:r>
          </a:p>
        </p:txBody>
      </p:sp>
      <p:sp>
        <p:nvSpPr>
          <p:cNvPr id="9" name="Content Placeholder 3"/>
          <p:cNvSpPr>
            <a:spLocks noGrp="1"/>
          </p:cNvSpPr>
          <p:nvPr>
            <p:ph sz="half" idx="2"/>
          </p:nvPr>
        </p:nvSpPr>
        <p:spPr>
          <a:xfrm>
            <a:off x="179512" y="915566"/>
            <a:ext cx="3888432" cy="2956545"/>
          </a:xfrm>
        </p:spPr>
        <p:txBody>
          <a:bodyPr/>
          <a:lstStyle/>
          <a:p>
            <a:pPr marL="0" indent="0">
              <a:buClr>
                <a:srgbClr val="7030A0"/>
              </a:buClr>
              <a:buNone/>
            </a:pPr>
            <a:r>
              <a:rPr lang="en-US" dirty="0"/>
              <a:t>Building a new house</a:t>
            </a:r>
          </a:p>
          <a:p>
            <a:pPr marL="0" indent="0">
              <a:buClr>
                <a:srgbClr val="7030A0"/>
              </a:buClr>
              <a:buNone/>
            </a:pPr>
            <a:endParaRPr lang="en-US" dirty="0"/>
          </a:p>
          <a:p>
            <a:pPr marL="174625" indent="-174625" algn="just">
              <a:buClr>
                <a:srgbClr val="7030A0"/>
              </a:buClr>
            </a:pPr>
            <a:r>
              <a:rPr lang="en-US" sz="2000" dirty="0">
                <a:solidFill>
                  <a:srgbClr val="002060"/>
                </a:solidFill>
              </a:rPr>
              <a:t>You can fully control everything</a:t>
            </a:r>
          </a:p>
          <a:p>
            <a:pPr marL="174625" indent="-174625" algn="just">
              <a:buClr>
                <a:srgbClr val="7030A0"/>
              </a:buClr>
            </a:pPr>
            <a:r>
              <a:rPr lang="en-US" sz="2000" dirty="0">
                <a:solidFill>
                  <a:srgbClr val="002060"/>
                </a:solidFill>
              </a:rPr>
              <a:t>Your build exactly you want </a:t>
            </a:r>
          </a:p>
          <a:p>
            <a:pPr marL="174625" indent="-174625" algn="just">
              <a:buClr>
                <a:srgbClr val="7030A0"/>
              </a:buClr>
            </a:pPr>
            <a:endParaRPr lang="en-US" sz="2000" dirty="0">
              <a:solidFill>
                <a:srgbClr val="002060"/>
              </a:solidFill>
            </a:endParaRPr>
          </a:p>
          <a:p>
            <a:pPr marL="174625" indent="-174625" algn="just">
              <a:buClr>
                <a:srgbClr val="7030A0"/>
              </a:buClr>
            </a:pPr>
            <a:r>
              <a:rPr lang="en-US" sz="2000" dirty="0">
                <a:solidFill>
                  <a:srgbClr val="002060"/>
                </a:solidFill>
              </a:rPr>
              <a:t>But that is a hard work …</a:t>
            </a:r>
          </a:p>
          <a:p>
            <a:pPr marL="0" indent="0" algn="just">
              <a:buClr>
                <a:srgbClr val="7030A0"/>
              </a:buClr>
              <a:buNone/>
            </a:pPr>
            <a:endParaRPr lang="en-US" b="1" dirty="0">
              <a:solidFill>
                <a:srgbClr val="00B0F0"/>
              </a:solidFill>
            </a:endParaRPr>
          </a:p>
        </p:txBody>
      </p:sp>
      <p:pic>
        <p:nvPicPr>
          <p:cNvPr id="5" name="Picture 2" descr="C:\Users\Andy\AppData\Local\Microsoft\Windows\Temporary Internet Files\Content.IE5\PQCBMZKS\MPj04393130000[1].jpg"/>
          <p:cNvPicPr>
            <a:picLocks noChangeAspect="1" noChangeArrowheads="1"/>
          </p:cNvPicPr>
          <p:nvPr/>
        </p:nvPicPr>
        <p:blipFill>
          <a:blip r:embed="rId2" cstate="print"/>
          <a:srcRect/>
          <a:stretch>
            <a:fillRect/>
          </a:stretch>
        </p:blipFill>
        <p:spPr bwMode="auto">
          <a:xfrm>
            <a:off x="4644008" y="843558"/>
            <a:ext cx="3840427" cy="2880320"/>
          </a:xfrm>
          <a:prstGeom prst="roundRect">
            <a:avLst>
              <a:gd name="adj" fmla="val 4018"/>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03985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52520" cy="857250"/>
          </a:xfrm>
        </p:spPr>
        <p:txBody>
          <a:bodyPr/>
          <a:lstStyle/>
          <a:p>
            <a:r>
              <a:rPr lang="en-US" dirty="0"/>
              <a:t>Cloud Computing Analogy</a:t>
            </a:r>
          </a:p>
        </p:txBody>
      </p:sp>
      <p:sp>
        <p:nvSpPr>
          <p:cNvPr id="9" name="Content Placeholder 3"/>
          <p:cNvSpPr>
            <a:spLocks noGrp="1"/>
          </p:cNvSpPr>
          <p:nvPr>
            <p:ph sz="half" idx="2"/>
          </p:nvPr>
        </p:nvSpPr>
        <p:spPr>
          <a:xfrm>
            <a:off x="4788024" y="843558"/>
            <a:ext cx="4104456" cy="2956545"/>
          </a:xfrm>
        </p:spPr>
        <p:txBody>
          <a:bodyPr/>
          <a:lstStyle/>
          <a:p>
            <a:pPr marL="0" indent="0">
              <a:buClr>
                <a:srgbClr val="7030A0"/>
              </a:buClr>
              <a:buNone/>
            </a:pPr>
            <a:r>
              <a:rPr lang="en-US" dirty="0"/>
              <a:t>Buying an empty house</a:t>
            </a:r>
          </a:p>
          <a:p>
            <a:pPr marL="0" indent="0">
              <a:buClr>
                <a:srgbClr val="7030A0"/>
              </a:buClr>
              <a:buNone/>
            </a:pPr>
            <a:endParaRPr lang="en-US" dirty="0"/>
          </a:p>
          <a:p>
            <a:pPr marL="174625" indent="-174625" algn="just">
              <a:buClr>
                <a:srgbClr val="7030A0"/>
              </a:buClr>
            </a:pPr>
            <a:r>
              <a:rPr lang="en-US" sz="2000" dirty="0">
                <a:solidFill>
                  <a:srgbClr val="002060"/>
                </a:solidFill>
              </a:rPr>
              <a:t>You can customize some part of your house and bring your own furniture. </a:t>
            </a:r>
          </a:p>
          <a:p>
            <a:pPr marL="174625" indent="-174625" algn="just">
              <a:buClr>
                <a:srgbClr val="7030A0"/>
              </a:buClr>
            </a:pPr>
            <a:r>
              <a:rPr lang="en-US" sz="2000" dirty="0">
                <a:solidFill>
                  <a:srgbClr val="002060"/>
                </a:solidFill>
              </a:rPr>
              <a:t>You never can change the original architecture.</a:t>
            </a:r>
          </a:p>
          <a:p>
            <a:pPr marL="0" indent="0" algn="just">
              <a:buClr>
                <a:srgbClr val="7030A0"/>
              </a:buClr>
              <a:buNone/>
            </a:pPr>
            <a:endParaRPr lang="en-US" b="1" dirty="0">
              <a:solidFill>
                <a:srgbClr val="00B0F0"/>
              </a:solidFill>
            </a:endParaRPr>
          </a:p>
        </p:txBody>
      </p:sp>
      <p:pic>
        <p:nvPicPr>
          <p:cNvPr id="35842" name="Picture 2" descr="Image result for install new furniture"/>
          <p:cNvPicPr>
            <a:picLocks noChangeAspect="1" noChangeArrowheads="1"/>
          </p:cNvPicPr>
          <p:nvPr/>
        </p:nvPicPr>
        <p:blipFill>
          <a:blip r:embed="rId2" cstate="print"/>
          <a:srcRect/>
          <a:stretch>
            <a:fillRect/>
          </a:stretch>
        </p:blipFill>
        <p:spPr bwMode="auto">
          <a:xfrm>
            <a:off x="179512" y="987574"/>
            <a:ext cx="4536504" cy="3024336"/>
          </a:xfrm>
          <a:prstGeom prst="rect">
            <a:avLst/>
          </a:prstGeom>
          <a:noFill/>
        </p:spPr>
      </p:pic>
    </p:spTree>
    <p:extLst>
      <p:ext uri="{BB962C8B-B14F-4D97-AF65-F5344CB8AC3E}">
        <p14:creationId xmlns:p14="http://schemas.microsoft.com/office/powerpoint/2010/main" val="1103985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6" name="Picture 8" descr="Image result for hotel"/>
          <p:cNvPicPr>
            <a:picLocks noChangeAspect="1" noChangeArrowheads="1"/>
          </p:cNvPicPr>
          <p:nvPr/>
        </p:nvPicPr>
        <p:blipFill>
          <a:blip r:embed="rId2" cstate="print"/>
          <a:srcRect/>
          <a:stretch>
            <a:fillRect/>
          </a:stretch>
        </p:blipFill>
        <p:spPr bwMode="auto">
          <a:xfrm>
            <a:off x="3867745" y="699542"/>
            <a:ext cx="5276255" cy="2965895"/>
          </a:xfrm>
          <a:prstGeom prst="rect">
            <a:avLst/>
          </a:prstGeom>
          <a:noFill/>
        </p:spPr>
      </p:pic>
      <p:sp>
        <p:nvSpPr>
          <p:cNvPr id="2" name="Title 1"/>
          <p:cNvSpPr>
            <a:spLocks noGrp="1"/>
          </p:cNvSpPr>
          <p:nvPr>
            <p:ph type="title"/>
          </p:nvPr>
        </p:nvSpPr>
        <p:spPr>
          <a:xfrm>
            <a:off x="0" y="0"/>
            <a:ext cx="9252520" cy="857250"/>
          </a:xfrm>
        </p:spPr>
        <p:txBody>
          <a:bodyPr/>
          <a:lstStyle/>
          <a:p>
            <a:r>
              <a:rPr lang="en-US" dirty="0"/>
              <a:t>Cloud Computing Analogy</a:t>
            </a:r>
          </a:p>
        </p:txBody>
      </p:sp>
      <p:sp>
        <p:nvSpPr>
          <p:cNvPr id="9" name="Content Placeholder 3"/>
          <p:cNvSpPr>
            <a:spLocks noGrp="1"/>
          </p:cNvSpPr>
          <p:nvPr>
            <p:ph sz="half" idx="2"/>
          </p:nvPr>
        </p:nvSpPr>
        <p:spPr>
          <a:xfrm>
            <a:off x="179512" y="915566"/>
            <a:ext cx="3456384" cy="2956545"/>
          </a:xfrm>
        </p:spPr>
        <p:txBody>
          <a:bodyPr/>
          <a:lstStyle/>
          <a:p>
            <a:pPr marL="0" indent="0">
              <a:buClr>
                <a:srgbClr val="7030A0"/>
              </a:buClr>
              <a:buNone/>
            </a:pPr>
            <a:r>
              <a:rPr lang="en-US" dirty="0"/>
              <a:t>Living in a hotel/ apartments</a:t>
            </a:r>
          </a:p>
          <a:p>
            <a:pPr marL="0" indent="0">
              <a:buClr>
                <a:srgbClr val="7030A0"/>
              </a:buClr>
              <a:buNone/>
            </a:pPr>
            <a:endParaRPr lang="en-US" dirty="0"/>
          </a:p>
          <a:p>
            <a:pPr marL="174625" indent="-174625" algn="just">
              <a:buClr>
                <a:srgbClr val="7030A0"/>
              </a:buClr>
            </a:pPr>
            <a:r>
              <a:rPr lang="en-US" sz="2000" dirty="0">
                <a:solidFill>
                  <a:srgbClr val="002060"/>
                </a:solidFill>
              </a:rPr>
              <a:t>Just is enjoy your life!</a:t>
            </a:r>
          </a:p>
          <a:p>
            <a:pPr marL="174625" indent="-174625" algn="just">
              <a:buClr>
                <a:srgbClr val="7030A0"/>
              </a:buClr>
            </a:pPr>
            <a:r>
              <a:rPr lang="en-US" sz="2000" dirty="0">
                <a:solidFill>
                  <a:srgbClr val="002060"/>
                </a:solidFill>
              </a:rPr>
              <a:t>There is nothing you can do with the house except living in it.</a:t>
            </a:r>
            <a:endParaRPr lang="en-US" b="1" dirty="0">
              <a:solidFill>
                <a:srgbClr val="00B0F0"/>
              </a:solidFill>
            </a:endParaRPr>
          </a:p>
        </p:txBody>
      </p:sp>
      <p:sp>
        <p:nvSpPr>
          <p:cNvPr id="43010" name="AutoShape 2" descr="Image result for rent an apartm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uk-UA"/>
          </a:p>
        </p:txBody>
      </p:sp>
      <p:sp>
        <p:nvSpPr>
          <p:cNvPr id="43012" name="AutoShape 4" descr="Image result for rent an apartm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uk-UA"/>
          </a:p>
        </p:txBody>
      </p:sp>
      <p:pic>
        <p:nvPicPr>
          <p:cNvPr id="43014" name="Picture 6" descr="Image result for rent an apartment"/>
          <p:cNvPicPr>
            <a:picLocks noChangeAspect="1" noChangeArrowheads="1"/>
          </p:cNvPicPr>
          <p:nvPr/>
        </p:nvPicPr>
        <p:blipFill>
          <a:blip r:embed="rId3" cstate="print"/>
          <a:srcRect/>
          <a:stretch>
            <a:fillRect/>
          </a:stretch>
        </p:blipFill>
        <p:spPr bwMode="auto">
          <a:xfrm>
            <a:off x="3419872" y="3435846"/>
            <a:ext cx="2022020" cy="1347614"/>
          </a:xfrm>
          <a:prstGeom prst="rect">
            <a:avLst/>
          </a:prstGeom>
          <a:noFill/>
        </p:spPr>
      </p:pic>
    </p:spTree>
    <p:extLst>
      <p:ext uri="{BB962C8B-B14F-4D97-AF65-F5344CB8AC3E}">
        <p14:creationId xmlns:p14="http://schemas.microsoft.com/office/powerpoint/2010/main" val="1103985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52520" cy="857250"/>
          </a:xfrm>
        </p:spPr>
        <p:txBody>
          <a:bodyPr/>
          <a:lstStyle/>
          <a:p>
            <a:r>
              <a:rPr lang="en-US" dirty="0"/>
              <a:t>Cloud Computing Analogy</a:t>
            </a:r>
          </a:p>
        </p:txBody>
      </p:sp>
      <p:sp>
        <p:nvSpPr>
          <p:cNvPr id="9" name="Content Placeholder 3"/>
          <p:cNvSpPr>
            <a:spLocks noGrp="1"/>
          </p:cNvSpPr>
          <p:nvPr>
            <p:ph sz="half" idx="2"/>
          </p:nvPr>
        </p:nvSpPr>
        <p:spPr>
          <a:xfrm>
            <a:off x="179512" y="771550"/>
            <a:ext cx="8856984" cy="3528392"/>
          </a:xfrm>
        </p:spPr>
        <p:txBody>
          <a:bodyPr/>
          <a:lstStyle/>
          <a:p>
            <a:pPr marL="174625" indent="-174625" algn="just">
              <a:buClr>
                <a:srgbClr val="7030A0"/>
              </a:buClr>
            </a:pPr>
            <a:r>
              <a:rPr lang="en-US" sz="2000" dirty="0" err="1">
                <a:solidFill>
                  <a:srgbClr val="002060"/>
                </a:solidFill>
              </a:rPr>
              <a:t>IaaS</a:t>
            </a:r>
            <a:endParaRPr lang="en-US" sz="2000" dirty="0">
              <a:solidFill>
                <a:srgbClr val="002060"/>
              </a:solidFill>
            </a:endParaRPr>
          </a:p>
          <a:p>
            <a:pPr marL="574675" lvl="1" indent="-174625" algn="just">
              <a:buClr>
                <a:srgbClr val="7030A0"/>
              </a:buClr>
            </a:pPr>
            <a:r>
              <a:rPr lang="en-US" sz="1600" dirty="0"/>
              <a:t>Similar to </a:t>
            </a:r>
            <a:r>
              <a:rPr lang="en-US" sz="1600" b="1" i="1" dirty="0"/>
              <a:t>build a new house</a:t>
            </a:r>
          </a:p>
          <a:p>
            <a:pPr marL="574675" lvl="1" indent="-174625">
              <a:buClr>
                <a:srgbClr val="7030A0"/>
              </a:buClr>
            </a:pPr>
            <a:r>
              <a:rPr lang="en-US" sz="1600" dirty="0"/>
              <a:t>You can rent some virtualized infrastructure and build up your own IT system </a:t>
            </a:r>
            <a:br>
              <a:rPr lang="en-US" sz="1600" dirty="0"/>
            </a:br>
            <a:r>
              <a:rPr lang="en-US" sz="1600" dirty="0"/>
              <a:t>among those resources, which may be fully controlled.</a:t>
            </a:r>
          </a:p>
          <a:p>
            <a:pPr marL="574675" lvl="1" indent="-174625" algn="just">
              <a:buClr>
                <a:srgbClr val="7030A0"/>
              </a:buClr>
            </a:pPr>
            <a:endParaRPr lang="en-US" sz="900" dirty="0">
              <a:solidFill>
                <a:srgbClr val="002060"/>
              </a:solidFill>
            </a:endParaRPr>
          </a:p>
          <a:p>
            <a:pPr marL="174625" indent="-174625" algn="just">
              <a:buClr>
                <a:srgbClr val="7030A0"/>
              </a:buClr>
            </a:pPr>
            <a:r>
              <a:rPr lang="en-US" sz="2000" dirty="0" err="1">
                <a:solidFill>
                  <a:srgbClr val="002060"/>
                </a:solidFill>
              </a:rPr>
              <a:t>PaaS</a:t>
            </a:r>
            <a:endParaRPr lang="en-US" sz="2000" dirty="0">
              <a:solidFill>
                <a:srgbClr val="002060"/>
              </a:solidFill>
            </a:endParaRPr>
          </a:p>
          <a:p>
            <a:pPr marL="574675" lvl="1" indent="-174625" algn="just">
              <a:buClr>
                <a:srgbClr val="7030A0"/>
              </a:buClr>
            </a:pPr>
            <a:r>
              <a:rPr lang="en-US" sz="1600" dirty="0"/>
              <a:t>Similar to </a:t>
            </a:r>
            <a:r>
              <a:rPr lang="en-US" sz="1600" b="1" i="1" dirty="0"/>
              <a:t>buy an empty house</a:t>
            </a:r>
          </a:p>
          <a:p>
            <a:pPr marL="574675" lvl="1" indent="-174625">
              <a:buClr>
                <a:srgbClr val="7030A0"/>
              </a:buClr>
            </a:pPr>
            <a:r>
              <a:rPr lang="en-US" sz="1600" dirty="0"/>
              <a:t>You can directly develop your IT system through one cloud platform, </a:t>
            </a:r>
            <a:br>
              <a:rPr lang="en-US" sz="1600" dirty="0"/>
            </a:br>
            <a:r>
              <a:rPr lang="en-US" sz="1600" dirty="0"/>
              <a:t>and do not care about any lower level resource management.</a:t>
            </a:r>
          </a:p>
          <a:p>
            <a:pPr marL="574675" lvl="1" indent="-174625" algn="just">
              <a:buClr>
                <a:srgbClr val="7030A0"/>
              </a:buClr>
            </a:pPr>
            <a:endParaRPr lang="en-US" sz="900" dirty="0">
              <a:solidFill>
                <a:srgbClr val="002060"/>
              </a:solidFill>
            </a:endParaRPr>
          </a:p>
          <a:p>
            <a:pPr marL="174625" indent="-174625" algn="just">
              <a:buClr>
                <a:srgbClr val="7030A0"/>
              </a:buClr>
            </a:pPr>
            <a:r>
              <a:rPr lang="en-US" sz="2000" dirty="0" err="1">
                <a:solidFill>
                  <a:srgbClr val="002060"/>
                </a:solidFill>
              </a:rPr>
              <a:t>SaaS</a:t>
            </a:r>
            <a:endParaRPr lang="en-US" sz="2000" dirty="0">
              <a:solidFill>
                <a:srgbClr val="002060"/>
              </a:solidFill>
            </a:endParaRPr>
          </a:p>
          <a:p>
            <a:pPr marL="574675" lvl="1" indent="-174625" algn="just">
              <a:buClr>
                <a:srgbClr val="7030A0"/>
              </a:buClr>
            </a:pPr>
            <a:r>
              <a:rPr lang="en-US" sz="1600" dirty="0"/>
              <a:t>Similar to </a:t>
            </a:r>
            <a:r>
              <a:rPr lang="en-US" sz="1600" b="1" i="1" dirty="0"/>
              <a:t>live in a hotel</a:t>
            </a:r>
          </a:p>
          <a:p>
            <a:pPr marL="574675" lvl="1" indent="-174625">
              <a:buClr>
                <a:srgbClr val="7030A0"/>
              </a:buClr>
            </a:pPr>
            <a:r>
              <a:rPr lang="en-US" sz="1600" dirty="0"/>
              <a:t>You can directly use some existed IT system solutions, which were </a:t>
            </a:r>
            <a:br>
              <a:rPr lang="en-US" sz="1600" dirty="0"/>
            </a:br>
            <a:r>
              <a:rPr lang="en-US" sz="1600" dirty="0"/>
              <a:t>provided by some cloud application service provider, without knowing </a:t>
            </a:r>
            <a:br>
              <a:rPr lang="en-US" sz="1600" dirty="0"/>
            </a:br>
            <a:r>
              <a:rPr lang="en-US" sz="1600" dirty="0"/>
              <a:t>any detail technique about how these service was achieved</a:t>
            </a:r>
            <a:endParaRPr lang="en-US" sz="1600" dirty="0">
              <a:solidFill>
                <a:srgbClr val="002060"/>
              </a:solidFill>
            </a:endParaRPr>
          </a:p>
          <a:p>
            <a:pPr marL="0" indent="0" algn="just">
              <a:buClr>
                <a:srgbClr val="7030A0"/>
              </a:buClr>
              <a:buNone/>
            </a:pPr>
            <a:endParaRPr lang="en-US" b="1" dirty="0">
              <a:solidFill>
                <a:srgbClr val="00B0F0"/>
              </a:solidFill>
            </a:endParaRPr>
          </a:p>
        </p:txBody>
      </p:sp>
    </p:spTree>
    <p:extLst>
      <p:ext uri="{BB962C8B-B14F-4D97-AF65-F5344CB8AC3E}">
        <p14:creationId xmlns:p14="http://schemas.microsoft.com/office/powerpoint/2010/main" val="1103985991"/>
      </p:ext>
    </p:extLst>
  </p:cSld>
  <p:clrMapOvr>
    <a:masterClrMapping/>
  </p:clrMapOvr>
</p:sld>
</file>

<file path=ppt/theme/theme1.xml><?xml version="1.0" encoding="utf-8"?>
<a:theme xmlns:a="http://schemas.openxmlformats.org/drawingml/2006/main" name="IntroductionSlide">
  <a:themeElements>
    <a:clrScheme name="BeckettColours">
      <a:dk1>
        <a:sysClr val="windowText" lastClr="000000"/>
      </a:dk1>
      <a:lt1>
        <a:sysClr val="window" lastClr="FFFFFF"/>
      </a:lt1>
      <a:dk2>
        <a:srgbClr val="110B2F"/>
      </a:dk2>
      <a:lt2>
        <a:srgbClr val="EEECE1"/>
      </a:lt2>
      <a:accent1>
        <a:srgbClr val="120B2E"/>
      </a:accent1>
      <a:accent2>
        <a:srgbClr val="261744"/>
      </a:accent2>
      <a:accent3>
        <a:srgbClr val="392568"/>
      </a:accent3>
      <a:accent4>
        <a:srgbClr val="725A8F"/>
      </a:accent4>
      <a:accent5>
        <a:srgbClr val="C1A9C5"/>
      </a:accent5>
      <a:accent6>
        <a:srgbClr val="FFFEFE"/>
      </a:accent6>
      <a:hlink>
        <a:srgbClr val="CC006A"/>
      </a:hlink>
      <a:folHlink>
        <a:srgbClr val="0092D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New Topic Slide">
  <a:themeElements>
    <a:clrScheme name="LeedMet Colours ">
      <a:dk1>
        <a:sysClr val="windowText" lastClr="000000"/>
      </a:dk1>
      <a:lt1>
        <a:sysClr val="window" lastClr="FFFFFF"/>
      </a:lt1>
      <a:dk2>
        <a:srgbClr val="110B2F"/>
      </a:dk2>
      <a:lt2>
        <a:srgbClr val="EEECE1"/>
      </a:lt2>
      <a:accent1>
        <a:srgbClr val="321959"/>
      </a:accent1>
      <a:accent2>
        <a:srgbClr val="4C316E"/>
      </a:accent2>
      <a:accent3>
        <a:srgbClr val="59427C"/>
      </a:accent3>
      <a:accent4>
        <a:srgbClr val="675087"/>
      </a:accent4>
      <a:accent5>
        <a:srgbClr val="776294"/>
      </a:accent5>
      <a:accent6>
        <a:srgbClr val="8B79A3"/>
      </a:accent6>
      <a:hlink>
        <a:srgbClr val="9E91B4"/>
      </a:hlink>
      <a:folHlink>
        <a:srgbClr val="BBB1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Design">
  <a:themeElements>
    <a:clrScheme name="LeedMet Colours ">
      <a:dk1>
        <a:sysClr val="windowText" lastClr="000000"/>
      </a:dk1>
      <a:lt1>
        <a:sysClr val="window" lastClr="FFFFFF"/>
      </a:lt1>
      <a:dk2>
        <a:srgbClr val="110B2F"/>
      </a:dk2>
      <a:lt2>
        <a:srgbClr val="EEECE1"/>
      </a:lt2>
      <a:accent1>
        <a:srgbClr val="321959"/>
      </a:accent1>
      <a:accent2>
        <a:srgbClr val="4C316E"/>
      </a:accent2>
      <a:accent3>
        <a:srgbClr val="59427C"/>
      </a:accent3>
      <a:accent4>
        <a:srgbClr val="675087"/>
      </a:accent4>
      <a:accent5>
        <a:srgbClr val="776294"/>
      </a:accent5>
      <a:accent6>
        <a:srgbClr val="8B79A3"/>
      </a:accent6>
      <a:hlink>
        <a:srgbClr val="9E91B4"/>
      </a:hlink>
      <a:folHlink>
        <a:srgbClr val="BBB1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14679</TotalTime>
  <Words>816</Words>
  <Application>Microsoft Office PowerPoint</Application>
  <PresentationFormat>On-screen Show (16:9)</PresentationFormat>
  <Paragraphs>142</Paragraphs>
  <Slides>19</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19</vt:i4>
      </vt:variant>
    </vt:vector>
  </HeadingPairs>
  <TitlesOfParts>
    <vt:vector size="25" baseType="lpstr">
      <vt:lpstr>Arial</vt:lpstr>
      <vt:lpstr>Calibri</vt:lpstr>
      <vt:lpstr>IntroductionSlide</vt:lpstr>
      <vt:lpstr>New Topic Slide</vt:lpstr>
      <vt:lpstr>Custom Design</vt:lpstr>
      <vt:lpstr>1_Custom Design</vt:lpstr>
      <vt:lpstr>PowerPoint Presentation</vt:lpstr>
      <vt:lpstr>PowerPoint Presentation</vt:lpstr>
      <vt:lpstr>PowerPoint Presentation</vt:lpstr>
      <vt:lpstr>PowerPoint Presentation</vt:lpstr>
      <vt:lpstr>Cloud Computing Analogy</vt:lpstr>
      <vt:lpstr>Cloud Computing Analogy</vt:lpstr>
      <vt:lpstr>Cloud Computing Analogy</vt:lpstr>
      <vt:lpstr>Cloud Computing Analogy</vt:lpstr>
      <vt:lpstr>Cloud Computing Analogy</vt:lpstr>
      <vt:lpstr>Service Models Overview</vt:lpstr>
      <vt:lpstr>Basic Service Models Stack</vt:lpstr>
      <vt:lpstr>More Models</vt:lpstr>
      <vt:lpstr>Cloud Computing Model Examples</vt:lpstr>
      <vt:lpstr>PowerPoint Presentation</vt:lpstr>
      <vt:lpstr>PowerPoint Presentation</vt:lpstr>
      <vt:lpstr>Cloud Computing Economics</vt:lpstr>
      <vt:lpstr>Cloud Computing Benefits</vt:lpstr>
      <vt:lpstr>Cloud Computing</vt:lpstr>
      <vt:lpstr>Cloud Computing</vt:lpstr>
    </vt:vector>
  </TitlesOfParts>
  <Company>Leeds Metropolitan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Marketing Service</dc:creator>
  <cp:lastModifiedBy>Voderhobli, Kiran</cp:lastModifiedBy>
  <cp:revision>59</cp:revision>
  <dcterms:created xsi:type="dcterms:W3CDTF">2012-02-14T11:14:08Z</dcterms:created>
  <dcterms:modified xsi:type="dcterms:W3CDTF">2020-10-18T20:03:20Z</dcterms:modified>
</cp:coreProperties>
</file>