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2" r:id="rId3"/>
    <p:sldMasterId id="2147483687" r:id="rId4"/>
  </p:sldMasterIdLst>
  <p:notesMasterIdLst>
    <p:notesMasterId r:id="rId25"/>
  </p:notesMasterIdLst>
  <p:sldIdLst>
    <p:sldId id="340" r:id="rId5"/>
    <p:sldId id="341" r:id="rId6"/>
    <p:sldId id="288" r:id="rId7"/>
    <p:sldId id="322" r:id="rId8"/>
    <p:sldId id="323" r:id="rId9"/>
    <p:sldId id="334" r:id="rId10"/>
    <p:sldId id="324" r:id="rId11"/>
    <p:sldId id="325" r:id="rId12"/>
    <p:sldId id="326" r:id="rId13"/>
    <p:sldId id="327" r:id="rId14"/>
    <p:sldId id="333" r:id="rId15"/>
    <p:sldId id="328" r:id="rId16"/>
    <p:sldId id="329" r:id="rId17"/>
    <p:sldId id="330" r:id="rId18"/>
    <p:sldId id="331" r:id="rId19"/>
    <p:sldId id="336" r:id="rId20"/>
    <p:sldId id="332" r:id="rId21"/>
    <p:sldId id="337" r:id="rId22"/>
    <p:sldId id="338" r:id="rId23"/>
    <p:sldId id="33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1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98104-6050-4B7E-8848-8F54B64DCE24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E67FE9A-20C3-49AE-AAA2-3138305E4FFF}">
      <dgm:prSet phldrT="[Text]" custT="1"/>
      <dgm:spPr/>
      <dgm:t>
        <a:bodyPr/>
        <a:lstStyle/>
        <a:p>
          <a:r>
            <a:rPr lang="fr-FR" sz="2000" dirty="0" smtClean="0"/>
            <a:t>XPDL</a:t>
          </a:r>
        </a:p>
        <a:p>
          <a:r>
            <a:rPr lang="fr-FR" sz="2000" dirty="0" smtClean="0"/>
            <a:t>(2.1 - </a:t>
          </a:r>
          <a:r>
            <a:rPr lang="fr-FR" sz="2000" dirty="0" err="1" smtClean="0"/>
            <a:t>WfMC</a:t>
          </a:r>
          <a:r>
            <a:rPr lang="fr-FR" sz="2000" dirty="0" smtClean="0"/>
            <a:t>)</a:t>
          </a:r>
          <a:endParaRPr lang="fr-FR" sz="2000" dirty="0"/>
        </a:p>
      </dgm:t>
    </dgm:pt>
    <dgm:pt modelId="{776FAE17-C8A1-4691-8F5A-78DFDCBBDE22}" type="parTrans" cxnId="{0142C25D-D68B-4A47-BC4E-72CFF698DDAC}">
      <dgm:prSet/>
      <dgm:spPr/>
      <dgm:t>
        <a:bodyPr/>
        <a:lstStyle/>
        <a:p>
          <a:endParaRPr lang="fr-FR" sz="2000"/>
        </a:p>
      </dgm:t>
    </dgm:pt>
    <dgm:pt modelId="{C3FF8141-5E18-46F9-9F57-8B857C30EFA1}" type="sibTrans" cxnId="{0142C25D-D68B-4A47-BC4E-72CFF698DDAC}">
      <dgm:prSet/>
      <dgm:spPr/>
      <dgm:t>
        <a:bodyPr/>
        <a:lstStyle/>
        <a:p>
          <a:endParaRPr lang="fr-FR" sz="2000"/>
        </a:p>
      </dgm:t>
    </dgm:pt>
    <dgm:pt modelId="{4F5DDD4A-1C1F-417D-9CFB-D278CF7A5CCF}">
      <dgm:prSet phldrT="[Text]" custT="1"/>
      <dgm:spPr/>
      <dgm:t>
        <a:bodyPr/>
        <a:lstStyle/>
        <a:p>
          <a:r>
            <a:rPr lang="fr-FR" sz="2000" dirty="0" smtClean="0"/>
            <a:t>BPMN</a:t>
          </a:r>
        </a:p>
        <a:p>
          <a:r>
            <a:rPr lang="fr-FR" sz="2000" dirty="0" smtClean="0"/>
            <a:t>(1.2 – BMI DTF)</a:t>
          </a:r>
          <a:endParaRPr lang="fr-FR" sz="2000" dirty="0"/>
        </a:p>
      </dgm:t>
    </dgm:pt>
    <dgm:pt modelId="{5E47E774-3C55-4D44-A315-55216EDE42CC}" type="parTrans" cxnId="{34CFB4A1-E7CC-4595-8714-C6D88CB01F98}">
      <dgm:prSet/>
      <dgm:spPr/>
      <dgm:t>
        <a:bodyPr/>
        <a:lstStyle/>
        <a:p>
          <a:endParaRPr lang="fr-FR" sz="2000"/>
        </a:p>
      </dgm:t>
    </dgm:pt>
    <dgm:pt modelId="{C96116DD-FEAC-4FCD-B298-BBACC0E37A4C}" type="sibTrans" cxnId="{34CFB4A1-E7CC-4595-8714-C6D88CB01F98}">
      <dgm:prSet/>
      <dgm:spPr/>
      <dgm:t>
        <a:bodyPr/>
        <a:lstStyle/>
        <a:p>
          <a:endParaRPr lang="fr-FR" sz="2000"/>
        </a:p>
      </dgm:t>
    </dgm:pt>
    <dgm:pt modelId="{8ED2B094-642E-47FF-A968-FAD4644D94AE}">
      <dgm:prSet phldrT="[Text]" custT="1"/>
      <dgm:spPr/>
      <dgm:t>
        <a:bodyPr/>
        <a:lstStyle/>
        <a:p>
          <a:r>
            <a:rPr lang="fr-FR" sz="2000" dirty="0" smtClean="0"/>
            <a:t>WS-BPEL</a:t>
          </a:r>
        </a:p>
        <a:p>
          <a:r>
            <a:rPr lang="fr-FR" sz="2000" dirty="0" smtClean="0"/>
            <a:t>(2.0 - OASIS)</a:t>
          </a:r>
          <a:endParaRPr lang="fr-FR" sz="2000" dirty="0"/>
        </a:p>
      </dgm:t>
    </dgm:pt>
    <dgm:pt modelId="{D0162A21-6C1A-46F8-B044-1AD44ACCBB81}" type="parTrans" cxnId="{A65A2ECD-D0F9-4B7D-9EF0-2363AC133CC1}">
      <dgm:prSet/>
      <dgm:spPr/>
      <dgm:t>
        <a:bodyPr/>
        <a:lstStyle/>
        <a:p>
          <a:endParaRPr lang="fr-FR" sz="2000"/>
        </a:p>
      </dgm:t>
    </dgm:pt>
    <dgm:pt modelId="{1BC4A4F0-1226-47C1-8198-1EF6063C2B7E}" type="sibTrans" cxnId="{A65A2ECD-D0F9-4B7D-9EF0-2363AC133CC1}">
      <dgm:prSet/>
      <dgm:spPr/>
      <dgm:t>
        <a:bodyPr/>
        <a:lstStyle/>
        <a:p>
          <a:endParaRPr lang="fr-FR" sz="2000"/>
        </a:p>
      </dgm:t>
    </dgm:pt>
    <dgm:pt modelId="{103C67D7-952F-4709-BA21-1E7E7B5FB32C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dirty="0" smtClean="0"/>
            <a:t>BPMI?</a:t>
          </a:r>
        </a:p>
        <a:p>
          <a:r>
            <a:rPr lang="fr-FR" sz="2000" dirty="0" smtClean="0"/>
            <a:t>(BMI DTF?)</a:t>
          </a:r>
          <a:endParaRPr lang="fr-FR" sz="2000" dirty="0"/>
        </a:p>
      </dgm:t>
    </dgm:pt>
    <dgm:pt modelId="{4477D814-4AD5-40D4-A37F-E4B62BA6D0E1}" type="parTrans" cxnId="{D789586C-A777-4688-B170-16FE13950A83}">
      <dgm:prSet/>
      <dgm:spPr/>
      <dgm:t>
        <a:bodyPr/>
        <a:lstStyle/>
        <a:p>
          <a:endParaRPr lang="fr-FR" sz="2000"/>
        </a:p>
      </dgm:t>
    </dgm:pt>
    <dgm:pt modelId="{3DA844F2-124A-461C-A800-709827440791}" type="sibTrans" cxnId="{D789586C-A777-4688-B170-16FE13950A83}">
      <dgm:prSet/>
      <dgm:spPr/>
      <dgm:t>
        <a:bodyPr/>
        <a:lstStyle/>
        <a:p>
          <a:endParaRPr lang="fr-FR" sz="2000"/>
        </a:p>
      </dgm:t>
    </dgm:pt>
    <dgm:pt modelId="{B1AA6694-BA37-4296-AB08-A68064C98E5C}">
      <dgm:prSet/>
      <dgm:spPr/>
      <dgm:t>
        <a:bodyPr/>
        <a:lstStyle/>
        <a:p>
          <a:endParaRPr lang="fr-FR" sz="2000" dirty="0"/>
        </a:p>
      </dgm:t>
    </dgm:pt>
    <dgm:pt modelId="{EEBCEC62-6344-4D79-B588-51B7C2CB7F3E}" type="parTrans" cxnId="{9C61CBF5-3F8B-469C-BA6D-6CE8F79024D1}">
      <dgm:prSet/>
      <dgm:spPr/>
      <dgm:t>
        <a:bodyPr/>
        <a:lstStyle/>
        <a:p>
          <a:endParaRPr lang="fr-FR" sz="2000"/>
        </a:p>
      </dgm:t>
    </dgm:pt>
    <dgm:pt modelId="{8225C483-E830-4B39-B6D6-D1C003C726F5}" type="sibTrans" cxnId="{9C61CBF5-3F8B-469C-BA6D-6CE8F79024D1}">
      <dgm:prSet/>
      <dgm:spPr/>
      <dgm:t>
        <a:bodyPr/>
        <a:lstStyle/>
        <a:p>
          <a:endParaRPr lang="fr-FR" sz="2000"/>
        </a:p>
      </dgm:t>
    </dgm:pt>
    <dgm:pt modelId="{94B7C04A-A865-45AC-8AAC-DD7B94091410}" type="pres">
      <dgm:prSet presAssocID="{F8398104-6050-4B7E-8848-8F54B64DCE2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EC59585-A676-423D-A7CD-B160A1009383}" type="pres">
      <dgm:prSet presAssocID="{F8398104-6050-4B7E-8848-8F54B64DCE24}" presName="diamond" presStyleLbl="bgShp" presStyleIdx="0" presStyleCnt="1" custScaleX="164280"/>
      <dgm:spPr/>
    </dgm:pt>
    <dgm:pt modelId="{9A2B14C8-B80F-4AC5-9968-9FA0D3E85827}" type="pres">
      <dgm:prSet presAssocID="{F8398104-6050-4B7E-8848-8F54B64DCE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61F529-AB66-4C15-949A-8BBD4F4EE121}" type="pres">
      <dgm:prSet presAssocID="{F8398104-6050-4B7E-8848-8F54B64DCE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F5C9F1-81D1-45D8-9813-6C60D6AA6CD0}" type="pres">
      <dgm:prSet presAssocID="{F8398104-6050-4B7E-8848-8F54B64DCE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4AA7D1-8540-4802-8F92-67B4787AA52B}" type="pres">
      <dgm:prSet presAssocID="{F8398104-6050-4B7E-8848-8F54B64DCE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65A2ECD-D0F9-4B7D-9EF0-2363AC133CC1}" srcId="{F8398104-6050-4B7E-8848-8F54B64DCE24}" destId="{8ED2B094-642E-47FF-A968-FAD4644D94AE}" srcOrd="2" destOrd="0" parTransId="{D0162A21-6C1A-46F8-B044-1AD44ACCBB81}" sibTransId="{1BC4A4F0-1226-47C1-8198-1EF6063C2B7E}"/>
    <dgm:cxn modelId="{67A9DB99-1D49-4602-B080-92312656A168}" type="presOf" srcId="{F8398104-6050-4B7E-8848-8F54B64DCE24}" destId="{94B7C04A-A865-45AC-8AAC-DD7B94091410}" srcOrd="0" destOrd="0" presId="urn:microsoft.com/office/officeart/2005/8/layout/matrix3"/>
    <dgm:cxn modelId="{0142C25D-D68B-4A47-BC4E-72CFF698DDAC}" srcId="{F8398104-6050-4B7E-8848-8F54B64DCE24}" destId="{3E67FE9A-20C3-49AE-AAA2-3138305E4FFF}" srcOrd="0" destOrd="0" parTransId="{776FAE17-C8A1-4691-8F5A-78DFDCBBDE22}" sibTransId="{C3FF8141-5E18-46F9-9F57-8B857C30EFA1}"/>
    <dgm:cxn modelId="{609A4AF2-5E82-4007-B365-9E70897B3B0B}" type="presOf" srcId="{103C67D7-952F-4709-BA21-1E7E7B5FB32C}" destId="{864AA7D1-8540-4802-8F92-67B4787AA52B}" srcOrd="0" destOrd="0" presId="urn:microsoft.com/office/officeart/2005/8/layout/matrix3"/>
    <dgm:cxn modelId="{9C61CBF5-3F8B-469C-BA6D-6CE8F79024D1}" srcId="{F8398104-6050-4B7E-8848-8F54B64DCE24}" destId="{B1AA6694-BA37-4296-AB08-A68064C98E5C}" srcOrd="4" destOrd="0" parTransId="{EEBCEC62-6344-4D79-B588-51B7C2CB7F3E}" sibTransId="{8225C483-E830-4B39-B6D6-D1C003C726F5}"/>
    <dgm:cxn modelId="{AC0AADF2-A6B7-4ACF-AC0E-10373979FF9F}" type="presOf" srcId="{8ED2B094-642E-47FF-A968-FAD4644D94AE}" destId="{DDF5C9F1-81D1-45D8-9813-6C60D6AA6CD0}" srcOrd="0" destOrd="0" presId="urn:microsoft.com/office/officeart/2005/8/layout/matrix3"/>
    <dgm:cxn modelId="{69C20744-24BE-4E76-9794-6897B3C1149F}" type="presOf" srcId="{4F5DDD4A-1C1F-417D-9CFB-D278CF7A5CCF}" destId="{7461F529-AB66-4C15-949A-8BBD4F4EE121}" srcOrd="0" destOrd="0" presId="urn:microsoft.com/office/officeart/2005/8/layout/matrix3"/>
    <dgm:cxn modelId="{34CFB4A1-E7CC-4595-8714-C6D88CB01F98}" srcId="{F8398104-6050-4B7E-8848-8F54B64DCE24}" destId="{4F5DDD4A-1C1F-417D-9CFB-D278CF7A5CCF}" srcOrd="1" destOrd="0" parTransId="{5E47E774-3C55-4D44-A315-55216EDE42CC}" sibTransId="{C96116DD-FEAC-4FCD-B298-BBACC0E37A4C}"/>
    <dgm:cxn modelId="{280B2B41-DEC0-478F-906E-1A8890AB97C3}" type="presOf" srcId="{3E67FE9A-20C3-49AE-AAA2-3138305E4FFF}" destId="{9A2B14C8-B80F-4AC5-9968-9FA0D3E85827}" srcOrd="0" destOrd="0" presId="urn:microsoft.com/office/officeart/2005/8/layout/matrix3"/>
    <dgm:cxn modelId="{D789586C-A777-4688-B170-16FE13950A83}" srcId="{F8398104-6050-4B7E-8848-8F54B64DCE24}" destId="{103C67D7-952F-4709-BA21-1E7E7B5FB32C}" srcOrd="3" destOrd="0" parTransId="{4477D814-4AD5-40D4-A37F-E4B62BA6D0E1}" sibTransId="{3DA844F2-124A-461C-A800-709827440791}"/>
    <dgm:cxn modelId="{1863B6DC-AFBB-4362-8180-A251D3A7E423}" type="presParOf" srcId="{94B7C04A-A865-45AC-8AAC-DD7B94091410}" destId="{AEC59585-A676-423D-A7CD-B160A1009383}" srcOrd="0" destOrd="0" presId="urn:microsoft.com/office/officeart/2005/8/layout/matrix3"/>
    <dgm:cxn modelId="{4698B3F9-DB0C-4904-81F7-2F800D6EF46F}" type="presParOf" srcId="{94B7C04A-A865-45AC-8AAC-DD7B94091410}" destId="{9A2B14C8-B80F-4AC5-9968-9FA0D3E85827}" srcOrd="1" destOrd="0" presId="urn:microsoft.com/office/officeart/2005/8/layout/matrix3"/>
    <dgm:cxn modelId="{D176CF3A-DFEA-4EF1-8B93-312EFE383151}" type="presParOf" srcId="{94B7C04A-A865-45AC-8AAC-DD7B94091410}" destId="{7461F529-AB66-4C15-949A-8BBD4F4EE121}" srcOrd="2" destOrd="0" presId="urn:microsoft.com/office/officeart/2005/8/layout/matrix3"/>
    <dgm:cxn modelId="{8DC6FB1D-FCE7-48D6-A507-2C609A29202F}" type="presParOf" srcId="{94B7C04A-A865-45AC-8AAC-DD7B94091410}" destId="{DDF5C9F1-81D1-45D8-9813-6C60D6AA6CD0}" srcOrd="3" destOrd="0" presId="urn:microsoft.com/office/officeart/2005/8/layout/matrix3"/>
    <dgm:cxn modelId="{ADFDADE4-0AB4-43C2-BDDA-7E2D3FBA824A}" type="presParOf" srcId="{94B7C04A-A865-45AC-8AAC-DD7B94091410}" destId="{864AA7D1-8540-4802-8F92-67B4787AA5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59585-A676-423D-A7CD-B160A1009383}">
      <dsp:nvSpPr>
        <dsp:cNvPr id="0" name=""/>
        <dsp:cNvSpPr/>
      </dsp:nvSpPr>
      <dsp:spPr>
        <a:xfrm>
          <a:off x="648070" y="0"/>
          <a:ext cx="4752531" cy="289294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B14C8-B80F-4AC5-9968-9FA0D3E85827}">
      <dsp:nvSpPr>
        <dsp:cNvPr id="0" name=""/>
        <dsp:cNvSpPr/>
      </dsp:nvSpPr>
      <dsp:spPr>
        <a:xfrm>
          <a:off x="1852692" y="274829"/>
          <a:ext cx="1128248" cy="112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XPDL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(2.1 - </a:t>
          </a:r>
          <a:r>
            <a:rPr lang="fr-FR" sz="2000" kern="1200" dirty="0" err="1" smtClean="0"/>
            <a:t>WfMC</a:t>
          </a:r>
          <a:r>
            <a:rPr lang="fr-FR" sz="2000" kern="1200" dirty="0" smtClean="0"/>
            <a:t>)</a:t>
          </a:r>
          <a:endParaRPr lang="fr-FR" sz="2000" kern="1200" dirty="0"/>
        </a:p>
      </dsp:txBody>
      <dsp:txXfrm>
        <a:off x="1907769" y="329906"/>
        <a:ext cx="1018094" cy="1018094"/>
      </dsp:txXfrm>
    </dsp:sp>
    <dsp:sp modelId="{7461F529-AB66-4C15-949A-8BBD4F4EE121}">
      <dsp:nvSpPr>
        <dsp:cNvPr id="0" name=""/>
        <dsp:cNvSpPr/>
      </dsp:nvSpPr>
      <dsp:spPr>
        <a:xfrm>
          <a:off x="3067730" y="274829"/>
          <a:ext cx="1128248" cy="112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BPMN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(1.2 – BMI DTF)</a:t>
          </a:r>
          <a:endParaRPr lang="fr-FR" sz="2000" kern="1200" dirty="0"/>
        </a:p>
      </dsp:txBody>
      <dsp:txXfrm>
        <a:off x="3122807" y="329906"/>
        <a:ext cx="1018094" cy="1018094"/>
      </dsp:txXfrm>
    </dsp:sp>
    <dsp:sp modelId="{DDF5C9F1-81D1-45D8-9813-6C60D6AA6CD0}">
      <dsp:nvSpPr>
        <dsp:cNvPr id="0" name=""/>
        <dsp:cNvSpPr/>
      </dsp:nvSpPr>
      <dsp:spPr>
        <a:xfrm>
          <a:off x="1852692" y="1489867"/>
          <a:ext cx="1128248" cy="112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WS-BPEL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(2.0 - OASIS)</a:t>
          </a:r>
          <a:endParaRPr lang="fr-FR" sz="2000" kern="1200" dirty="0"/>
        </a:p>
      </dsp:txBody>
      <dsp:txXfrm>
        <a:off x="1907769" y="1544944"/>
        <a:ext cx="1018094" cy="1018094"/>
      </dsp:txXfrm>
    </dsp:sp>
    <dsp:sp modelId="{864AA7D1-8540-4802-8F92-67B4787AA52B}">
      <dsp:nvSpPr>
        <dsp:cNvPr id="0" name=""/>
        <dsp:cNvSpPr/>
      </dsp:nvSpPr>
      <dsp:spPr>
        <a:xfrm>
          <a:off x="3067730" y="1489867"/>
          <a:ext cx="1128248" cy="112824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BPMI?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(BMI DTF?)</a:t>
          </a:r>
          <a:endParaRPr lang="fr-FR" sz="2000" kern="1200" dirty="0"/>
        </a:p>
      </dsp:txBody>
      <dsp:txXfrm>
        <a:off x="3122807" y="1544944"/>
        <a:ext cx="1018094" cy="101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9758-60F2-43B5-AA2E-37037AFFF425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894AC-B541-419B-A907-13D8C410CB0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198" y="681540"/>
            <a:ext cx="6408960" cy="2700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LEEDS BECKETT UNIVERSITY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07504" y="1113235"/>
            <a:ext cx="8208963" cy="124301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PRESENTATION </a:t>
            </a:r>
            <a:br>
              <a:rPr lang="en-GB" dirty="0" smtClean="0"/>
            </a:br>
            <a:r>
              <a:rPr lang="en-GB" dirty="0" smtClean="0"/>
              <a:t>TITLE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108198" y="2517744"/>
            <a:ext cx="8135938" cy="53935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9512" y="250031"/>
            <a:ext cx="6767194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INTRODUCTION/</a:t>
            </a:r>
            <a:br>
              <a:rPr lang="en-GB" dirty="0" smtClean="0"/>
            </a:br>
            <a:r>
              <a:rPr lang="en-GB" dirty="0" smtClean="0"/>
              <a:t>TITLE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179238" y="1635646"/>
            <a:ext cx="6841033" cy="18359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</p:spTree>
    <p:extLst>
      <p:ext uri="{BB962C8B-B14F-4D97-AF65-F5344CB8AC3E}">
        <p14:creationId xmlns:p14="http://schemas.microsoft.com/office/powerpoint/2010/main" val="19957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6190" y="205979"/>
            <a:ext cx="83736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 txBox="1">
            <a:spLocks/>
          </p:cNvSpPr>
          <p:nvPr userDrawn="1"/>
        </p:nvSpPr>
        <p:spPr>
          <a:xfrm>
            <a:off x="180207" y="1497158"/>
            <a:ext cx="8228781" cy="44290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 kern="1200" baseline="0">
                <a:solidFill>
                  <a:srgbClr val="321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6190" y="1168004"/>
            <a:ext cx="8352730" cy="37742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/>
            </a:lvl1pPr>
          </a:lstStyle>
          <a:p>
            <a:r>
              <a:rPr lang="en-GB" dirty="0" smtClean="0"/>
              <a:t>Headings: Arial Bold, Purple (Accent1), Size 28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35496" y="1653778"/>
            <a:ext cx="8353425" cy="43219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Sub-Heading: Arial </a:t>
            </a:r>
            <a:r>
              <a:rPr lang="en-GB" dirty="0" err="1" smtClean="0"/>
              <a:t>Reg</a:t>
            </a:r>
            <a:r>
              <a:rPr lang="en-GB" dirty="0" smtClean="0"/>
              <a:t>, Purple (Accent 1), </a:t>
            </a:r>
            <a:br>
              <a:rPr lang="en-GB" dirty="0" smtClean="0"/>
            </a:br>
            <a:r>
              <a:rPr lang="en-GB" dirty="0" smtClean="0"/>
              <a:t>Size 20-24 (to be legible across the room)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36190" y="2499742"/>
            <a:ext cx="8280400" cy="86320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Body Copy: Arial </a:t>
            </a:r>
            <a:r>
              <a:rPr lang="en-GB" dirty="0" err="1" smtClean="0"/>
              <a:t>Reg</a:t>
            </a:r>
            <a:r>
              <a:rPr lang="en-GB" dirty="0" smtClean="0"/>
              <a:t> (body), Grey (Text 1&gt;Lighter 25%), </a:t>
            </a:r>
            <a:br>
              <a:rPr lang="en-GB" dirty="0" smtClean="0"/>
            </a:br>
            <a:r>
              <a:rPr lang="en-GB" dirty="0" smtClean="0"/>
              <a:t>Size 20-24 (to be legible across a room)</a:t>
            </a:r>
          </a:p>
        </p:txBody>
      </p:sp>
    </p:spTree>
    <p:extLst>
      <p:ext uri="{BB962C8B-B14F-4D97-AF65-F5344CB8AC3E}">
        <p14:creationId xmlns:p14="http://schemas.microsoft.com/office/powerpoint/2010/main" val="17277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05979"/>
            <a:ext cx="8373616" cy="85725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0151"/>
            <a:ext cx="4172272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0151"/>
            <a:ext cx="4114800" cy="288376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220072" y="267493"/>
            <a:ext cx="3466728" cy="36004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3851" y="250031"/>
            <a:ext cx="5688013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BREAK</a:t>
            </a:r>
            <a:r>
              <a:rPr lang="en-GB" baseline="0" dirty="0" smtClean="0"/>
              <a:t> SLIDE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23578" y="1167594"/>
            <a:ext cx="4248423" cy="23764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industry’s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91698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20_MSO_Stationery_LBU_Temps_PPT_Widescreen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20_MSO_Stationery_LBU_Temps_PPT_Widescreen5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6" y="-10126"/>
            <a:ext cx="9178512" cy="51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Gorbenko@leedsbecket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yservice.com/api/Books/3" TargetMode="External"/><Relationship Id="rId2" Type="http://schemas.openxmlformats.org/officeDocument/2006/relationships/hyperlink" Target="http://myservice.com/api/Book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ice.com/api/Books/3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95486"/>
            <a:ext cx="6408960" cy="270030"/>
          </a:xfrm>
        </p:spPr>
        <p:txBody>
          <a:bodyPr/>
          <a:lstStyle/>
          <a:p>
            <a:r>
              <a:rPr lang="en-US" dirty="0" smtClean="0"/>
              <a:t>Leeds Beckett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7504" y="814966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07504" y="2818030"/>
            <a:ext cx="8028434" cy="539353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Anatoliy Gorbenko </a:t>
            </a:r>
            <a:endParaRPr lang="en-US" sz="2000" dirty="0" smtClean="0"/>
          </a:p>
          <a:p>
            <a:r>
              <a:rPr lang="en-US" sz="2000" dirty="0" smtClean="0"/>
              <a:t>E-mail: </a:t>
            </a:r>
            <a:r>
              <a:rPr lang="en-US" sz="2000" dirty="0" smtClean="0">
                <a:hlinkClick r:id="rId2"/>
              </a:rPr>
              <a:t>A.Gorbenko@leedsbeckett.ac.uk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Office: CAE118</a:t>
            </a:r>
          </a:p>
        </p:txBody>
      </p:sp>
      <p:sp>
        <p:nvSpPr>
          <p:cNvPr id="10242" name="AutoShape 2" descr="Image result for ХА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7684" y="4083918"/>
            <a:ext cx="5688632" cy="987574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GB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 </a:t>
            </a:r>
            <a:r>
              <a:rPr lang="en-GB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GB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E-mail: </a:t>
            </a:r>
            <a:r>
              <a:rPr lang="en-US" sz="2000" dirty="0">
                <a:hlinkClick r:id="rId2"/>
              </a:rPr>
              <a:t>A.Gorbenko@leedsbeckett.ac.uk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Office: </a:t>
            </a:r>
            <a:r>
              <a:rPr lang="en-US" sz="20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CAE228</a:t>
            </a:r>
            <a:endParaRPr lang="en-US" sz="2000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REST: </a:t>
            </a:r>
            <a:r>
              <a:rPr lang="en-US" sz="3600" dirty="0" err="1" smtClean="0">
                <a:solidFill>
                  <a:srgbClr val="000066"/>
                </a:solidFill>
              </a:rPr>
              <a:t>REpresentational</a:t>
            </a:r>
            <a:r>
              <a:rPr lang="en-US" sz="3600" dirty="0" smtClean="0">
                <a:solidFill>
                  <a:srgbClr val="000066"/>
                </a:solidFill>
              </a:rPr>
              <a:t> State Transfer </a:t>
            </a:r>
            <a:endParaRPr lang="en-US" sz="3600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107504" y="967036"/>
            <a:ext cx="9036496" cy="4176464"/>
          </a:xfrm>
        </p:spPr>
        <p:txBody>
          <a:bodyPr/>
          <a:lstStyle/>
          <a:p>
            <a:r>
              <a:rPr lang="en-US" dirty="0" smtClean="0"/>
              <a:t>A software architecture style consisting of guidelines and best practices for creating scalable Web services.</a:t>
            </a:r>
            <a:endParaRPr lang="en-GB" dirty="0" smtClean="0"/>
          </a:p>
          <a:p>
            <a:r>
              <a:rPr lang="en-GB" dirty="0" smtClean="0"/>
              <a:t>Application state and functionality are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pPr lvl="1"/>
            <a:r>
              <a:rPr lang="en-GB" dirty="0" smtClean="0"/>
              <a:t>Every resource is associated with unique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URI</a:t>
            </a:r>
          </a:p>
          <a:p>
            <a:pPr lvl="1"/>
            <a:r>
              <a:rPr lang="en-GB" dirty="0" smtClean="0"/>
              <a:t>Each resource supports standard operations (CRUD)</a:t>
            </a: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 smtClean="0"/>
              <a:t>This natively maps to the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dirty="0" smtClean="0"/>
              <a:t> protocol</a:t>
            </a:r>
          </a:p>
          <a:p>
            <a:pPr lvl="1"/>
            <a:r>
              <a:rPr lang="en-GB" dirty="0" smtClean="0"/>
              <a:t>HTTP methods: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PATCH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OPTIONS</a:t>
            </a:r>
            <a:r>
              <a:rPr lang="en-GB" dirty="0" smtClean="0"/>
              <a:t>, …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REST: </a:t>
            </a:r>
            <a:r>
              <a:rPr lang="en-US" sz="3600" dirty="0" err="1" smtClean="0">
                <a:solidFill>
                  <a:srgbClr val="000066"/>
                </a:solidFill>
              </a:rPr>
              <a:t>REpresentational</a:t>
            </a:r>
            <a:r>
              <a:rPr lang="en-US" sz="3600" dirty="0" smtClean="0">
                <a:solidFill>
                  <a:srgbClr val="000066"/>
                </a:solidFill>
              </a:rPr>
              <a:t> State Transfer </a:t>
            </a:r>
            <a:endParaRPr lang="en-US" sz="3600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107504" y="967036"/>
            <a:ext cx="9036496" cy="4176464"/>
          </a:xfrm>
        </p:spPr>
        <p:txBody>
          <a:bodyPr/>
          <a:lstStyle/>
          <a:p>
            <a:r>
              <a:rPr lang="en-US" dirty="0" smtClean="0"/>
              <a:t>The client initiates a native HTTP requests to the server and the servers process the requests and return the appropriate response.</a:t>
            </a:r>
          </a:p>
          <a:p>
            <a:r>
              <a:rPr lang="en-US" dirty="0" smtClean="0"/>
              <a:t>Advantages: lightweight, easy to build.</a:t>
            </a:r>
          </a:p>
          <a:p>
            <a:r>
              <a:rPr lang="en-US" dirty="0" smtClean="0"/>
              <a:t>Disadvantages: no common standard.  Up for certification at Open Geospatial Consortium (OGC).</a:t>
            </a:r>
          </a:p>
          <a:p>
            <a:r>
              <a:rPr lang="en-US" dirty="0" smtClean="0"/>
              <a:t>Most common web service design is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CRUD Operations in REST APIs</a:t>
            </a:r>
            <a:endParaRPr lang="en-US" sz="36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27534"/>
            <a:ext cx="729123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500" dirty="0" err="1" smtClean="0"/>
              <a:t>RESTful</a:t>
            </a:r>
            <a:r>
              <a:rPr lang="en-US" sz="3500" dirty="0" smtClean="0"/>
              <a:t> Web Services and HTTP Methods</a:t>
            </a:r>
            <a:endParaRPr lang="en-US" sz="3500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0" y="699542"/>
            <a:ext cx="9036496" cy="4176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One URI per resource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Multiple operations per URI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Get all resources / single resource by 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solidFill>
                  <a:srgbClr val="00B0F0"/>
                </a:solidFill>
                <a:hlinkClick r:id="rId2"/>
              </a:rPr>
              <a:t>http://myservice.com/api/Books</a:t>
            </a:r>
            <a:endParaRPr lang="en-US" dirty="0" smtClean="0">
              <a:solidFill>
                <a:srgbClr val="00B0F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GET </a:t>
            </a:r>
            <a:r>
              <a:rPr lang="en-US" dirty="0" smtClean="0">
                <a:hlinkClick r:id="rId3"/>
              </a:rPr>
              <a:t>http://myservice.com/api/Books/3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Add a new resource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POST </a:t>
            </a:r>
            <a:r>
              <a:rPr lang="en-US" dirty="0" smtClean="0">
                <a:hlinkClick r:id="rId2"/>
              </a:rPr>
              <a:t>http://myservice.com/api/Books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Modify (update) a</a:t>
            </a:r>
            <a:r>
              <a:rPr lang="bg-BG" dirty="0" smtClean="0"/>
              <a:t> </a:t>
            </a:r>
            <a:r>
              <a:rPr lang="en-US" dirty="0" smtClean="0"/>
              <a:t>resource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hlinkClick r:id="rId3"/>
              </a:rPr>
              <a:t>http://myservice.com/api/Books/3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500" dirty="0" err="1" smtClean="0"/>
              <a:t>RESTful</a:t>
            </a:r>
            <a:r>
              <a:rPr lang="en-US" sz="3500" dirty="0" smtClean="0"/>
              <a:t> Web Services and HTTP Methods</a:t>
            </a:r>
            <a:endParaRPr lang="en-US" sz="3500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0" y="699542"/>
            <a:ext cx="9036496" cy="4176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Delete (remove) a</a:t>
            </a:r>
            <a:r>
              <a:rPr lang="bg-BG" dirty="0" smtClean="0"/>
              <a:t> </a:t>
            </a:r>
            <a:r>
              <a:rPr lang="en-US" dirty="0" smtClean="0"/>
              <a:t>resource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DELETE </a:t>
            </a:r>
            <a:r>
              <a:rPr lang="en-US" dirty="0" smtClean="0">
                <a:hlinkClick r:id="rId2"/>
              </a:rPr>
              <a:t>http://myservice.com/api/Books/3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Update resource fields (partial update)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PATCH </a:t>
            </a:r>
            <a:r>
              <a:rPr lang="en-US" dirty="0" smtClean="0">
                <a:hlinkClick r:id="rId2"/>
              </a:rPr>
              <a:t>http://myservice.com/api/Books/3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Retrieve resource meta-data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HEAD </a:t>
            </a:r>
            <a:r>
              <a:rPr lang="en-US" dirty="0" smtClean="0">
                <a:hlinkClick r:id="rId2"/>
              </a:rPr>
              <a:t>http://myservice.com/api/Books/3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Inspect resource (typically used in AJAX to request permissions)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OPTIONS </a:t>
            </a:r>
            <a:r>
              <a:rPr lang="en-US" dirty="0" smtClean="0">
                <a:hlinkClick r:id="rId2"/>
              </a:rPr>
              <a:t>http://myservice.com/api/Books/3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smtClean="0"/>
              <a:t>Web Services </a:t>
            </a:r>
            <a:br>
              <a:rPr lang="en-US" altLang="zh-TW" sz="2800" b="1" dirty="0" smtClean="0"/>
            </a:br>
            <a:r>
              <a:rPr lang="en-US" altLang="zh-TW" sz="2800" b="1" dirty="0" smtClean="0"/>
              <a:t>Composition:</a:t>
            </a:r>
          </a:p>
          <a:p>
            <a:r>
              <a:rPr lang="en-US" altLang="zh-TW" sz="2800" b="1" dirty="0" smtClean="0"/>
              <a:t>WS-BPEL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293179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	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857250"/>
          </a:xfrm>
        </p:spPr>
        <p:txBody>
          <a:bodyPr/>
          <a:lstStyle/>
          <a:p>
            <a:r>
              <a:rPr lang="en-US" sz="3400" dirty="0" smtClean="0"/>
              <a:t>Standards for WS Composition</a:t>
            </a:r>
            <a:endParaRPr lang="en-US" sz="3400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024600"/>
              </p:ext>
            </p:extLst>
          </p:nvPr>
        </p:nvGraphicFramePr>
        <p:xfrm>
          <a:off x="1547664" y="1275606"/>
          <a:ext cx="6048672" cy="2892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ular Callout 6"/>
          <p:cNvSpPr/>
          <p:nvPr/>
        </p:nvSpPr>
        <p:spPr>
          <a:xfrm>
            <a:off x="323528" y="627534"/>
            <a:ext cx="3600400" cy="792088"/>
          </a:xfrm>
          <a:prstGeom prst="wedgeRectCallout">
            <a:avLst>
              <a:gd name="adj1" fmla="val 37080"/>
              <a:gd name="adj2" fmla="val 794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XML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(2002)</a:t>
            </a:r>
            <a:endParaRPr lang="fr-FR" dirty="0"/>
          </a:p>
        </p:txBody>
      </p:sp>
      <p:sp>
        <p:nvSpPr>
          <p:cNvPr id="15" name="Rectangular Callout 7"/>
          <p:cNvSpPr/>
          <p:nvPr/>
        </p:nvSpPr>
        <p:spPr>
          <a:xfrm>
            <a:off x="5436096" y="627534"/>
            <a:ext cx="3240360" cy="792088"/>
          </a:xfrm>
          <a:prstGeom prst="wedgeRectCallout">
            <a:avLst>
              <a:gd name="adj1" fmla="val -42179"/>
              <a:gd name="adj2" fmla="val 78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Modelling</a:t>
            </a:r>
            <a:r>
              <a:rPr lang="fr-FR" dirty="0" smtClean="0"/>
              <a:t> Notation (2004)</a:t>
            </a:r>
            <a:endParaRPr lang="fr-FR" dirty="0"/>
          </a:p>
        </p:txBody>
      </p:sp>
      <p:sp>
        <p:nvSpPr>
          <p:cNvPr id="16" name="Rectangular Callout 8"/>
          <p:cNvSpPr/>
          <p:nvPr/>
        </p:nvSpPr>
        <p:spPr>
          <a:xfrm>
            <a:off x="755576" y="4083918"/>
            <a:ext cx="3168352" cy="792088"/>
          </a:xfrm>
          <a:prstGeom prst="wedgeRectCallout">
            <a:avLst>
              <a:gd name="adj1" fmla="val 35640"/>
              <a:gd name="adj2" fmla="val -817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(2002)</a:t>
            </a:r>
            <a:endParaRPr lang="fr-FR" dirty="0"/>
          </a:p>
        </p:txBody>
      </p:sp>
      <p:sp>
        <p:nvSpPr>
          <p:cNvPr id="17" name="Rectangular Callout 9"/>
          <p:cNvSpPr/>
          <p:nvPr/>
        </p:nvSpPr>
        <p:spPr>
          <a:xfrm>
            <a:off x="5508104" y="4083918"/>
            <a:ext cx="3491880" cy="792088"/>
          </a:xfrm>
          <a:prstGeom prst="wedgeRectCallout">
            <a:avLst>
              <a:gd name="adj1" fmla="val -44482"/>
              <a:gd name="adj2" fmla="val -823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Interface (</a:t>
            </a:r>
            <a:r>
              <a:rPr lang="fr-FR" dirty="0" err="1" smtClean="0"/>
              <a:t>mapping</a:t>
            </a:r>
            <a:r>
              <a:rPr lang="fr-FR" dirty="0" smtClean="0"/>
              <a:t>) </a:t>
            </a:r>
            <a:r>
              <a:rPr lang="fr-FR" dirty="0" err="1" smtClean="0"/>
              <a:t>between</a:t>
            </a:r>
            <a:r>
              <a:rPr lang="fr-FR" dirty="0" smtClean="0"/>
              <a:t> XPDL and BPMN (????)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C59585-A676-423D-A7CD-B160A1009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A2B14C8-B80F-4AC5-9968-9FA0D3E85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461F529-AB66-4C15-949A-8BBD4F4EE1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DF5C9F1-81D1-45D8-9813-6C60D6AA6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64AA7D1-8540-4802-8F92-67B4787AA5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857250"/>
          </a:xfrm>
        </p:spPr>
        <p:txBody>
          <a:bodyPr/>
          <a:lstStyle/>
          <a:p>
            <a:r>
              <a:rPr lang="en-US" sz="3400" dirty="0" smtClean="0"/>
              <a:t>BPEL (Business Process Exec-n Language)</a:t>
            </a:r>
            <a:endParaRPr lang="en-US" sz="3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517891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Control-flow patterns</a:t>
            </a:r>
          </a:p>
          <a:p>
            <a:pPr lvl="1"/>
            <a:r>
              <a:rPr lang="en-US" sz="2000" dirty="0" smtClean="0"/>
              <a:t>Describes complex workflows (sequence, parallel, multi-threading, mutual exclusion, division and merging, synchronization, if-else, …)</a:t>
            </a:r>
          </a:p>
          <a:p>
            <a:r>
              <a:rPr lang="en-US" dirty="0" smtClean="0"/>
              <a:t>Data patterns</a:t>
            </a:r>
          </a:p>
          <a:p>
            <a:pPr lvl="1"/>
            <a:r>
              <a:rPr lang="en-US" sz="2000" dirty="0" smtClean="0"/>
              <a:t>Adds data manipulation, internal/external data interaction, data transfer and transformation, data-based routing</a:t>
            </a:r>
          </a:p>
          <a:p>
            <a:r>
              <a:rPr lang="en-US" dirty="0" smtClean="0"/>
              <a:t>Resource patterns</a:t>
            </a:r>
          </a:p>
          <a:p>
            <a:pPr lvl="1"/>
            <a:r>
              <a:rPr lang="en-US" sz="2000" dirty="0" smtClean="0"/>
              <a:t>Tasks creation and allocation schemes, detours of a resource in the middle of a task execution, and others…</a:t>
            </a:r>
          </a:p>
          <a:p>
            <a:r>
              <a:rPr lang="en-US" dirty="0" smtClean="0"/>
              <a:t>Exception handling patterns</a:t>
            </a:r>
          </a:p>
          <a:p>
            <a:pPr lvl="1"/>
            <a:r>
              <a:rPr lang="en-US" sz="2000" dirty="0" smtClean="0"/>
              <a:t>Work Item Failure, Deadline Expiry, Resource Unavailability, External Trigger, Constraint Violation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857250"/>
          </a:xfrm>
        </p:spPr>
        <p:txBody>
          <a:bodyPr/>
          <a:lstStyle/>
          <a:p>
            <a:r>
              <a:rPr lang="fr-FR" dirty="0" smtClean="0"/>
              <a:t>Workflow elements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504" y="699542"/>
            <a:ext cx="5184576" cy="429994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Basic</a:t>
            </a:r>
          </a:p>
          <a:p>
            <a:pPr lvl="1"/>
            <a:r>
              <a:rPr lang="fr-FR" dirty="0" smtClean="0"/>
              <a:t>Sequence, Parallel, Synchronization,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Exclusive Choice, Simple </a:t>
            </a:r>
            <a:r>
              <a:rPr lang="fr-FR" dirty="0" err="1" smtClean="0"/>
              <a:t>Merge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Advanced branching/synchronization</a:t>
            </a:r>
          </a:p>
          <a:p>
            <a:r>
              <a:rPr lang="fr-FR" dirty="0" smtClean="0"/>
              <a:t>Multiple instantiation of activities on triggers</a:t>
            </a:r>
          </a:p>
          <a:p>
            <a:r>
              <a:rPr lang="fr-FR" dirty="0" smtClean="0"/>
              <a:t>State-based</a:t>
            </a:r>
          </a:p>
          <a:p>
            <a:r>
              <a:rPr lang="fr-FR" dirty="0" err="1" smtClean="0"/>
              <a:t>Cancellation</a:t>
            </a:r>
            <a:r>
              <a:rPr lang="fr-FR" dirty="0" smtClean="0"/>
              <a:t>, Force Completion, Iteration, Termination, Triggers</a:t>
            </a:r>
          </a:p>
          <a:p>
            <a:pPr lvl="2"/>
            <a:endParaRPr lang="fr-FR" dirty="0"/>
          </a:p>
        </p:txBody>
      </p:sp>
      <p:pic>
        <p:nvPicPr>
          <p:cNvPr id="6" name="Picture 2" descr="https://images.slideplayer.com/16/5089312/slides/slide_4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16799" r="7077" b="4452"/>
          <a:stretch/>
        </p:blipFill>
        <p:spPr bwMode="auto">
          <a:xfrm>
            <a:off x="5292080" y="215424"/>
            <a:ext cx="3757185" cy="26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24528" cy="857250"/>
          </a:xfrm>
        </p:spPr>
        <p:txBody>
          <a:bodyPr/>
          <a:lstStyle/>
          <a:p>
            <a:r>
              <a:rPr lang="fr-FR" dirty="0" smtClean="0"/>
              <a:t>Workflow description</a:t>
            </a:r>
            <a:endParaRPr lang="en-US" dirty="0"/>
          </a:p>
        </p:txBody>
      </p:sp>
      <p:pic>
        <p:nvPicPr>
          <p:cNvPr id="4" name="Picture 2" descr="http://www.jot.fm/issues/issue_2007_10/paper13/images/figure11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  <a14:imgEffect>
                      <a14:brightnessContrast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" y="761348"/>
            <a:ext cx="7621135" cy="43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низ 6"/>
          <p:cNvSpPr/>
          <p:nvPr/>
        </p:nvSpPr>
        <p:spPr>
          <a:xfrm rot="16200000">
            <a:off x="3311860" y="2535746"/>
            <a:ext cx="504056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8396" y="267494"/>
            <a:ext cx="8928992" cy="1243013"/>
          </a:xfrm>
        </p:spPr>
        <p:txBody>
          <a:bodyPr/>
          <a:lstStyle/>
          <a:p>
            <a:r>
              <a:rPr lang="en-US" dirty="0" smtClean="0"/>
              <a:t>Cloud Computing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79512" y="2427734"/>
            <a:ext cx="8568952" cy="539353"/>
          </a:xfrm>
        </p:spPr>
        <p:txBody>
          <a:bodyPr/>
          <a:lstStyle/>
          <a:p>
            <a:r>
              <a:rPr lang="en-US" dirty="0" smtClean="0"/>
              <a:t>Lecture: </a:t>
            </a:r>
            <a:br>
              <a:rPr lang="en-US" dirty="0" smtClean="0"/>
            </a:br>
            <a:r>
              <a:rPr lang="en-US" b="1" dirty="0" smtClean="0"/>
              <a:t>SOAP and RESTful Web Services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19872" y="4227934"/>
            <a:ext cx="3960440" cy="915566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Anatoliy Gorbenko</a:t>
            </a:r>
          </a:p>
          <a:p>
            <a:pPr algn="r">
              <a:spcBef>
                <a:spcPts val="0"/>
              </a:spcBef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Kiran 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Voderhobli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3500" dirty="0" smtClean="0"/>
              <a:t>WS stack of technologies</a:t>
            </a:r>
            <a:endParaRPr lang="en-US" sz="3500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948" y="616662"/>
          <a:ext cx="8136459" cy="42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7298570" imgH="3820694" progId="Visio.Drawing.11">
                  <p:embed/>
                </p:oleObj>
              </mc:Choice>
              <mc:Fallback>
                <p:oleObj name="Visio" r:id="rId3" imgW="7298570" imgH="3820694" progId="Visio.Drawing.11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48" y="616662"/>
                        <a:ext cx="8136459" cy="4259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Lecture 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1347614"/>
            <a:ext cx="4248423" cy="2196449"/>
          </a:xfrm>
        </p:spPr>
        <p:txBody>
          <a:bodyPr/>
          <a:lstStyle/>
          <a:p>
            <a:r>
              <a:rPr lang="en-GB" altLang="zh-TW" sz="2800" b="1" dirty="0"/>
              <a:t>SOAP and RESTful Web Services</a:t>
            </a:r>
            <a:endParaRPr lang="en-US" altLang="zh-TW" sz="2800" b="1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483518"/>
            <a:ext cx="4114800" cy="2883768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dirty="0" smtClean="0"/>
              <a:t>SOAP protocol</a:t>
            </a:r>
            <a:endParaRPr lang="en-US" dirty="0" smtClean="0"/>
          </a:p>
          <a:p>
            <a:pPr>
              <a:buClr>
                <a:srgbClr val="7030A0"/>
              </a:buClr>
            </a:pPr>
            <a:r>
              <a:rPr lang="en-US" dirty="0" err="1"/>
              <a:t>RESTfull</a:t>
            </a:r>
            <a:r>
              <a:rPr lang="en-US" dirty="0"/>
              <a:t> Web Services</a:t>
            </a:r>
          </a:p>
          <a:p>
            <a:pPr>
              <a:buClr>
                <a:srgbClr val="7030A0"/>
              </a:buClr>
            </a:pPr>
            <a:r>
              <a:rPr lang="en-US" dirty="0" smtClean="0"/>
              <a:t>WS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179512" y="2067694"/>
            <a:ext cx="4680520" cy="1476369"/>
          </a:xfrm>
        </p:spPr>
        <p:txBody>
          <a:bodyPr/>
          <a:lstStyle/>
          <a:p>
            <a:r>
              <a:rPr lang="en-US" altLang="zh-TW" sz="2800" b="1" dirty="0" smtClean="0"/>
              <a:t>SOAP:</a:t>
            </a:r>
            <a:endParaRPr lang="en-US" altLang="zh-TW" sz="2800" b="1" dirty="0"/>
          </a:p>
          <a:p>
            <a:r>
              <a:rPr lang="en-US" altLang="zh-TW" sz="2800" b="1" dirty="0" smtClean="0"/>
              <a:t>Simple </a:t>
            </a:r>
            <a:r>
              <a:rPr lang="en-US" altLang="zh-TW" sz="2800" b="1" dirty="0" smtClean="0"/>
              <a:t>Object Access </a:t>
            </a:r>
            <a:r>
              <a:rPr lang="en-US" altLang="zh-TW" sz="2800" b="1" dirty="0" smtClean="0"/>
              <a:t>Protocol</a:t>
            </a:r>
            <a:endParaRPr lang="en-US" altLang="zh-TW" sz="2800" b="1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293179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	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SOAP</a:t>
            </a:r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107504" y="699542"/>
            <a:ext cx="9036496" cy="4176464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ccess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rotocol)</a:t>
            </a:r>
            <a:endParaRPr lang="bg-BG" dirty="0" smtClean="0"/>
          </a:p>
          <a:p>
            <a:pPr lvl="1"/>
            <a:r>
              <a:rPr lang="en-US" dirty="0" smtClean="0"/>
              <a:t>Open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based format for sending messages</a:t>
            </a:r>
            <a:endParaRPr lang="bg-BG" dirty="0" smtClean="0"/>
          </a:p>
          <a:p>
            <a:pPr lvl="1"/>
            <a:r>
              <a:rPr lang="en-US" dirty="0" smtClean="0"/>
              <a:t>Open</a:t>
            </a:r>
            <a:r>
              <a:rPr lang="bg-BG" dirty="0" smtClean="0"/>
              <a:t> </a:t>
            </a:r>
            <a:r>
              <a:rPr lang="en-US" dirty="0" smtClean="0"/>
              <a:t>standard from W3C</a:t>
            </a:r>
            <a:endParaRPr lang="bg-BG" dirty="0" smtClean="0"/>
          </a:p>
          <a:p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consists of:</a:t>
            </a:r>
            <a:endParaRPr lang="bg-BG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describes the message parameters (metadata)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the message</a:t>
            </a:r>
            <a:r>
              <a:rPr lang="bg-BG" dirty="0" smtClean="0"/>
              <a:t> </a:t>
            </a:r>
            <a:r>
              <a:rPr lang="en-US" dirty="0" smtClean="0"/>
              <a:t>data </a:t>
            </a:r>
            <a:r>
              <a:rPr lang="bg-BG" dirty="0" smtClean="0"/>
              <a:t>(</a:t>
            </a:r>
            <a:r>
              <a:rPr lang="en-US" dirty="0" smtClean="0"/>
              <a:t>request or response body</a:t>
            </a:r>
            <a:r>
              <a:rPr lang="bg-BG" dirty="0" smtClean="0"/>
              <a:t>)</a:t>
            </a:r>
          </a:p>
          <a:p>
            <a:r>
              <a:rPr lang="en-US" dirty="0" smtClean="0"/>
              <a:t>Typically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messages are sent over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lvl="1"/>
            <a:r>
              <a:rPr lang="en-US" dirty="0" smtClean="0"/>
              <a:t>Optionally TCP, SMTP, etc.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>
                <a:solidFill>
                  <a:srgbClr val="000066"/>
                </a:solidFill>
              </a:rPr>
              <a:t>SOAP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699542"/>
            <a:ext cx="6228184" cy="4183113"/>
          </a:xfrm>
        </p:spPr>
        <p:txBody>
          <a:bodyPr/>
          <a:lstStyle/>
          <a:p>
            <a:r>
              <a:rPr lang="en-US" dirty="0" smtClean="0"/>
              <a:t>SOAP messages consist of</a:t>
            </a:r>
          </a:p>
          <a:p>
            <a:pPr lvl="1"/>
            <a:r>
              <a:rPr lang="en-US" sz="1800" dirty="0" smtClean="0"/>
              <a:t>Envelope: top element of XML message (required)</a:t>
            </a:r>
          </a:p>
          <a:p>
            <a:pPr lvl="1"/>
            <a:r>
              <a:rPr lang="en-US" sz="1800" dirty="0" smtClean="0"/>
              <a:t>Header: general information on message such as </a:t>
            </a:r>
            <a:br>
              <a:rPr lang="en-US" sz="1800" dirty="0" smtClean="0"/>
            </a:br>
            <a:r>
              <a:rPr lang="en-US" sz="1800" dirty="0" smtClean="0"/>
              <a:t>security (optional)</a:t>
            </a:r>
          </a:p>
          <a:p>
            <a:pPr lvl="1"/>
            <a:r>
              <a:rPr lang="en-US" sz="1800" dirty="0" smtClean="0"/>
              <a:t>Body: data exchanged (required)</a:t>
            </a:r>
          </a:p>
          <a:p>
            <a:r>
              <a:rPr lang="en-US" dirty="0" smtClean="0"/>
              <a:t>Header</a:t>
            </a:r>
          </a:p>
          <a:p>
            <a:pPr lvl="1"/>
            <a:r>
              <a:rPr lang="en-US" sz="1800" dirty="0" smtClean="0"/>
              <a:t>elements are application-specific</a:t>
            </a:r>
          </a:p>
          <a:p>
            <a:pPr lvl="1"/>
            <a:r>
              <a:rPr lang="en-US" sz="1800" dirty="0" smtClean="0"/>
              <a:t>may be processed and changed</a:t>
            </a:r>
            <a:br>
              <a:rPr lang="en-US" sz="1800" dirty="0" smtClean="0"/>
            </a:br>
            <a:r>
              <a:rPr lang="en-US" sz="1800" dirty="0" smtClean="0"/>
              <a:t>by intermediaries or recipient</a:t>
            </a:r>
          </a:p>
          <a:p>
            <a:r>
              <a:rPr lang="en-US" dirty="0" smtClean="0"/>
              <a:t>Body</a:t>
            </a:r>
          </a:p>
          <a:p>
            <a:pPr lvl="1"/>
            <a:r>
              <a:rPr lang="en-US" sz="1800" dirty="0" smtClean="0"/>
              <a:t>elements are application-specific</a:t>
            </a:r>
          </a:p>
          <a:p>
            <a:pPr lvl="1"/>
            <a:r>
              <a:rPr lang="en-US" sz="1800" dirty="0" smtClean="0"/>
              <a:t>processed by recipient only</a:t>
            </a:r>
          </a:p>
          <a:p>
            <a:endParaRPr lang="uk-UA" dirty="0"/>
          </a:p>
        </p:txBody>
      </p:sp>
      <p:sp>
        <p:nvSpPr>
          <p:cNvPr id="6" name="Номер слайда 5"/>
          <p:cNvSpPr txBox="1">
            <a:spLocks/>
          </p:cNvSpPr>
          <p:nvPr/>
        </p:nvSpPr>
        <p:spPr>
          <a:xfrm>
            <a:off x="6625629" y="3660105"/>
            <a:ext cx="2133600" cy="476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62ACC-3E32-4C40-AE1D-DD82A08A3946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300192" y="483518"/>
            <a:ext cx="2667000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528792" y="788318"/>
            <a:ext cx="2209800" cy="3200400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SOAP Envelope</a:t>
            </a: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717704" y="1012155"/>
            <a:ext cx="1893888" cy="8032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SOAP</a:t>
            </a:r>
            <a:r>
              <a:rPr lang="en-US" sz="12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header</a:t>
            </a: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970117" y="1323305"/>
            <a:ext cx="1516062" cy="4016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122517" y="1315368"/>
            <a:ext cx="1162050" cy="384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Transactional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context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6717704" y="1904330"/>
            <a:ext cx="1893888" cy="13985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SOAP</a:t>
            </a:r>
            <a:r>
              <a:rPr lang="en-US" sz="12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Body</a:t>
            </a: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Comic Sans MS" pitchFamily="66" charset="0"/>
            </a:endParaRPr>
          </a:p>
          <a:p>
            <a:pPr eaLnBrk="0" hangingPunct="0"/>
            <a:endParaRPr lang="en-US" sz="12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6851054" y="2153568"/>
            <a:ext cx="1641475" cy="1073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985992" y="2510755"/>
            <a:ext cx="1447800" cy="312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936779" y="2540918"/>
            <a:ext cx="15621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Input parameter 1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985992" y="2867943"/>
            <a:ext cx="1447800" cy="312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uk-UA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6936779" y="2845718"/>
            <a:ext cx="15621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Input parameter 2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893917" y="2159918"/>
            <a:ext cx="1611312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Name of Procedure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435129" y="483518"/>
            <a:ext cx="10779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CC"/>
                </a:solidFill>
                <a:latin typeface="Comic Sans MS" pitchFamily="66" charset="0"/>
              </a:rPr>
              <a:t>HTTP POST</a:t>
            </a:r>
          </a:p>
        </p:txBody>
      </p:sp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SOAP Request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699542"/>
            <a:ext cx="8784976" cy="44600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soap:Envelope xmlns:xsi</a:t>
            </a: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="http://www.w3.org/2001/XMLSchema-instance"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xmlns:xsd="http</a:t>
            </a: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&lt;soap:Body&gt;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&lt;CalcDistance xmlns="http://www.devbg.org/Calc"&gt;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&lt;startPoint&gt;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  &lt;x&gt;4&lt;/x</a:t>
            </a: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&gt; &lt;</a:t>
            </a: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y&gt;5&lt;/y&gt;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&lt;/startPoint&gt;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&lt;endPoint&gt;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  &lt;x&gt;7&lt;/x</a:t>
            </a: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&gt; &lt;</a:t>
            </a: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y&gt;-3&lt;/y&gt;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&lt;/endPoint&gt;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&lt;/CalcDistance&gt;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&lt;/soap:Envelope&gt;</a:t>
            </a:r>
          </a:p>
        </p:txBody>
      </p:sp>
      <p:pic>
        <p:nvPicPr>
          <p:cNvPr id="11" name="Picture 2" descr="http://tutorials.jenkov.com/images/soap/soap-mep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2752725"/>
            <a:ext cx="4010025" cy="23907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857250"/>
          </a:xfrm>
        </p:spPr>
        <p:txBody>
          <a:bodyPr/>
          <a:lstStyle/>
          <a:p>
            <a:r>
              <a:rPr lang="en-US" dirty="0" smtClean="0"/>
              <a:t>SOAP Response </a:t>
            </a:r>
            <a:r>
              <a:rPr lang="bg-BG" dirty="0" smtClean="0"/>
              <a:t>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699542"/>
            <a:ext cx="8784976" cy="3253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&lt;CalcDistanceResponse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xmlns="http://www.devbg.org/Calc/"&gt;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  &lt;CalcDistanceResult&gt;8.54400374531753&lt;/CalcDistanceResult&gt;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  &lt;/CalcDistanceResponse&gt;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002060"/>
                </a:solidFill>
                <a:latin typeface="Courier" pitchFamily="49" charset="0"/>
                <a:cs typeface="Consolas" pitchFamily="49" charset="0"/>
              </a:rPr>
              <a:t>&lt;/soap:Envelope&gt;</a:t>
            </a:r>
            <a:endParaRPr lang="en-US" b="1" noProof="1">
              <a:solidFill>
                <a:srgbClr val="002060"/>
              </a:solidFill>
              <a:latin typeface="Courier" pitchFamily="49" charset="0"/>
              <a:cs typeface="Consolas" pitchFamily="49" charset="0"/>
            </a:endParaRPr>
          </a:p>
        </p:txBody>
      </p:sp>
      <p:pic>
        <p:nvPicPr>
          <p:cNvPr id="11" name="Picture 2" descr="http://tutorials.jenkov.com/images/soap/soap-mep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2752725"/>
            <a:ext cx="4010025" cy="23907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23578" y="2067694"/>
            <a:ext cx="4248423" cy="1476369"/>
          </a:xfrm>
        </p:spPr>
        <p:txBody>
          <a:bodyPr/>
          <a:lstStyle/>
          <a:p>
            <a:r>
              <a:rPr lang="en-US" altLang="zh-TW" sz="2800" b="1" dirty="0" err="1" smtClean="0"/>
              <a:t>RESTfull</a:t>
            </a:r>
            <a:r>
              <a:rPr lang="en-US" altLang="zh-TW" sz="2800" b="1" dirty="0" smtClean="0"/>
              <a:t> Web Services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4932040" y="339502"/>
            <a:ext cx="4211960" cy="293179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	Contract-based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Loose coupling</a:t>
            </a: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Abstraction</a:t>
            </a: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Reusability</a:t>
            </a:r>
            <a:endParaRPr 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3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AUTONOMY</a:t>
            </a:r>
          </a:p>
          <a:p>
            <a:pPr marL="0" indent="0">
              <a:buNone/>
            </a:pPr>
            <a:r>
              <a:rPr lang="en-US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iscoverability</a:t>
            </a:r>
          </a:p>
          <a:p>
            <a:pPr marL="0" indent="0">
              <a:buNone/>
            </a:pPr>
            <a:endParaRPr lang="en-US" sz="24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		STATELESSNESS</a:t>
            </a:r>
          </a:p>
        </p:txBody>
      </p:sp>
    </p:spTree>
    <p:extLst>
      <p:ext uri="{BB962C8B-B14F-4D97-AF65-F5344CB8AC3E}">
        <p14:creationId xmlns:p14="http://schemas.microsoft.com/office/powerpoint/2010/main" val="267276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Slide">
  <a:themeElements>
    <a:clrScheme name="BeckettColours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120B2E"/>
      </a:accent1>
      <a:accent2>
        <a:srgbClr val="261744"/>
      </a:accent2>
      <a:accent3>
        <a:srgbClr val="392568"/>
      </a:accent3>
      <a:accent4>
        <a:srgbClr val="725A8F"/>
      </a:accent4>
      <a:accent5>
        <a:srgbClr val="C1A9C5"/>
      </a:accent5>
      <a:accent6>
        <a:srgbClr val="FFFEFE"/>
      </a:accent6>
      <a:hlink>
        <a:srgbClr val="CC006A"/>
      </a:hlink>
      <a:folHlink>
        <a:srgbClr val="0092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w Topic Slide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LeedMet Colours ">
      <a:dk1>
        <a:sysClr val="windowText" lastClr="000000"/>
      </a:dk1>
      <a:lt1>
        <a:sysClr val="window" lastClr="FFFFFF"/>
      </a:lt1>
      <a:dk2>
        <a:srgbClr val="110B2F"/>
      </a:dk2>
      <a:lt2>
        <a:srgbClr val="EEECE1"/>
      </a:lt2>
      <a:accent1>
        <a:srgbClr val="321959"/>
      </a:accent1>
      <a:accent2>
        <a:srgbClr val="4C316E"/>
      </a:accent2>
      <a:accent3>
        <a:srgbClr val="59427C"/>
      </a:accent3>
      <a:accent4>
        <a:srgbClr val="675087"/>
      </a:accent4>
      <a:accent5>
        <a:srgbClr val="776294"/>
      </a:accent5>
      <a:accent6>
        <a:srgbClr val="8B79A3"/>
      </a:accent6>
      <a:hlink>
        <a:srgbClr val="9E91B4"/>
      </a:hlink>
      <a:folHlink>
        <a:srgbClr val="BBB1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708</Words>
  <Application>Microsoft Office PowerPoint</Application>
  <PresentationFormat>On-screen Show (16:9)</PresentationFormat>
  <Paragraphs>192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Comic Sans MS</vt:lpstr>
      <vt:lpstr>Consolas</vt:lpstr>
      <vt:lpstr>Courier</vt:lpstr>
      <vt:lpstr>新細明體</vt:lpstr>
      <vt:lpstr>Times New Roman</vt:lpstr>
      <vt:lpstr>IntroductionSlide</vt:lpstr>
      <vt:lpstr>New Topic Slide</vt:lpstr>
      <vt:lpstr>Custom Design</vt:lpstr>
      <vt:lpstr>1_Custom Design</vt:lpstr>
      <vt:lpstr>Visio</vt:lpstr>
      <vt:lpstr>PowerPoint Presentation</vt:lpstr>
      <vt:lpstr>PowerPoint Presentation</vt:lpstr>
      <vt:lpstr>PowerPoint Presentation</vt:lpstr>
      <vt:lpstr>PowerPoint Presentation</vt:lpstr>
      <vt:lpstr>SOAP</vt:lpstr>
      <vt:lpstr>SOAP</vt:lpstr>
      <vt:lpstr>SOAP Request – Example</vt:lpstr>
      <vt:lpstr>SOAP Response – Example</vt:lpstr>
      <vt:lpstr>PowerPoint Presentation</vt:lpstr>
      <vt:lpstr>REST: REpresentational State Transfer </vt:lpstr>
      <vt:lpstr>REST: REpresentational State Transfer </vt:lpstr>
      <vt:lpstr>CRUD Operations in REST APIs</vt:lpstr>
      <vt:lpstr>RESTful Web Services and HTTP Methods</vt:lpstr>
      <vt:lpstr>RESTful Web Services and HTTP Methods</vt:lpstr>
      <vt:lpstr>PowerPoint Presentation</vt:lpstr>
      <vt:lpstr>Standards for WS Composition</vt:lpstr>
      <vt:lpstr>BPEL (Business Process Exec-n Language)</vt:lpstr>
      <vt:lpstr>Workflow elements</vt:lpstr>
      <vt:lpstr>Workflow description</vt:lpstr>
      <vt:lpstr>WS stack of technologies</vt:lpstr>
    </vt:vector>
  </TitlesOfParts>
  <Company>Leeds Metropolitan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Marketing Service</dc:creator>
  <cp:lastModifiedBy>Gorbenko, Anatoliy</cp:lastModifiedBy>
  <cp:revision>48</cp:revision>
  <dcterms:created xsi:type="dcterms:W3CDTF">2012-02-14T11:14:08Z</dcterms:created>
  <dcterms:modified xsi:type="dcterms:W3CDTF">2020-09-15T20:48:03Z</dcterms:modified>
</cp:coreProperties>
</file>