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79" r:id="rId2"/>
    <p:sldMasterId id="2147483682" r:id="rId3"/>
    <p:sldMasterId id="2147483687" r:id="rId4"/>
  </p:sldMasterIdLst>
  <p:notesMasterIdLst>
    <p:notesMasterId r:id="rId31"/>
  </p:notesMasterIdLst>
  <p:sldIdLst>
    <p:sldId id="360" r:id="rId5"/>
    <p:sldId id="361" r:id="rId6"/>
    <p:sldId id="288" r:id="rId7"/>
    <p:sldId id="273" r:id="rId8"/>
    <p:sldId id="272" r:id="rId9"/>
    <p:sldId id="302" r:id="rId10"/>
    <p:sldId id="303" r:id="rId11"/>
    <p:sldId id="341" r:id="rId12"/>
    <p:sldId id="342" r:id="rId13"/>
    <p:sldId id="343" r:id="rId14"/>
    <p:sldId id="344" r:id="rId15"/>
    <p:sldId id="345" r:id="rId16"/>
    <p:sldId id="346" r:id="rId17"/>
    <p:sldId id="356" r:id="rId18"/>
    <p:sldId id="348" r:id="rId19"/>
    <p:sldId id="355" r:id="rId20"/>
    <p:sldId id="347" r:id="rId21"/>
    <p:sldId id="354" r:id="rId22"/>
    <p:sldId id="358" r:id="rId23"/>
    <p:sldId id="349" r:id="rId24"/>
    <p:sldId id="357" r:id="rId25"/>
    <p:sldId id="350" r:id="rId26"/>
    <p:sldId id="359" r:id="rId27"/>
    <p:sldId id="351" r:id="rId28"/>
    <p:sldId id="352" r:id="rId29"/>
    <p:sldId id="353" r:id="rId3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FF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51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89758-60F2-43B5-AA2E-37037AFFF425}" type="datetimeFigureOut">
              <a:rPr lang="en-GB" smtClean="0"/>
              <a:pPr/>
              <a:t>18/09/2020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894AC-B541-419B-A907-13D8C410CB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200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894AC-B541-419B-A907-13D8C410CB08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925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8198" y="681540"/>
            <a:ext cx="6408960" cy="27003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 smtClean="0"/>
              <a:t>LEEDS BECKETT UNIVERSITY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107504" y="1113235"/>
            <a:ext cx="8208963" cy="1243013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800" b="1">
                <a:solidFill>
                  <a:srgbClr val="FFFFFF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 smtClean="0"/>
              <a:t>PRESENTATION </a:t>
            </a:r>
            <a:br>
              <a:rPr lang="en-GB" dirty="0" smtClean="0"/>
            </a:br>
            <a:r>
              <a:rPr lang="en-GB" dirty="0" smtClean="0"/>
              <a:t>TITLE</a:t>
            </a:r>
            <a:endParaRPr lang="en-US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108198" y="2517744"/>
            <a:ext cx="8135938" cy="53935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3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79512" y="250031"/>
            <a:ext cx="6767194" cy="971550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GB" dirty="0" smtClean="0"/>
              <a:t>INTRODUCTION/</a:t>
            </a:r>
            <a:br>
              <a:rPr lang="en-GB" dirty="0" smtClean="0"/>
            </a:br>
            <a:r>
              <a:rPr lang="en-GB" dirty="0" smtClean="0"/>
              <a:t>TITLE</a:t>
            </a:r>
            <a:r>
              <a:rPr lang="en-GB" baseline="0" dirty="0" smtClean="0"/>
              <a:t> SLIDE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179238" y="1635646"/>
            <a:ext cx="6841033" cy="18359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 is simply dummy text of the printing and typesetting industry. </a:t>
            </a:r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 has been the industry’s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</a:p>
        </p:txBody>
      </p:sp>
    </p:spTree>
    <p:extLst>
      <p:ext uri="{BB962C8B-B14F-4D97-AF65-F5344CB8AC3E}">
        <p14:creationId xmlns:p14="http://schemas.microsoft.com/office/powerpoint/2010/main" val="199575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6190" y="205979"/>
            <a:ext cx="8373616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9"/>
          <p:cNvSpPr txBox="1">
            <a:spLocks/>
          </p:cNvSpPr>
          <p:nvPr userDrawn="1"/>
        </p:nvSpPr>
        <p:spPr>
          <a:xfrm>
            <a:off x="180207" y="1497158"/>
            <a:ext cx="8228781" cy="442907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 b="1" kern="1200" baseline="0">
                <a:solidFill>
                  <a:srgbClr val="32195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6190" y="1168004"/>
            <a:ext cx="8352730" cy="37742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="1"/>
            </a:lvl1pPr>
          </a:lstStyle>
          <a:p>
            <a:r>
              <a:rPr lang="en-GB" dirty="0" smtClean="0"/>
              <a:t>Headings: Arial Bold, Purple (Accent1), Size 28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35496" y="1653778"/>
            <a:ext cx="8353425" cy="432197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 smtClean="0"/>
              <a:t>Sub-Heading: Arial </a:t>
            </a:r>
            <a:r>
              <a:rPr lang="en-GB" dirty="0" err="1" smtClean="0"/>
              <a:t>Reg</a:t>
            </a:r>
            <a:r>
              <a:rPr lang="en-GB" dirty="0" smtClean="0"/>
              <a:t>, Purple (Accent 1), </a:t>
            </a:r>
            <a:br>
              <a:rPr lang="en-GB" dirty="0" smtClean="0"/>
            </a:br>
            <a:r>
              <a:rPr lang="en-GB" dirty="0" smtClean="0"/>
              <a:t>Size 20-24 (to be legible across the room)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36190" y="2499742"/>
            <a:ext cx="8280400" cy="863203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 smtClean="0"/>
              <a:t>Body Copy: Arial </a:t>
            </a:r>
            <a:r>
              <a:rPr lang="en-GB" dirty="0" err="1" smtClean="0"/>
              <a:t>Reg</a:t>
            </a:r>
            <a:r>
              <a:rPr lang="en-GB" dirty="0" smtClean="0"/>
              <a:t> (body), Grey (Text 1&gt;Lighter 25%), </a:t>
            </a:r>
            <a:br>
              <a:rPr lang="en-GB" dirty="0" smtClean="0"/>
            </a:br>
            <a:r>
              <a:rPr lang="en-GB" dirty="0" smtClean="0"/>
              <a:t>Size 20-24 (to be legible across a room)</a:t>
            </a:r>
          </a:p>
        </p:txBody>
      </p:sp>
    </p:spTree>
    <p:extLst>
      <p:ext uri="{BB962C8B-B14F-4D97-AF65-F5344CB8AC3E}">
        <p14:creationId xmlns:p14="http://schemas.microsoft.com/office/powerpoint/2010/main" val="172778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205979"/>
            <a:ext cx="8373616" cy="85725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200151"/>
            <a:ext cx="4172272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00151"/>
            <a:ext cx="4114800" cy="288376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328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5220072" y="267493"/>
            <a:ext cx="3466728" cy="36004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23851" y="250031"/>
            <a:ext cx="5688013" cy="971550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en-GB" dirty="0" smtClean="0"/>
              <a:t>BREAK</a:t>
            </a:r>
            <a:r>
              <a:rPr lang="en-GB" baseline="0" dirty="0" smtClean="0"/>
              <a:t> SLIDE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323578" y="1167594"/>
            <a:ext cx="4248423" cy="23764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 is simply dummy text of the printing and typesetting industry. </a:t>
            </a:r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 has been the industry’s standard dummy text ever since the 1500s, when an unknown printer took a galley of type and scrambled it to make a type specimen book.</a:t>
            </a:r>
          </a:p>
        </p:txBody>
      </p:sp>
    </p:spTree>
    <p:extLst>
      <p:ext uri="{BB962C8B-B14F-4D97-AF65-F5344CB8AC3E}">
        <p14:creationId xmlns:p14="http://schemas.microsoft.com/office/powerpoint/2010/main" val="1916987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020_MSO_Stationery_LBU_Temps_PPT_Widescree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56" y="-10126"/>
            <a:ext cx="9178512" cy="516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7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6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0020_MSO_Stationery_LBU_Temps_PPT_Widescreen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56" y="-10126"/>
            <a:ext cx="9178512" cy="516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7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020_MSO_Stationery_LBU_Temps_PPT_Widescreen3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56" y="-10126"/>
            <a:ext cx="9178512" cy="516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1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020_MSO_Stationery_LBU_Temps_PPT_Widescreen5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56" y="-10126"/>
            <a:ext cx="9178512" cy="516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5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.voderhobli@leedsbeckett.ac.uk" TargetMode="External"/><Relationship Id="rId2" Type="http://schemas.openxmlformats.org/officeDocument/2006/relationships/hyperlink" Target="mailto:A.Gorbenko@leedsbeckett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7504" y="195486"/>
            <a:ext cx="6408960" cy="270030"/>
          </a:xfrm>
        </p:spPr>
        <p:txBody>
          <a:bodyPr/>
          <a:lstStyle/>
          <a:p>
            <a:r>
              <a:rPr lang="en-US" dirty="0" smtClean="0"/>
              <a:t>Leeds Beckett University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07504" y="814966"/>
            <a:ext cx="8928992" cy="1243013"/>
          </a:xfrm>
        </p:spPr>
        <p:txBody>
          <a:bodyPr/>
          <a:lstStyle/>
          <a:p>
            <a:r>
              <a:rPr lang="en-US" dirty="0" smtClean="0"/>
              <a:t>Cloud Computing Development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07504" y="2818030"/>
            <a:ext cx="8028434" cy="539353"/>
          </a:xfrm>
        </p:spPr>
        <p:txBody>
          <a:bodyPr/>
          <a:lstStyle/>
          <a:p>
            <a:r>
              <a:rPr lang="en-US" dirty="0" err="1" smtClean="0"/>
              <a:t>Dr</a:t>
            </a:r>
            <a:r>
              <a:rPr lang="en-US" dirty="0" smtClean="0"/>
              <a:t> Anatoliy Gorbenko </a:t>
            </a:r>
            <a:endParaRPr lang="en-US" sz="2000" dirty="0" smtClean="0"/>
          </a:p>
          <a:p>
            <a:r>
              <a:rPr lang="en-US" sz="2000" dirty="0" smtClean="0"/>
              <a:t>E-mail: </a:t>
            </a:r>
            <a:r>
              <a:rPr lang="en-US" sz="2000" dirty="0" smtClean="0">
                <a:hlinkClick r:id="rId2"/>
              </a:rPr>
              <a:t>A.Gorbenko@leedsbeckett.ac.uk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Office: CAE118</a:t>
            </a:r>
          </a:p>
        </p:txBody>
      </p:sp>
      <p:sp>
        <p:nvSpPr>
          <p:cNvPr id="10242" name="AutoShape 2" descr="Image result for ХА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727684" y="4083918"/>
            <a:ext cx="5688632" cy="987574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GB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Kiran</a:t>
            </a:r>
            <a:r>
              <a:rPr lang="en-GB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 </a:t>
            </a:r>
            <a:r>
              <a:rPr lang="en-GB" dirty="0" err="1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Voderhobli</a:t>
            </a:r>
            <a:endParaRPr lang="en-GB" dirty="0" smtClean="0">
              <a:solidFill>
                <a:schemeClr val="accent2">
                  <a:lumMod val="75000"/>
                  <a:lumOff val="25000"/>
                </a:schemeClr>
              </a:solidFill>
            </a:endParaRPr>
          </a:p>
          <a:p>
            <a:pPr algn="r">
              <a:spcBef>
                <a:spcPts val="0"/>
              </a:spcBef>
            </a:pPr>
            <a:r>
              <a:rPr lang="en-US" sz="20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E-mail</a:t>
            </a:r>
            <a:r>
              <a:rPr lang="en-US" sz="2000">
                <a:solidFill>
                  <a:schemeClr val="accent2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2000">
                <a:hlinkClick r:id="rId3"/>
              </a:rPr>
              <a:t>k.voderhobli@leedsbeckett.ac.uk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Office: </a:t>
            </a:r>
            <a:r>
              <a:rPr lang="en-US" sz="2000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CAE228</a:t>
            </a:r>
            <a:endParaRPr lang="en-US" sz="2000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  <a:p>
            <a:pPr algn="r">
              <a:spcBef>
                <a:spcPts val="0"/>
              </a:spcBef>
            </a:pPr>
            <a:endParaRPr lang="en-US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82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4000" dirty="0"/>
              <a:t>Library level </a:t>
            </a:r>
            <a:r>
              <a:rPr lang="en-US" sz="4000" dirty="0" smtClean="0"/>
              <a:t>abstraction</a:t>
            </a:r>
            <a:endParaRPr lang="en-US" sz="4000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07504" y="915566"/>
            <a:ext cx="5040559" cy="41044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 application developers, a machine is defined by API (Application Programming Interface).</a:t>
            </a:r>
          </a:p>
          <a:p>
            <a:r>
              <a:rPr lang="en-US" dirty="0"/>
              <a:t>This abstraction provides the well-rounded functionalities.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Examples :</a:t>
            </a:r>
          </a:p>
          <a:p>
            <a:pPr lvl="1"/>
            <a:r>
              <a:rPr lang="en-US" dirty="0"/>
              <a:t>User ISA</a:t>
            </a:r>
          </a:p>
          <a:p>
            <a:pPr lvl="1"/>
            <a:r>
              <a:rPr lang="en-US" dirty="0"/>
              <a:t>Standard C library</a:t>
            </a:r>
          </a:p>
          <a:p>
            <a:pPr lvl="1"/>
            <a:r>
              <a:rPr lang="en-US" dirty="0"/>
              <a:t>Graphical library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 l="2222" t="10606" r="7843" b="6869"/>
          <a:stretch>
            <a:fillRect/>
          </a:stretch>
        </p:blipFill>
        <p:spPr bwMode="auto">
          <a:xfrm>
            <a:off x="5200930" y="1052103"/>
            <a:ext cx="3977640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294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4000" dirty="0" smtClean="0"/>
              <a:t>Virtualization Architecture</a:t>
            </a:r>
            <a:endParaRPr lang="en-US" sz="4000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43508" y="699542"/>
            <a:ext cx="9000492" cy="108012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concept of virtualization is </a:t>
            </a:r>
            <a:r>
              <a:rPr lang="en-US" b="1" dirty="0"/>
              <a:t>everywhere </a:t>
            </a:r>
            <a:r>
              <a:rPr lang="en-US" dirty="0"/>
              <a:t>!!</a:t>
            </a:r>
          </a:p>
          <a:p>
            <a:pPr lvl="1"/>
            <a:r>
              <a:rPr lang="en-US" dirty="0"/>
              <a:t>In IaaS, we focus the virtualization granularity at each physical </a:t>
            </a:r>
            <a:r>
              <a:rPr lang="en-US" dirty="0" smtClean="0"/>
              <a:t>HW </a:t>
            </a:r>
            <a:r>
              <a:rPr lang="en-US" dirty="0"/>
              <a:t>device</a:t>
            </a:r>
            <a:r>
              <a:rPr lang="en-US" dirty="0" smtClean="0"/>
              <a:t>.</a:t>
            </a:r>
          </a:p>
          <a:p>
            <a:r>
              <a:rPr lang="en-US" altLang="zh-TW" dirty="0"/>
              <a:t>Different physical </a:t>
            </a:r>
            <a:r>
              <a:rPr lang="en-US" altLang="zh-TW" dirty="0" smtClean="0"/>
              <a:t>resources: </a:t>
            </a:r>
            <a:r>
              <a:rPr lang="en-US" altLang="zh-TW" sz="2600" dirty="0" smtClean="0">
                <a:solidFill>
                  <a:schemeClr val="tx1"/>
                </a:solidFill>
              </a:rPr>
              <a:t>Server</a:t>
            </a:r>
            <a:r>
              <a:rPr lang="en-US" altLang="zh-TW" sz="2600" dirty="0">
                <a:solidFill>
                  <a:schemeClr val="tx1"/>
                </a:solidFill>
              </a:rPr>
              <a:t>, Storage and </a:t>
            </a:r>
            <a:r>
              <a:rPr lang="en-US" altLang="zh-TW" sz="2600" dirty="0" smtClean="0">
                <a:solidFill>
                  <a:schemeClr val="tx1"/>
                </a:solidFill>
              </a:rPr>
              <a:t>Network</a:t>
            </a:r>
            <a:endParaRPr lang="en-US" sz="2600" dirty="0">
              <a:solidFill>
                <a:schemeClr val="tx1"/>
              </a:solidFill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2796027"/>
            <a:ext cx="3175668" cy="2381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43508" y="1779662"/>
            <a:ext cx="6948772" cy="33638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400" dirty="0" smtClean="0"/>
              <a:t>Virtualization implementation level:</a:t>
            </a:r>
            <a:endParaRPr lang="en-US" altLang="zh-TW" sz="2400" dirty="0"/>
          </a:p>
          <a:p>
            <a:pPr lvl="1"/>
            <a:r>
              <a:rPr lang="en-US" altLang="zh-TW" dirty="0"/>
              <a:t>Virtualized instance</a:t>
            </a:r>
          </a:p>
          <a:p>
            <a:pPr lvl="2"/>
            <a:r>
              <a:rPr lang="en-US" altLang="zh-TW" dirty="0"/>
              <a:t>Software virtualized hardware instance</a:t>
            </a:r>
          </a:p>
          <a:p>
            <a:pPr lvl="1"/>
            <a:r>
              <a:rPr lang="en-US" altLang="zh-TW" dirty="0"/>
              <a:t>Virtualization layer</a:t>
            </a:r>
          </a:p>
          <a:p>
            <a:pPr lvl="2"/>
            <a:r>
              <a:rPr lang="en-US" altLang="zh-TW" dirty="0"/>
              <a:t>Software virtualization implementation</a:t>
            </a:r>
          </a:p>
          <a:p>
            <a:pPr lvl="1"/>
            <a:r>
              <a:rPr lang="en-US" altLang="zh-TW" dirty="0"/>
              <a:t>Abstraction layer</a:t>
            </a:r>
          </a:p>
          <a:p>
            <a:pPr lvl="2"/>
            <a:r>
              <a:rPr lang="en-US" altLang="zh-TW" dirty="0"/>
              <a:t>Various types of hardware access interface</a:t>
            </a:r>
          </a:p>
          <a:p>
            <a:pPr lvl="1"/>
            <a:r>
              <a:rPr lang="en-US" altLang="zh-TW" dirty="0"/>
              <a:t>Physical hardware</a:t>
            </a:r>
          </a:p>
          <a:p>
            <a:pPr lvl="2"/>
            <a:r>
              <a:rPr lang="en-US" altLang="zh-TW" dirty="0"/>
              <a:t>Various types of infrastructure resources</a:t>
            </a:r>
          </a:p>
        </p:txBody>
      </p:sp>
    </p:spTree>
    <p:extLst>
      <p:ext uri="{BB962C8B-B14F-4D97-AF65-F5344CB8AC3E}">
        <p14:creationId xmlns:p14="http://schemas.microsoft.com/office/powerpoint/2010/main" val="336368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4000" dirty="0"/>
              <a:t>Virtual Machine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43508" y="699542"/>
            <a:ext cx="9000492" cy="331236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VM</a:t>
            </a:r>
            <a:r>
              <a:rPr lang="en-US" dirty="0"/>
              <a:t> is a software implementation of a machine (i.e. a computer) that executes programs like a real machine. </a:t>
            </a:r>
            <a:endParaRPr lang="en-US" dirty="0" smtClean="0"/>
          </a:p>
          <a:p>
            <a:r>
              <a:rPr lang="en-US" dirty="0"/>
              <a:t>Terminology :</a:t>
            </a:r>
          </a:p>
          <a:p>
            <a:pPr lvl="1"/>
            <a:r>
              <a:rPr lang="en-US" b="1" dirty="0"/>
              <a:t>Host (Target)</a:t>
            </a:r>
          </a:p>
          <a:p>
            <a:pPr lvl="2"/>
            <a:r>
              <a:rPr lang="en-US" dirty="0"/>
              <a:t>The primary environment where</a:t>
            </a:r>
            <a:br>
              <a:rPr lang="en-US" dirty="0"/>
            </a:br>
            <a:r>
              <a:rPr lang="en-US" dirty="0"/>
              <a:t>will be the target of virtualization.</a:t>
            </a:r>
          </a:p>
          <a:p>
            <a:pPr lvl="1"/>
            <a:r>
              <a:rPr lang="en-US" b="1" dirty="0"/>
              <a:t>Guest (Source)</a:t>
            </a:r>
          </a:p>
          <a:p>
            <a:pPr lvl="2"/>
            <a:r>
              <a:rPr lang="en-US" dirty="0"/>
              <a:t>The virtualized environment where</a:t>
            </a:r>
            <a:br>
              <a:rPr lang="en-US" dirty="0"/>
            </a:br>
            <a:r>
              <a:rPr lang="en-US" dirty="0"/>
              <a:t>will be the source of virtualization.</a:t>
            </a:r>
          </a:p>
        </p:txBody>
      </p:sp>
      <p:sp>
        <p:nvSpPr>
          <p:cNvPr id="4" name="AutoShape 2" descr="Image result for Virtual Mach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76" name="Picture 4" descr="Image result for Virtual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262" y="2355726"/>
            <a:ext cx="4006331" cy="279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6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4000" dirty="0"/>
              <a:t>Emulation vs. Virtualization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43508" y="699542"/>
            <a:ext cx="9000492" cy="43204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Emulation technique</a:t>
            </a:r>
          </a:p>
          <a:p>
            <a:pPr lvl="1"/>
            <a:r>
              <a:rPr lang="en-US" dirty="0"/>
              <a:t>Simulate an independent environment where guest ISA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host </a:t>
            </a:r>
            <a:r>
              <a:rPr lang="en-US" dirty="0"/>
              <a:t>ISA are different.</a:t>
            </a:r>
          </a:p>
          <a:p>
            <a:pPr lvl="1"/>
            <a:r>
              <a:rPr lang="en-US" dirty="0" smtClean="0"/>
              <a:t>Example:</a:t>
            </a:r>
            <a:endParaRPr lang="en-US" dirty="0"/>
          </a:p>
          <a:p>
            <a:pPr lvl="2"/>
            <a:r>
              <a:rPr lang="en-US" dirty="0">
                <a:solidFill>
                  <a:srgbClr val="00CC00"/>
                </a:solidFill>
              </a:rPr>
              <a:t>Emulate x86 architecture on ARM platform.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Virtualization technique</a:t>
            </a:r>
          </a:p>
          <a:p>
            <a:pPr lvl="1"/>
            <a:r>
              <a:rPr lang="en-US" dirty="0"/>
              <a:t>Simulate an independent environment where guest </a:t>
            </a:r>
            <a:r>
              <a:rPr lang="en-US" dirty="0" smtClean="0"/>
              <a:t>ISA </a:t>
            </a:r>
            <a:br>
              <a:rPr lang="en-US" dirty="0" smtClean="0"/>
            </a:br>
            <a:r>
              <a:rPr lang="en-US" dirty="0" smtClean="0"/>
              <a:t>and host </a:t>
            </a:r>
            <a:r>
              <a:rPr lang="en-US" dirty="0"/>
              <a:t>ISA are the same.</a:t>
            </a:r>
          </a:p>
          <a:p>
            <a:pPr lvl="1"/>
            <a:r>
              <a:rPr lang="en-US" dirty="0" smtClean="0"/>
              <a:t>Example:</a:t>
            </a:r>
            <a:endParaRPr lang="en-US" dirty="0"/>
          </a:p>
          <a:p>
            <a:pPr lvl="2"/>
            <a:r>
              <a:rPr lang="en-US" dirty="0">
                <a:solidFill>
                  <a:srgbClr val="00CC00"/>
                </a:solidFill>
              </a:rPr>
              <a:t>Virtualize x86 architecture to multiple instance</a:t>
            </a:r>
            <a:r>
              <a:rPr lang="en-US" dirty="0"/>
              <a:t>s.</a:t>
            </a:r>
          </a:p>
        </p:txBody>
      </p:sp>
      <p:sp>
        <p:nvSpPr>
          <p:cNvPr id="4" name="AutoShape 2" descr="Image result for Virtual Mach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67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/>
              <a:t>Virtualization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23578" y="1347614"/>
            <a:ext cx="4248423" cy="2196449"/>
          </a:xfrm>
        </p:spPr>
        <p:txBody>
          <a:bodyPr/>
          <a:lstStyle/>
          <a:p>
            <a:r>
              <a:rPr lang="en-US" altLang="zh-TW" sz="2800" b="1" dirty="0" smtClean="0"/>
              <a:t>Classification 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285598"/>
            <a:ext cx="4114800" cy="4320480"/>
          </a:xfrm>
        </p:spPr>
        <p:txBody>
          <a:bodyPr/>
          <a:lstStyle/>
          <a:p>
            <a:pPr>
              <a:buClr>
                <a:srgbClr val="7030A0"/>
              </a:buClr>
            </a:pPr>
            <a:r>
              <a:rPr lang="en-US" dirty="0" smtClean="0"/>
              <a:t>Process-level</a:t>
            </a:r>
          </a:p>
          <a:p>
            <a:pPr>
              <a:buClr>
                <a:srgbClr val="7030A0"/>
              </a:buClr>
            </a:pPr>
            <a:r>
              <a:rPr lang="en-US" dirty="0"/>
              <a:t>Desktop-level</a:t>
            </a:r>
          </a:p>
          <a:p>
            <a:pPr>
              <a:buClr>
                <a:srgbClr val="7030A0"/>
              </a:buClr>
            </a:pPr>
            <a:r>
              <a:rPr lang="en-US" dirty="0" smtClean="0"/>
              <a:t>OS-level</a:t>
            </a:r>
          </a:p>
          <a:p>
            <a:pPr>
              <a:buClr>
                <a:srgbClr val="7030A0"/>
              </a:buClr>
            </a:pPr>
            <a:r>
              <a:rPr lang="en-US" dirty="0" smtClean="0"/>
              <a:t>HW-level</a:t>
            </a:r>
          </a:p>
          <a:p>
            <a:pPr>
              <a:buClr>
                <a:srgbClr val="7030A0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96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4000" dirty="0"/>
              <a:t>Process </a:t>
            </a:r>
            <a:r>
              <a:rPr lang="en-US" sz="4000" dirty="0" smtClean="0"/>
              <a:t>Virtualization</a:t>
            </a:r>
            <a:endParaRPr lang="en-US" sz="4000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43508" y="699542"/>
            <a:ext cx="9000492" cy="1440160"/>
          </a:xfrm>
        </p:spPr>
        <p:txBody>
          <a:bodyPr>
            <a:normAutofit/>
          </a:bodyPr>
          <a:lstStyle/>
          <a:p>
            <a:r>
              <a:rPr lang="en-US" dirty="0"/>
              <a:t>Usually execute guest applications with an ISA different from host (e.g. Java VM, Microsoft </a:t>
            </a:r>
            <a:r>
              <a:rPr lang="en-US" dirty="0" smtClean="0"/>
              <a:t>CLI)</a:t>
            </a:r>
            <a:endParaRPr lang="en-US" dirty="0"/>
          </a:p>
        </p:txBody>
      </p:sp>
      <p:sp>
        <p:nvSpPr>
          <p:cNvPr id="4" name="AutoShape 2" descr="Image result for Virtual Mach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495" y="1995686"/>
            <a:ext cx="7339547" cy="3123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081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4000" dirty="0" smtClean="0"/>
              <a:t>Remote Desktop Virtualization</a:t>
            </a:r>
            <a:endParaRPr lang="en-US" sz="4000" dirty="0"/>
          </a:p>
        </p:txBody>
      </p:sp>
      <p:sp>
        <p:nvSpPr>
          <p:cNvPr id="4" name="AutoShape 2" descr="Image result for Virtual Mach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3316" name="Picture 4" descr="Image result for Desktop virtualiza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742" y="678075"/>
            <a:ext cx="3484258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43508" y="699542"/>
            <a:ext cx="6228692" cy="4443958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is </a:t>
            </a:r>
            <a:r>
              <a:rPr lang="en-GB" dirty="0"/>
              <a:t>software technology that separates the desktop environment and </a:t>
            </a:r>
            <a:r>
              <a:rPr lang="en-GB" dirty="0" smtClean="0"/>
              <a:t>application </a:t>
            </a:r>
            <a:r>
              <a:rPr lang="en-GB" dirty="0"/>
              <a:t>software from the physical client device that is used to </a:t>
            </a:r>
            <a:r>
              <a:rPr lang="en-GB" dirty="0" smtClean="0"/>
              <a:t>access it</a:t>
            </a:r>
          </a:p>
          <a:p>
            <a:r>
              <a:rPr lang="en-GB" dirty="0" smtClean="0"/>
              <a:t>Application </a:t>
            </a:r>
            <a:r>
              <a:rPr lang="en-GB" dirty="0"/>
              <a:t>execution takes place on a remote operating system which communicates with the local client device over a network using a remote display </a:t>
            </a:r>
            <a:r>
              <a:rPr lang="en-GB" dirty="0" smtClean="0"/>
              <a:t>protocol (e.g. VDI, RDP, Team Viewer)</a:t>
            </a:r>
          </a:p>
          <a:p>
            <a:r>
              <a:rPr lang="en-GB" dirty="0" smtClean="0"/>
              <a:t>All </a:t>
            </a:r>
            <a:r>
              <a:rPr lang="en-GB" dirty="0"/>
              <a:t>applications and data used remain on the remote system with only display, keyboard,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and </a:t>
            </a:r>
            <a:r>
              <a:rPr lang="en-GB" dirty="0"/>
              <a:t>mouse information communicated with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the </a:t>
            </a:r>
            <a:r>
              <a:rPr lang="en-GB" dirty="0"/>
              <a:t>local client </a:t>
            </a:r>
            <a:r>
              <a:rPr lang="en-GB" dirty="0" smtClean="0"/>
              <a:t>device</a:t>
            </a:r>
          </a:p>
          <a:p>
            <a:r>
              <a:rPr lang="en-GB" dirty="0" smtClean="0"/>
              <a:t>Clients: conventional PCs/laptops, thin </a:t>
            </a:r>
            <a:r>
              <a:rPr lang="en-GB" dirty="0"/>
              <a:t>client </a:t>
            </a:r>
            <a:r>
              <a:rPr lang="en-GB" dirty="0" smtClean="0"/>
              <a:t>devices, tablets, smartphones.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072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4000" dirty="0" smtClean="0"/>
              <a:t>HW-level Virtualization</a:t>
            </a:r>
            <a:endParaRPr lang="en-US" sz="4000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43508" y="699542"/>
            <a:ext cx="9000492" cy="122413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Provide the entire operating system on same </a:t>
            </a:r>
            <a:r>
              <a:rPr lang="en-US" dirty="0" smtClean="0"/>
              <a:t>or </a:t>
            </a:r>
            <a:r>
              <a:rPr lang="en-US" dirty="0"/>
              <a:t>different host ISA</a:t>
            </a:r>
          </a:p>
          <a:p>
            <a:r>
              <a:rPr lang="en-US" dirty="0"/>
              <a:t>Constructed at ISA </a:t>
            </a:r>
            <a:r>
              <a:rPr lang="en-US" dirty="0" smtClean="0"/>
              <a:t>level</a:t>
            </a:r>
          </a:p>
          <a:p>
            <a:r>
              <a:rPr lang="en-US" dirty="0"/>
              <a:t>e.g. XEN, KVM, VMWare (x86 virtualization software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AutoShape 2" descr="Image result for Virtual Mach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 l="2020"/>
          <a:stretch>
            <a:fillRect/>
          </a:stretch>
        </p:blipFill>
        <p:spPr bwMode="auto">
          <a:xfrm>
            <a:off x="35169" y="2139702"/>
            <a:ext cx="7391400" cy="289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205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4000" dirty="0" smtClean="0"/>
              <a:t>OS-level Virtualization</a:t>
            </a:r>
            <a:endParaRPr lang="en-US" sz="4000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43508" y="699542"/>
            <a:ext cx="9000492" cy="720080"/>
          </a:xfrm>
        </p:spPr>
        <p:txBody>
          <a:bodyPr>
            <a:normAutofit/>
          </a:bodyPr>
          <a:lstStyle/>
          <a:p>
            <a:r>
              <a:rPr lang="en-GB" b="1" dirty="0" smtClean="0"/>
              <a:t>Containerization (e.g. Linux containers - Docker)</a:t>
            </a:r>
            <a:endParaRPr lang="en-GB" dirty="0"/>
          </a:p>
        </p:txBody>
      </p:sp>
      <p:sp>
        <p:nvSpPr>
          <p:cNvPr id="4" name="AutoShape 2" descr="Image result for Virtual Mach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098" name="Picture 2" descr="docker-vm-container-620x35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" t="19408" r="8397" b="2254"/>
          <a:stretch/>
        </p:blipFill>
        <p:spPr bwMode="auto">
          <a:xfrm>
            <a:off x="251520" y="1419622"/>
            <a:ext cx="7290358" cy="360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07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 smtClean="0"/>
              <a:t>Hypervisors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23578" y="1347614"/>
            <a:ext cx="4248423" cy="2196449"/>
          </a:xfrm>
        </p:spPr>
        <p:txBody>
          <a:bodyPr/>
          <a:lstStyle/>
          <a:p>
            <a:r>
              <a:rPr lang="en-US" altLang="zh-TW" sz="2800" b="1" dirty="0" smtClean="0"/>
              <a:t>Classification 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285598"/>
            <a:ext cx="4114800" cy="4320480"/>
          </a:xfrm>
        </p:spPr>
        <p:txBody>
          <a:bodyPr/>
          <a:lstStyle/>
          <a:p>
            <a:pPr>
              <a:buClr>
                <a:srgbClr val="7030A0"/>
              </a:buClr>
            </a:pPr>
            <a:r>
              <a:rPr lang="en-US" dirty="0" smtClean="0"/>
              <a:t>Type 1 </a:t>
            </a:r>
          </a:p>
          <a:p>
            <a:pPr>
              <a:buClr>
                <a:srgbClr val="7030A0"/>
              </a:buClr>
            </a:pPr>
            <a:r>
              <a:rPr lang="en-US" dirty="0" smtClean="0"/>
              <a:t>Type 2</a:t>
            </a:r>
            <a:endParaRPr lang="en-US" dirty="0"/>
          </a:p>
          <a:p>
            <a:pPr>
              <a:buClr>
                <a:srgbClr val="7030A0"/>
              </a:buClr>
            </a:pPr>
            <a:r>
              <a:rPr lang="en-US" dirty="0"/>
              <a:t>Full virtualization</a:t>
            </a:r>
          </a:p>
          <a:p>
            <a:pPr>
              <a:buClr>
                <a:srgbClr val="7030A0"/>
              </a:buClr>
            </a:pPr>
            <a:r>
              <a:rPr lang="en-US" dirty="0" smtClean="0"/>
              <a:t>Para virtualization</a:t>
            </a:r>
          </a:p>
          <a:p>
            <a:pPr>
              <a:buClr>
                <a:srgbClr val="7030A0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42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98396" y="267494"/>
            <a:ext cx="8928992" cy="1243013"/>
          </a:xfrm>
        </p:spPr>
        <p:txBody>
          <a:bodyPr/>
          <a:lstStyle/>
          <a:p>
            <a:r>
              <a:rPr lang="en-US" dirty="0" smtClean="0"/>
              <a:t>Cloud Computing Development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79512" y="2427734"/>
            <a:ext cx="8028434" cy="539353"/>
          </a:xfrm>
        </p:spPr>
        <p:txBody>
          <a:bodyPr/>
          <a:lstStyle/>
          <a:p>
            <a:r>
              <a:rPr lang="en-US" dirty="0" smtClean="0"/>
              <a:t>Lecture: </a:t>
            </a:r>
            <a:r>
              <a:rPr lang="en-US" b="1" dirty="0" smtClean="0"/>
              <a:t>Virtualization technologies</a:t>
            </a:r>
            <a:endParaRPr lang="en-US" b="1" dirty="0"/>
          </a:p>
          <a:p>
            <a:endParaRPr lang="en-US" b="1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419872" y="4227934"/>
            <a:ext cx="3960440" cy="915566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Anatoliy Gorbenko</a:t>
            </a:r>
          </a:p>
          <a:p>
            <a:pPr algn="r">
              <a:spcBef>
                <a:spcPts val="0"/>
              </a:spcBef>
            </a:pPr>
            <a:r>
              <a:rPr lang="en-GB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Kiran </a:t>
            </a:r>
            <a:r>
              <a:rPr lang="en-GB" dirty="0" err="1">
                <a:solidFill>
                  <a:schemeClr val="accent2">
                    <a:lumMod val="75000"/>
                    <a:lumOff val="25000"/>
                  </a:schemeClr>
                </a:solidFill>
              </a:rPr>
              <a:t>Voderhobli</a:t>
            </a:r>
            <a:endParaRPr lang="en-US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76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4000" dirty="0" smtClean="0"/>
              <a:t>Hypervisor (System </a:t>
            </a:r>
            <a:r>
              <a:rPr lang="en-US" sz="4000" dirty="0"/>
              <a:t>Virtual </a:t>
            </a:r>
            <a:r>
              <a:rPr lang="en-US" sz="4000" dirty="0" smtClean="0"/>
              <a:t>Machine)</a:t>
            </a:r>
            <a:endParaRPr lang="en-US" sz="4000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71754" y="1103225"/>
            <a:ext cx="9000492" cy="122413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What’s Virtual Machine Monitor (VMM</a:t>
            </a:r>
            <a:r>
              <a:rPr lang="en-US" dirty="0" smtClean="0"/>
              <a:t>)?</a:t>
            </a:r>
            <a:endParaRPr lang="en-US" dirty="0"/>
          </a:p>
          <a:p>
            <a:pPr lvl="1"/>
            <a:r>
              <a:rPr lang="en-US" b="1" dirty="0"/>
              <a:t>VMM</a:t>
            </a:r>
            <a:r>
              <a:rPr lang="en-US" dirty="0"/>
              <a:t> or </a:t>
            </a:r>
            <a:r>
              <a:rPr lang="en-US" b="1" dirty="0"/>
              <a:t>Hypervisor</a:t>
            </a:r>
            <a:r>
              <a:rPr lang="en-US" dirty="0"/>
              <a:t> is the software layer providing the virtualization.</a:t>
            </a:r>
            <a:br>
              <a:rPr lang="en-US" dirty="0"/>
            </a:br>
            <a:endParaRPr lang="en-US" dirty="0"/>
          </a:p>
          <a:p>
            <a:r>
              <a:rPr lang="en-US" dirty="0"/>
              <a:t>System architecture :</a:t>
            </a:r>
          </a:p>
        </p:txBody>
      </p:sp>
      <p:sp>
        <p:nvSpPr>
          <p:cNvPr id="4" name="AutoShape 2" descr="Image result for Virtual Mach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0168" y="2573337"/>
            <a:ext cx="3276600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975" y="3106737"/>
            <a:ext cx="2925763" cy="203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ounded Rectangle 8"/>
          <p:cNvSpPr/>
          <p:nvPr/>
        </p:nvSpPr>
        <p:spPr bwMode="auto">
          <a:xfrm>
            <a:off x="3960168" y="2179637"/>
            <a:ext cx="1066800" cy="1434920"/>
          </a:xfrm>
          <a:prstGeom prst="roundRect">
            <a:avLst>
              <a:gd name="adj" fmla="val 10166"/>
            </a:avLst>
          </a:prstGeom>
          <a:solidFill>
            <a:schemeClr val="lt1">
              <a:alpha val="0"/>
            </a:schemeClr>
          </a:solidFill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mbria" pitchFamily="18" charset="0"/>
              </a:rPr>
              <a:t>VM1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052726" y="2179637"/>
            <a:ext cx="1066800" cy="1434920"/>
          </a:xfrm>
          <a:prstGeom prst="roundRect">
            <a:avLst>
              <a:gd name="adj" fmla="val 10166"/>
            </a:avLst>
          </a:prstGeom>
          <a:solidFill>
            <a:schemeClr val="lt1">
              <a:alpha val="0"/>
            </a:schemeClr>
          </a:solidFill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C00000"/>
                </a:solidFill>
                <a:latin typeface="Cambria" pitchFamily="18" charset="0"/>
              </a:rPr>
              <a:t>VM2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6157089" y="2179637"/>
            <a:ext cx="1066800" cy="1434920"/>
          </a:xfrm>
          <a:prstGeom prst="roundRect">
            <a:avLst>
              <a:gd name="adj" fmla="val 10166"/>
            </a:avLst>
          </a:prstGeom>
          <a:solidFill>
            <a:schemeClr val="lt1">
              <a:alpha val="0"/>
            </a:schemeClr>
          </a:solidFill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C00000"/>
                </a:solidFill>
                <a:latin typeface="Cambria" pitchFamily="18" charset="0"/>
              </a:rPr>
              <a:t>VM3</a:t>
            </a:r>
          </a:p>
        </p:txBody>
      </p:sp>
    </p:spTree>
    <p:extLst>
      <p:ext uri="{BB962C8B-B14F-4D97-AF65-F5344CB8AC3E}">
        <p14:creationId xmlns:p14="http://schemas.microsoft.com/office/powerpoint/2010/main" val="71603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4000" dirty="0" smtClean="0"/>
              <a:t>Hypervisor Market Share</a:t>
            </a:r>
            <a:endParaRPr lang="en-US" sz="4000" dirty="0"/>
          </a:p>
        </p:txBody>
      </p:sp>
      <p:sp>
        <p:nvSpPr>
          <p:cNvPr id="4" name="AutoShape 2" descr="Image result for Virtual Mach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4338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0" t="13746" r="2001" b="1820"/>
          <a:stretch/>
        </p:blipFill>
        <p:spPr bwMode="auto">
          <a:xfrm>
            <a:off x="683568" y="675899"/>
            <a:ext cx="6768751" cy="434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03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4000" dirty="0"/>
              <a:t>Virtualization Types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5496" y="697720"/>
            <a:ext cx="9036750" cy="4322302"/>
          </a:xfrm>
        </p:spPr>
        <p:txBody>
          <a:bodyPr>
            <a:normAutofit/>
          </a:bodyPr>
          <a:lstStyle/>
          <a:p>
            <a:r>
              <a:rPr lang="en-US" dirty="0"/>
              <a:t>Virtualization </a:t>
            </a:r>
            <a:r>
              <a:rPr lang="en-US" dirty="0" smtClean="0"/>
              <a:t>Types: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Type 1 – Bare </a:t>
            </a:r>
            <a:r>
              <a:rPr lang="en-US" dirty="0" smtClean="0">
                <a:solidFill>
                  <a:srgbClr val="00CC00"/>
                </a:solidFill>
              </a:rPr>
              <a:t>metal/Native</a:t>
            </a:r>
            <a:endParaRPr lang="en-US" dirty="0">
              <a:solidFill>
                <a:srgbClr val="00CC00"/>
              </a:solidFill>
            </a:endParaRPr>
          </a:p>
          <a:p>
            <a:pPr lvl="2"/>
            <a:r>
              <a:rPr lang="en-US" dirty="0"/>
              <a:t>VMMs run directly on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host's </a:t>
            </a:r>
            <a:r>
              <a:rPr lang="en-US" dirty="0"/>
              <a:t>hardware as a </a:t>
            </a:r>
            <a:r>
              <a:rPr lang="en-US" dirty="0" smtClean="0"/>
              <a:t>HW </a:t>
            </a:r>
            <a:br>
              <a:rPr lang="en-US" dirty="0" smtClean="0"/>
            </a:br>
            <a:r>
              <a:rPr lang="en-US" dirty="0" smtClean="0"/>
              <a:t>control </a:t>
            </a:r>
            <a:r>
              <a:rPr lang="en-US" dirty="0"/>
              <a:t>and guest operating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system monitor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i="1" dirty="0" err="1"/>
              <a:t>Xen</a:t>
            </a:r>
            <a:r>
              <a:rPr lang="en-US" i="1" dirty="0"/>
              <a:t>, </a:t>
            </a:r>
            <a:r>
              <a:rPr lang="en-US" i="1" dirty="0" smtClean="0"/>
              <a:t>VMware </a:t>
            </a:r>
            <a:r>
              <a:rPr lang="en-US" i="1" dirty="0"/>
              <a:t>ESX/</a:t>
            </a:r>
            <a:r>
              <a:rPr lang="en-US" i="1" dirty="0" err="1"/>
              <a:t>ESXi</a:t>
            </a:r>
            <a:r>
              <a:rPr lang="en-US" dirty="0"/>
              <a:t>). 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Type 2 – </a:t>
            </a:r>
            <a:r>
              <a:rPr lang="en-US" dirty="0" smtClean="0">
                <a:solidFill>
                  <a:srgbClr val="00CC00"/>
                </a:solidFill>
              </a:rPr>
              <a:t>Hosted/Embedded</a:t>
            </a:r>
            <a:endParaRPr lang="en-US" dirty="0">
              <a:solidFill>
                <a:srgbClr val="00CC00"/>
              </a:solidFill>
            </a:endParaRPr>
          </a:p>
          <a:p>
            <a:pPr lvl="2"/>
            <a:r>
              <a:rPr lang="en-US" dirty="0"/>
              <a:t>VMMs are software applications running within a conventional operating system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(e.g. </a:t>
            </a:r>
            <a:r>
              <a:rPr lang="en-US" i="1" dirty="0" smtClean="0"/>
              <a:t>KVM, VMware Workstation, VMware Player</a:t>
            </a:r>
            <a:r>
              <a:rPr lang="en-US" i="1" dirty="0"/>
              <a:t>,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err="1" smtClean="0"/>
              <a:t>VirtualBox</a:t>
            </a:r>
            <a:r>
              <a:rPr lang="en-US" i="1" dirty="0"/>
              <a:t>, </a:t>
            </a:r>
            <a:r>
              <a:rPr lang="en-US" i="1" dirty="0" smtClean="0"/>
              <a:t>QEMU</a:t>
            </a:r>
            <a:r>
              <a:rPr lang="en-US" dirty="0"/>
              <a:t>). </a:t>
            </a:r>
          </a:p>
        </p:txBody>
      </p:sp>
      <p:sp>
        <p:nvSpPr>
          <p:cNvPr id="4" name="AutoShape 2" descr="Image result for Virtual Mach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19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907" y="611995"/>
            <a:ext cx="49339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35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4000" dirty="0"/>
              <a:t>Virtualization </a:t>
            </a:r>
            <a:r>
              <a:rPr lang="en-US" sz="4000" dirty="0" smtClean="0"/>
              <a:t>Technique</a:t>
            </a:r>
            <a:endParaRPr lang="en-US" sz="4000" dirty="0"/>
          </a:p>
        </p:txBody>
      </p:sp>
      <p:sp>
        <p:nvSpPr>
          <p:cNvPr id="4" name="AutoShape 2" descr="Image result for Virtual Mach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707653"/>
            <a:ext cx="9144000" cy="3450615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5496" y="697719"/>
            <a:ext cx="9108504" cy="1153951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Full-Virtualization: </a:t>
            </a:r>
            <a:r>
              <a:rPr lang="en-US" dirty="0" smtClean="0"/>
              <a:t>VMM </a:t>
            </a:r>
            <a:r>
              <a:rPr lang="en-US" dirty="0"/>
              <a:t>simulates </a:t>
            </a:r>
            <a:r>
              <a:rPr lang="en-US" dirty="0" smtClean="0"/>
              <a:t>hardware </a:t>
            </a:r>
            <a:r>
              <a:rPr lang="en-US" dirty="0"/>
              <a:t>to allow an unmodified guest OS.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Para-Virtualization: </a:t>
            </a:r>
            <a:r>
              <a:rPr lang="en-US" dirty="0" smtClean="0"/>
              <a:t>VMM </a:t>
            </a:r>
            <a:r>
              <a:rPr lang="en-US" dirty="0"/>
              <a:t>does not necessarily simulate hardware, but instead offers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special API that can only be used by </a:t>
            </a:r>
            <a:r>
              <a:rPr lang="en-US" altLang="zh-TW" dirty="0"/>
              <a:t>the </a:t>
            </a:r>
            <a:r>
              <a:rPr lang="en-US" dirty="0"/>
              <a:t>modified guest OS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HW assisted: </a:t>
            </a:r>
            <a:r>
              <a:rPr lang="en-US" dirty="0" smtClean="0"/>
              <a:t>enables effective full virtualization making use CPU capabilities (Inter VT-x, AMD-V).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8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4000" dirty="0"/>
              <a:t>Virtualization Types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71754" y="670609"/>
            <a:ext cx="4324973" cy="576064"/>
          </a:xfrm>
        </p:spPr>
        <p:txBody>
          <a:bodyPr>
            <a:normAutofit/>
          </a:bodyPr>
          <a:lstStyle/>
          <a:p>
            <a:r>
              <a:rPr lang="en-US" dirty="0"/>
              <a:t>Full-Virtualization</a:t>
            </a:r>
          </a:p>
          <a:p>
            <a:endParaRPr lang="en-US" dirty="0"/>
          </a:p>
        </p:txBody>
      </p:sp>
      <p:sp>
        <p:nvSpPr>
          <p:cNvPr id="4" name="AutoShape 2" descr="Image result for Virtual Mach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11805" y="646312"/>
            <a:ext cx="4212214" cy="576064"/>
          </a:xfrm>
        </p:spPr>
        <p:txBody>
          <a:bodyPr>
            <a:normAutofit/>
          </a:bodyPr>
          <a:lstStyle/>
          <a:p>
            <a:r>
              <a:rPr lang="en-US" dirty="0" smtClean="0"/>
              <a:t>Para-Virtualization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1203598"/>
            <a:ext cx="4272409" cy="2645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336428"/>
              </p:ext>
            </p:extLst>
          </p:nvPr>
        </p:nvGraphicFramePr>
        <p:xfrm>
          <a:off x="155575" y="4083918"/>
          <a:ext cx="427240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4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007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rgbClr val="00CC00"/>
                          </a:solidFill>
                          <a:latin typeface="Calibri" pitchFamily="34" charset="0"/>
                        </a:rPr>
                        <a:t>Pros</a:t>
                      </a:r>
                      <a:endParaRPr lang="en-US" b="1" i="1" dirty="0">
                        <a:solidFill>
                          <a:srgbClr val="00CC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US" b="1" dirty="0" smtClean="0">
                          <a:solidFill>
                            <a:srgbClr val="00CC00"/>
                          </a:solidFill>
                          <a:latin typeface="Cambria" pitchFamily="18" charset="0"/>
                        </a:rPr>
                        <a:t>Need not to modify guest OS</a:t>
                      </a:r>
                      <a:endParaRPr lang="en-US" b="1" dirty="0">
                        <a:solidFill>
                          <a:srgbClr val="00CC00"/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007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Cons</a:t>
                      </a:r>
                      <a:endParaRPr lang="en-US" b="1" i="1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US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Significant</a:t>
                      </a:r>
                      <a:r>
                        <a:rPr lang="en-US" b="1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 performance hit</a:t>
                      </a:r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2447973"/>
            <a:ext cx="4542138" cy="2695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773956"/>
              </p:ext>
            </p:extLst>
          </p:nvPr>
        </p:nvGraphicFramePr>
        <p:xfrm>
          <a:off x="4644008" y="1205453"/>
          <a:ext cx="45421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6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>
                          <a:solidFill>
                            <a:srgbClr val="00CC00"/>
                          </a:solidFill>
                          <a:latin typeface="Calibri" pitchFamily="34" charset="0"/>
                        </a:rPr>
                        <a:t>Pros</a:t>
                      </a:r>
                      <a:endParaRPr lang="en-US" sz="1600" b="1" i="1" dirty="0">
                        <a:solidFill>
                          <a:srgbClr val="00CC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US" sz="1600" b="1" dirty="0" smtClean="0">
                          <a:solidFill>
                            <a:srgbClr val="00CC00"/>
                          </a:solidFill>
                          <a:latin typeface="Cambria" pitchFamily="18" charset="0"/>
                        </a:rPr>
                        <a:t>Light weight and high perform</a:t>
                      </a:r>
                      <a:r>
                        <a:rPr lang="en-US" sz="1600" b="1" baseline="0" dirty="0" smtClean="0">
                          <a:solidFill>
                            <a:srgbClr val="00CC00"/>
                          </a:solidFill>
                          <a:latin typeface="Cambria" pitchFamily="18" charset="0"/>
                        </a:rPr>
                        <a:t>ance</a:t>
                      </a:r>
                      <a:endParaRPr lang="en-US" sz="1600" b="1" dirty="0">
                        <a:solidFill>
                          <a:srgbClr val="00CC00"/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Cons</a:t>
                      </a:r>
                      <a:endParaRPr lang="en-US" sz="1600" b="1" i="1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US" sz="16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Require</a:t>
                      </a:r>
                      <a:r>
                        <a:rPr lang="en-US" sz="1600" b="1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 modification of guest OS</a:t>
                      </a:r>
                      <a:endParaRPr lang="en-US" sz="16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09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4000" dirty="0" smtClean="0"/>
              <a:t>VM </a:t>
            </a:r>
            <a:r>
              <a:rPr lang="en-US" sz="4000" dirty="0"/>
              <a:t>Examples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71754" y="670608"/>
            <a:ext cx="4324973" cy="965037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Xen</a:t>
            </a:r>
            <a:endParaRPr lang="en-US" dirty="0" smtClean="0"/>
          </a:p>
          <a:p>
            <a:pPr lvl="1"/>
            <a:r>
              <a:rPr lang="en-US" dirty="0"/>
              <a:t>Type 1 Virtualization</a:t>
            </a:r>
          </a:p>
          <a:p>
            <a:pPr lvl="1"/>
            <a:r>
              <a:rPr lang="en-US" dirty="0"/>
              <a:t>Para-Virtualization</a:t>
            </a:r>
          </a:p>
          <a:p>
            <a:pPr lvl="1"/>
            <a:endParaRPr lang="en-US" dirty="0"/>
          </a:p>
        </p:txBody>
      </p:sp>
      <p:sp>
        <p:nvSpPr>
          <p:cNvPr id="4" name="AutoShape 2" descr="Image result for Virtual Mach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59832" y="680034"/>
            <a:ext cx="4324973" cy="96503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KVM</a:t>
            </a:r>
          </a:p>
          <a:p>
            <a:pPr lvl="1"/>
            <a:r>
              <a:rPr lang="en-US" dirty="0"/>
              <a:t>Type </a:t>
            </a:r>
            <a:r>
              <a:rPr lang="en-US" dirty="0" smtClean="0"/>
              <a:t>2 </a:t>
            </a:r>
            <a:r>
              <a:rPr lang="en-US" dirty="0"/>
              <a:t>Virtualization</a:t>
            </a:r>
          </a:p>
          <a:p>
            <a:pPr lvl="1"/>
            <a:r>
              <a:rPr lang="en-US" dirty="0" smtClean="0"/>
              <a:t>Full/Para Virtualization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3012" y="1995686"/>
            <a:ext cx="4371241" cy="314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65" y="1995686"/>
            <a:ext cx="4371861" cy="3109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940152" y="680034"/>
            <a:ext cx="3532885" cy="965037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VMware </a:t>
            </a:r>
            <a:r>
              <a:rPr lang="en-GB" dirty="0" err="1" smtClean="0"/>
              <a:t>ESXi</a:t>
            </a:r>
            <a:endParaRPr lang="en-GB" dirty="0" smtClean="0"/>
          </a:p>
          <a:p>
            <a:pPr lvl="1"/>
            <a:r>
              <a:rPr lang="en-US" dirty="0" smtClean="0"/>
              <a:t>Type 1 </a:t>
            </a:r>
            <a:r>
              <a:rPr lang="en-US" dirty="0"/>
              <a:t>Virtualization</a:t>
            </a:r>
          </a:p>
          <a:p>
            <a:pPr lvl="1"/>
            <a:r>
              <a:rPr lang="en-US" dirty="0" smtClean="0"/>
              <a:t>Full/Para Virtualization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89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4000" dirty="0" smtClean="0"/>
              <a:t>Virtualized Data Centers </a:t>
            </a:r>
            <a:endParaRPr lang="en-US" sz="4000" dirty="0"/>
          </a:p>
        </p:txBody>
      </p:sp>
      <p:sp>
        <p:nvSpPr>
          <p:cNvPr id="4" name="AutoShape 2" descr="Image result for Virtual Mach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325" y="3149856"/>
            <a:ext cx="2937362" cy="199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8661" y="3147815"/>
            <a:ext cx="2940057" cy="1995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04297" y="3147815"/>
            <a:ext cx="2940057" cy="1995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Arrow Connector 16"/>
          <p:cNvCxnSpPr>
            <a:stCxn id="23" idx="2"/>
            <a:endCxn id="15" idx="0"/>
          </p:cNvCxnSpPr>
          <p:nvPr/>
        </p:nvCxnSpPr>
        <p:spPr>
          <a:xfrm>
            <a:off x="4572000" y="2643758"/>
            <a:ext cx="16690" cy="504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3" idx="2"/>
            <a:endCxn id="16" idx="0"/>
          </p:cNvCxnSpPr>
          <p:nvPr/>
        </p:nvCxnSpPr>
        <p:spPr>
          <a:xfrm>
            <a:off x="4572000" y="2643758"/>
            <a:ext cx="3002326" cy="504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2"/>
            <a:endCxn id="10" idx="0"/>
          </p:cNvCxnSpPr>
          <p:nvPr/>
        </p:nvCxnSpPr>
        <p:spPr>
          <a:xfrm flipH="1">
            <a:off x="1620006" y="2643758"/>
            <a:ext cx="2951994" cy="506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3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50866" y="857250"/>
            <a:ext cx="2642268" cy="1786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TextBox 31"/>
          <p:cNvSpPr txBox="1"/>
          <p:nvPr/>
        </p:nvSpPr>
        <p:spPr>
          <a:xfrm>
            <a:off x="265230" y="2624640"/>
            <a:ext cx="213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Server Virtualization</a:t>
            </a:r>
            <a:endParaRPr lang="en-US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30277" y="2742057"/>
            <a:ext cx="2283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Storage Virtualization</a:t>
            </a:r>
            <a:endParaRPr lang="en-US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27761" y="2639723"/>
            <a:ext cx="2367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Network Virtualization</a:t>
            </a:r>
            <a:endParaRPr lang="en-US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24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Lecture 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39552" y="1347614"/>
            <a:ext cx="4032449" cy="2196449"/>
          </a:xfrm>
        </p:spPr>
        <p:txBody>
          <a:bodyPr/>
          <a:lstStyle/>
          <a:p>
            <a:r>
              <a:rPr lang="en-US" altLang="zh-TW" sz="2800" b="1" dirty="0" smtClean="0"/>
              <a:t>Virtualization 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285598"/>
            <a:ext cx="4114800" cy="4320480"/>
          </a:xfrm>
        </p:spPr>
        <p:txBody>
          <a:bodyPr/>
          <a:lstStyle/>
          <a:p>
            <a:pPr>
              <a:buClr>
                <a:srgbClr val="7030A0"/>
              </a:buClr>
            </a:pPr>
            <a:r>
              <a:rPr lang="en-US" dirty="0" smtClean="0"/>
              <a:t>Definition</a:t>
            </a:r>
          </a:p>
          <a:p>
            <a:pPr>
              <a:buClr>
                <a:srgbClr val="7030A0"/>
              </a:buClr>
            </a:pPr>
            <a:r>
              <a:rPr lang="en-US" dirty="0" smtClean="0"/>
              <a:t>Classification</a:t>
            </a:r>
          </a:p>
          <a:p>
            <a:pPr>
              <a:buClr>
                <a:srgbClr val="7030A0"/>
              </a:buClr>
            </a:pPr>
            <a:r>
              <a:rPr lang="en-US" dirty="0" smtClean="0"/>
              <a:t>Architecture</a:t>
            </a:r>
          </a:p>
          <a:p>
            <a:pPr>
              <a:buClr>
                <a:srgbClr val="7030A0"/>
              </a:buClr>
            </a:pPr>
            <a:r>
              <a:rPr lang="en-US" dirty="0" smtClean="0"/>
              <a:t>Hypervisor overview</a:t>
            </a:r>
            <a:endParaRPr lang="en-US" dirty="0"/>
          </a:p>
          <a:p>
            <a:pPr lvl="1">
              <a:buClr>
                <a:srgbClr val="7030A0"/>
              </a:buClr>
            </a:pPr>
            <a:endParaRPr lang="en-US" dirty="0"/>
          </a:p>
        </p:txBody>
      </p:sp>
      <p:pic>
        <p:nvPicPr>
          <p:cNvPr id="6" name="Picture 2" descr="Image result for virtualiz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07" y="1332222"/>
            <a:ext cx="3902470" cy="216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764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1"/>
          </p:nvPr>
        </p:nvSpPr>
        <p:spPr>
          <a:xfrm>
            <a:off x="323578" y="2067694"/>
            <a:ext cx="4248423" cy="1476369"/>
          </a:xfrm>
        </p:spPr>
        <p:txBody>
          <a:bodyPr/>
          <a:lstStyle/>
          <a:p>
            <a:r>
              <a:rPr lang="en-US" altLang="zh-TW" sz="2800" b="1" dirty="0" smtClean="0"/>
              <a:t>Definitions</a:t>
            </a:r>
          </a:p>
        </p:txBody>
      </p:sp>
      <p:pic>
        <p:nvPicPr>
          <p:cNvPr id="2052" name="Picture 4" descr="https://habrastorage.org/files/76a/1bd/4e2/76a1bd4e247a4fd0a075fe84fbbdef9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49419"/>
            <a:ext cx="3528392" cy="336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764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73616" cy="857250"/>
          </a:xfrm>
        </p:spPr>
        <p:txBody>
          <a:bodyPr/>
          <a:lstStyle/>
          <a:p>
            <a:r>
              <a:rPr lang="en-US" dirty="0" smtClean="0"/>
              <a:t>IaaS and Virtualization</a:t>
            </a:r>
            <a:endParaRPr lang="en-US" dirty="0"/>
          </a:p>
        </p:txBody>
      </p:sp>
      <p:sp>
        <p:nvSpPr>
          <p:cNvPr id="8" name="Содержимое 7"/>
          <p:cNvSpPr>
            <a:spLocks noGrp="1"/>
          </p:cNvSpPr>
          <p:nvPr>
            <p:ph sz="half" idx="2"/>
          </p:nvPr>
        </p:nvSpPr>
        <p:spPr>
          <a:xfrm>
            <a:off x="107504" y="771550"/>
            <a:ext cx="9001000" cy="3960440"/>
          </a:xfrm>
        </p:spPr>
        <p:txBody>
          <a:bodyPr/>
          <a:lstStyle/>
          <a:p>
            <a:r>
              <a:rPr lang="en-US" altLang="zh-TW" sz="2400" b="1" dirty="0"/>
              <a:t>Infrastructure as a Service (IaaS) </a:t>
            </a:r>
            <a:r>
              <a:rPr lang="en-US" altLang="zh-TW" sz="2400" dirty="0"/>
              <a:t>delivers computer infrastructure for cloud user, typically a platform virtualization environment as a service.</a:t>
            </a:r>
            <a:endParaRPr lang="en-US" sz="2400" b="1" dirty="0"/>
          </a:p>
          <a:p>
            <a:r>
              <a:rPr lang="en-US" sz="2400" b="1" dirty="0"/>
              <a:t>Virtualization</a:t>
            </a:r>
            <a:r>
              <a:rPr lang="en-US" sz="2400" dirty="0"/>
              <a:t> is an e</a:t>
            </a:r>
            <a:r>
              <a:rPr lang="en-US" altLang="zh-TW" sz="2400" dirty="0"/>
              <a:t>nabling technique </a:t>
            </a:r>
            <a:r>
              <a:rPr lang="en-US" sz="2400" dirty="0"/>
              <a:t>to provide an abstraction of logical resources away from underlying physical resources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30466"/>
          <a:stretch/>
        </p:blipFill>
        <p:spPr bwMode="auto">
          <a:xfrm>
            <a:off x="1979712" y="2783722"/>
            <a:ext cx="5472608" cy="2390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039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92480" cy="857250"/>
          </a:xfrm>
        </p:spPr>
        <p:txBody>
          <a:bodyPr/>
          <a:lstStyle/>
          <a:p>
            <a:r>
              <a:rPr lang="en-US" dirty="0"/>
              <a:t>Virtualization </a:t>
            </a:r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771550"/>
            <a:ext cx="8208912" cy="42484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is virtualization ?</a:t>
            </a:r>
          </a:p>
          <a:p>
            <a:pPr lvl="1"/>
            <a:r>
              <a:rPr lang="en-US" altLang="zh-TW" dirty="0"/>
              <a:t>Virtualization is the creation of a virtual (rather than physical) version of something, such as an operating system, a server, a storage device or network resources.</a:t>
            </a:r>
          </a:p>
          <a:p>
            <a:pPr lvl="1"/>
            <a:r>
              <a:rPr lang="en-US" altLang="zh-TW" dirty="0"/>
              <a:t>It hides the physical characteristics of a resource from users, instead showing another abstract resource.</a:t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/>
              <a:t>But, where does virtualization come from ?</a:t>
            </a:r>
          </a:p>
          <a:p>
            <a:pPr lvl="1"/>
            <a:r>
              <a:rPr lang="en-US" altLang="zh-TW" dirty="0"/>
              <a:t>Virtualization is NOT a new idea of computer science.</a:t>
            </a:r>
          </a:p>
          <a:p>
            <a:pPr lvl="1"/>
            <a:r>
              <a:rPr lang="en-US" altLang="zh-TW" dirty="0"/>
              <a:t>Virtualization concept comes from the component abstraction </a:t>
            </a:r>
            <a:r>
              <a:rPr lang="en-US" altLang="zh-TW" dirty="0" smtClean="0"/>
              <a:t>of </a:t>
            </a:r>
            <a:r>
              <a:rPr lang="en-US" altLang="zh-TW" dirty="0"/>
              <a:t>system design, and it has been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adapted </a:t>
            </a:r>
            <a:r>
              <a:rPr lang="en-US" altLang="zh-TW" dirty="0"/>
              <a:t>in many </a:t>
            </a:r>
            <a:r>
              <a:rPr lang="en-US" altLang="zh-TW" dirty="0" smtClean="0"/>
              <a:t>system </a:t>
            </a:r>
            <a:r>
              <a:rPr lang="en-US" altLang="zh-TW" dirty="0"/>
              <a:t>level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039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4000" dirty="0"/>
              <a:t>System </a:t>
            </a:r>
            <a:r>
              <a:rPr lang="en-US" sz="4000" dirty="0" smtClean="0"/>
              <a:t>Abstraction</a:t>
            </a:r>
            <a:endParaRPr lang="en-US" sz="4000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07504" y="915566"/>
            <a:ext cx="5040559" cy="396044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Computer systems are built on levels of abstraction.</a:t>
            </a:r>
          </a:p>
          <a:p>
            <a:r>
              <a:rPr lang="en-US" dirty="0"/>
              <a:t>Higher level of abstraction hide details at lower levels.</a:t>
            </a:r>
          </a:p>
          <a:p>
            <a:r>
              <a:rPr lang="en-US" dirty="0"/>
              <a:t>Designer of each abstraction level make use of the functions supported from its lower level, and provide another abstraction to its higher one.</a:t>
            </a:r>
            <a:br>
              <a:rPr lang="en-US" dirty="0"/>
            </a:br>
            <a:endParaRPr lang="en-US" dirty="0"/>
          </a:p>
          <a:p>
            <a:r>
              <a:rPr lang="en-US" b="1" dirty="0" smtClean="0"/>
              <a:t>Example: </a:t>
            </a:r>
            <a:br>
              <a:rPr lang="en-US" b="1" dirty="0" smtClean="0"/>
            </a:br>
            <a:r>
              <a:rPr lang="en-US" dirty="0" smtClean="0"/>
              <a:t>files </a:t>
            </a:r>
            <a:r>
              <a:rPr lang="en-US" dirty="0"/>
              <a:t>are an abstraction of a disk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 l="1667" t="5634" r="3333" b="4225"/>
          <a:stretch>
            <a:fillRect/>
          </a:stretch>
        </p:blipFill>
        <p:spPr bwMode="auto">
          <a:xfrm>
            <a:off x="5424313" y="987574"/>
            <a:ext cx="3731898" cy="4190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39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4000" dirty="0"/>
              <a:t>System </a:t>
            </a:r>
            <a:r>
              <a:rPr lang="en-US" sz="4000" dirty="0" smtClean="0"/>
              <a:t>Abstraction</a:t>
            </a:r>
            <a:endParaRPr lang="en-US" sz="4000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07504" y="915566"/>
            <a:ext cx="5040559" cy="41044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 OS developers, a machine is defined by ISA (Instruction Set Architecture).</a:t>
            </a:r>
          </a:p>
          <a:p>
            <a:r>
              <a:rPr lang="en-US" dirty="0"/>
              <a:t>This is the major division between hardware and </a:t>
            </a:r>
            <a:r>
              <a:rPr lang="en-US" dirty="0" smtClean="0"/>
              <a:t>software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Examples :</a:t>
            </a:r>
          </a:p>
          <a:p>
            <a:pPr lvl="1"/>
            <a:r>
              <a:rPr lang="en-US" dirty="0"/>
              <a:t>X86</a:t>
            </a:r>
          </a:p>
          <a:p>
            <a:pPr lvl="1"/>
            <a:r>
              <a:rPr lang="en-US" dirty="0" smtClean="0"/>
              <a:t>ARM</a:t>
            </a:r>
          </a:p>
          <a:p>
            <a:pPr lvl="1"/>
            <a:r>
              <a:rPr lang="en-US" dirty="0" smtClean="0"/>
              <a:t>MIPS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 l="4242" t="14286" r="7273" b="13714"/>
          <a:stretch>
            <a:fillRect/>
          </a:stretch>
        </p:blipFill>
        <p:spPr bwMode="auto">
          <a:xfrm>
            <a:off x="5206712" y="1028700"/>
            <a:ext cx="3973286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378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4000" dirty="0" smtClean="0"/>
              <a:t>OS-level Abstraction</a:t>
            </a:r>
            <a:endParaRPr lang="en-US" sz="4000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07504" y="915566"/>
            <a:ext cx="5040559" cy="41044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 compiler or library developers, a machine is defined by ABI (Application Binary Interface).</a:t>
            </a:r>
          </a:p>
          <a:p>
            <a:r>
              <a:rPr lang="en-US" dirty="0"/>
              <a:t>This define the basic OS interface which may be used by libraries or user.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Examples :</a:t>
            </a:r>
          </a:p>
          <a:p>
            <a:pPr lvl="1"/>
            <a:r>
              <a:rPr lang="en-US" dirty="0"/>
              <a:t>User ISA</a:t>
            </a:r>
          </a:p>
          <a:p>
            <a:pPr lvl="1"/>
            <a:r>
              <a:rPr lang="en-US" dirty="0"/>
              <a:t>OS system call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 l="4311" t="7692" r="9218" b="9231"/>
          <a:stretch>
            <a:fillRect/>
          </a:stretch>
        </p:blipFill>
        <p:spPr bwMode="auto">
          <a:xfrm>
            <a:off x="5166360" y="1028700"/>
            <a:ext cx="3977640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813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ductionSlide">
  <a:themeElements>
    <a:clrScheme name="BeckettColours">
      <a:dk1>
        <a:sysClr val="windowText" lastClr="000000"/>
      </a:dk1>
      <a:lt1>
        <a:sysClr val="window" lastClr="FFFFFF"/>
      </a:lt1>
      <a:dk2>
        <a:srgbClr val="110B2F"/>
      </a:dk2>
      <a:lt2>
        <a:srgbClr val="EEECE1"/>
      </a:lt2>
      <a:accent1>
        <a:srgbClr val="120B2E"/>
      </a:accent1>
      <a:accent2>
        <a:srgbClr val="261744"/>
      </a:accent2>
      <a:accent3>
        <a:srgbClr val="392568"/>
      </a:accent3>
      <a:accent4>
        <a:srgbClr val="725A8F"/>
      </a:accent4>
      <a:accent5>
        <a:srgbClr val="C1A9C5"/>
      </a:accent5>
      <a:accent6>
        <a:srgbClr val="FFFEFE"/>
      </a:accent6>
      <a:hlink>
        <a:srgbClr val="CC006A"/>
      </a:hlink>
      <a:folHlink>
        <a:srgbClr val="0092D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ew Topic Slide">
  <a:themeElements>
    <a:clrScheme name="LeedMet Colours ">
      <a:dk1>
        <a:sysClr val="windowText" lastClr="000000"/>
      </a:dk1>
      <a:lt1>
        <a:sysClr val="window" lastClr="FFFFFF"/>
      </a:lt1>
      <a:dk2>
        <a:srgbClr val="110B2F"/>
      </a:dk2>
      <a:lt2>
        <a:srgbClr val="EEECE1"/>
      </a:lt2>
      <a:accent1>
        <a:srgbClr val="321959"/>
      </a:accent1>
      <a:accent2>
        <a:srgbClr val="4C316E"/>
      </a:accent2>
      <a:accent3>
        <a:srgbClr val="59427C"/>
      </a:accent3>
      <a:accent4>
        <a:srgbClr val="675087"/>
      </a:accent4>
      <a:accent5>
        <a:srgbClr val="776294"/>
      </a:accent5>
      <a:accent6>
        <a:srgbClr val="8B79A3"/>
      </a:accent6>
      <a:hlink>
        <a:srgbClr val="9E91B4"/>
      </a:hlink>
      <a:folHlink>
        <a:srgbClr val="BBB1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LeedMet Colours ">
      <a:dk1>
        <a:sysClr val="windowText" lastClr="000000"/>
      </a:dk1>
      <a:lt1>
        <a:sysClr val="window" lastClr="FFFFFF"/>
      </a:lt1>
      <a:dk2>
        <a:srgbClr val="110B2F"/>
      </a:dk2>
      <a:lt2>
        <a:srgbClr val="EEECE1"/>
      </a:lt2>
      <a:accent1>
        <a:srgbClr val="321959"/>
      </a:accent1>
      <a:accent2>
        <a:srgbClr val="4C316E"/>
      </a:accent2>
      <a:accent3>
        <a:srgbClr val="59427C"/>
      </a:accent3>
      <a:accent4>
        <a:srgbClr val="675087"/>
      </a:accent4>
      <a:accent5>
        <a:srgbClr val="776294"/>
      </a:accent5>
      <a:accent6>
        <a:srgbClr val="8B79A3"/>
      </a:accent6>
      <a:hlink>
        <a:srgbClr val="9E91B4"/>
      </a:hlink>
      <a:folHlink>
        <a:srgbClr val="BBB1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3086</TotalTime>
  <Words>653</Words>
  <Application>Microsoft Office PowerPoint</Application>
  <PresentationFormat>On-screen Show (16:9)</PresentationFormat>
  <Paragraphs>151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微軟正黑體</vt:lpstr>
      <vt:lpstr>Arial</vt:lpstr>
      <vt:lpstr>Calibri</vt:lpstr>
      <vt:lpstr>Cambria</vt:lpstr>
      <vt:lpstr>新細明體</vt:lpstr>
      <vt:lpstr>IntroductionSlide</vt:lpstr>
      <vt:lpstr>New Topic Slide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IaaS and Virtualization</vt:lpstr>
      <vt:lpstr>Virtualization Definition</vt:lpstr>
      <vt:lpstr>System Abstraction</vt:lpstr>
      <vt:lpstr>System Abstraction</vt:lpstr>
      <vt:lpstr>OS-level Abstraction</vt:lpstr>
      <vt:lpstr>Library level abstraction</vt:lpstr>
      <vt:lpstr>Virtualization Architecture</vt:lpstr>
      <vt:lpstr>Virtual Machine</vt:lpstr>
      <vt:lpstr>Emulation vs. Virtualization</vt:lpstr>
      <vt:lpstr>PowerPoint Presentation</vt:lpstr>
      <vt:lpstr>Process Virtualization</vt:lpstr>
      <vt:lpstr>Remote Desktop Virtualization</vt:lpstr>
      <vt:lpstr>HW-level Virtualization</vt:lpstr>
      <vt:lpstr>OS-level Virtualization</vt:lpstr>
      <vt:lpstr>PowerPoint Presentation</vt:lpstr>
      <vt:lpstr>Hypervisor (System Virtual Machine)</vt:lpstr>
      <vt:lpstr>Hypervisor Market Share</vt:lpstr>
      <vt:lpstr>Virtualization Types</vt:lpstr>
      <vt:lpstr>Virtualization Technique</vt:lpstr>
      <vt:lpstr>Virtualization Types</vt:lpstr>
      <vt:lpstr>VM Examples</vt:lpstr>
      <vt:lpstr>Virtualized Data Centers </vt:lpstr>
    </vt:vector>
  </TitlesOfParts>
  <Company>Leeds Metropolitan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Marketing Service</dc:creator>
  <cp:lastModifiedBy>Gorbenko, Anatoliy</cp:lastModifiedBy>
  <cp:revision>65</cp:revision>
  <dcterms:created xsi:type="dcterms:W3CDTF">2012-02-14T11:14:08Z</dcterms:created>
  <dcterms:modified xsi:type="dcterms:W3CDTF">2020-09-18T21:40:22Z</dcterms:modified>
</cp:coreProperties>
</file>