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79" r:id="rId2"/>
    <p:sldMasterId id="2147483682" r:id="rId3"/>
    <p:sldMasterId id="2147483687" r:id="rId4"/>
  </p:sldMasterIdLst>
  <p:notesMasterIdLst>
    <p:notesMasterId r:id="rId33"/>
  </p:notesMasterIdLst>
  <p:sldIdLst>
    <p:sldId id="360" r:id="rId5"/>
    <p:sldId id="361" r:id="rId6"/>
    <p:sldId id="288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4" r:id="rId28"/>
    <p:sldId id="387" r:id="rId29"/>
    <p:sldId id="388" r:id="rId30"/>
    <p:sldId id="389" r:id="rId31"/>
    <p:sldId id="386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52" autoAdjust="0"/>
  </p:normalViewPr>
  <p:slideViewPr>
    <p:cSldViewPr>
      <p:cViewPr varScale="1">
        <p:scale>
          <a:sx n="154" d="100"/>
          <a:sy n="154" d="100"/>
        </p:scale>
        <p:origin x="30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89758-60F2-43B5-AA2E-37037AFFF425}" type="datetimeFigureOut">
              <a:rPr lang="en-GB" smtClean="0"/>
              <a:pPr/>
              <a:t>18/09/2020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894AC-B541-419B-A907-13D8C410CB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20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D1D424-C06F-4B39-877A-5E1AF1A13B62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" y="749300"/>
            <a:ext cx="6654800" cy="374332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cs-CZ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00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B3B2B5-2068-4405-AAF1-0DE66F1E3BEE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" y="749300"/>
            <a:ext cx="6654800" cy="374332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cs-CZ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338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743D5E-7F8C-42B0-9CB7-49EC57B3FDAD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" y="749300"/>
            <a:ext cx="6654800" cy="374332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cs-CZ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655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CF3B5C-A6C4-4013-88E1-611D31C6AA75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" y="749300"/>
            <a:ext cx="6654800" cy="3743325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cs-CZ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3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E85CBA-0742-4AA0-AC75-DAE0931B3678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" y="749300"/>
            <a:ext cx="6654800" cy="374332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cs-CZ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22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10C883-E3AA-4E49-96BC-37C9847591D4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" y="749300"/>
            <a:ext cx="6654800" cy="3743325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cs-CZ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4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8198" y="681540"/>
            <a:ext cx="6408960" cy="27003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smtClean="0"/>
              <a:t>LEEDS BECKETT UNIVERSITY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107504" y="1113235"/>
            <a:ext cx="8208963" cy="124301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8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PRESENTATION </a:t>
            </a:r>
            <a:br>
              <a:rPr lang="en-GB" dirty="0" smtClean="0"/>
            </a:br>
            <a:r>
              <a:rPr lang="en-GB" dirty="0" smtClean="0"/>
              <a:t>TITLE</a:t>
            </a:r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108198" y="2517744"/>
            <a:ext cx="8135938" cy="53935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3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79512" y="250031"/>
            <a:ext cx="6767194" cy="97155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INTRODUCTION/</a:t>
            </a:r>
            <a:br>
              <a:rPr lang="en-GB" dirty="0" smtClean="0"/>
            </a:br>
            <a:r>
              <a:rPr lang="en-GB" dirty="0" smtClean="0"/>
              <a:t>TITLE</a:t>
            </a:r>
            <a:r>
              <a:rPr lang="en-GB" baseline="0" dirty="0" smtClean="0"/>
              <a:t> SLIDE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179238" y="1635646"/>
            <a:ext cx="6841033" cy="18359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is simply dummy text of the printing and typesetting industry. </a:t>
            </a: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has been the industry’s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</p:spTree>
    <p:extLst>
      <p:ext uri="{BB962C8B-B14F-4D97-AF65-F5344CB8AC3E}">
        <p14:creationId xmlns:p14="http://schemas.microsoft.com/office/powerpoint/2010/main" val="199575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6190" y="205979"/>
            <a:ext cx="837361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 txBox="1">
            <a:spLocks/>
          </p:cNvSpPr>
          <p:nvPr userDrawn="1"/>
        </p:nvSpPr>
        <p:spPr>
          <a:xfrm>
            <a:off x="180207" y="1497158"/>
            <a:ext cx="8228781" cy="442907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1" kern="1200" baseline="0">
                <a:solidFill>
                  <a:srgbClr val="3219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6190" y="1168004"/>
            <a:ext cx="8352730" cy="37742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="1"/>
            </a:lvl1pPr>
          </a:lstStyle>
          <a:p>
            <a:r>
              <a:rPr lang="en-GB" dirty="0" smtClean="0"/>
              <a:t>Headings: Arial Bold, Purple (Accent1), Size 28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35496" y="1653778"/>
            <a:ext cx="8353425" cy="432197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Sub-Heading: Arial </a:t>
            </a:r>
            <a:r>
              <a:rPr lang="en-GB" dirty="0" err="1" smtClean="0"/>
              <a:t>Reg</a:t>
            </a:r>
            <a:r>
              <a:rPr lang="en-GB" dirty="0" smtClean="0"/>
              <a:t>, Purple (Accent 1), </a:t>
            </a:r>
            <a:br>
              <a:rPr lang="en-GB" dirty="0" smtClean="0"/>
            </a:br>
            <a:r>
              <a:rPr lang="en-GB" dirty="0" smtClean="0"/>
              <a:t>Size 20-24 (to be legible across the room)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36190" y="2499742"/>
            <a:ext cx="8280400" cy="86320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Body Copy: Arial </a:t>
            </a:r>
            <a:r>
              <a:rPr lang="en-GB" dirty="0" err="1" smtClean="0"/>
              <a:t>Reg</a:t>
            </a:r>
            <a:r>
              <a:rPr lang="en-GB" dirty="0" smtClean="0"/>
              <a:t> (body), Grey (Text 1&gt;Lighter 25%), </a:t>
            </a:r>
            <a:br>
              <a:rPr lang="en-GB" dirty="0" smtClean="0"/>
            </a:br>
            <a:r>
              <a:rPr lang="en-GB" dirty="0" smtClean="0"/>
              <a:t>Size 20-24 (to be legible across a room)</a:t>
            </a:r>
          </a:p>
        </p:txBody>
      </p:sp>
    </p:spTree>
    <p:extLst>
      <p:ext uri="{BB962C8B-B14F-4D97-AF65-F5344CB8AC3E}">
        <p14:creationId xmlns:p14="http://schemas.microsoft.com/office/powerpoint/2010/main" val="17277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05979"/>
            <a:ext cx="8373616" cy="85725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00151"/>
            <a:ext cx="4172272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00151"/>
            <a:ext cx="4114800" cy="288376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2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00E66-85A3-4B49-892E-9FE03B710F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71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5220072" y="267493"/>
            <a:ext cx="3466728" cy="36004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3851" y="250031"/>
            <a:ext cx="5688013" cy="97155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BREAK</a:t>
            </a:r>
            <a:r>
              <a:rPr lang="en-GB" baseline="0" dirty="0" smtClean="0"/>
              <a:t> SLIDE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23578" y="1167594"/>
            <a:ext cx="4248423" cy="23764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is simply dummy text of the printing and typesetting industry. </a:t>
            </a: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has been the industry’s standard dummy text ever since the 1500s, when an unknown printer took a galley of type and scrambled it to make a type specimen book.</a:t>
            </a:r>
          </a:p>
        </p:txBody>
      </p:sp>
    </p:spTree>
    <p:extLst>
      <p:ext uri="{BB962C8B-B14F-4D97-AF65-F5344CB8AC3E}">
        <p14:creationId xmlns:p14="http://schemas.microsoft.com/office/powerpoint/2010/main" val="191698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20_MSO_Stationery_LBU_Temps_PPT_Widescree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7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6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020_MSO_Stationery_LBU_Temps_PPT_Widescreen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7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20_MSO_Stationery_LBU_Temps_PPT_Widescreen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7"/>
            <a:ext cx="9143255" cy="514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1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9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20_MSO_Stationery_LBU_Temps_PPT_Widescreen5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5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.voderhobli@leedsbeckett.ac.uk" TargetMode="External"/><Relationship Id="rId2" Type="http://schemas.openxmlformats.org/officeDocument/2006/relationships/hyperlink" Target="mailto:A.Gorbenko@leedsbeckett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google.com/locationhistory" TargetMode="External"/><Relationship Id="rId2" Type="http://schemas.openxmlformats.org/officeDocument/2006/relationships/hyperlink" Target="http://www.google.com/settings/ads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youtube.com/feed/history/search_history" TargetMode="External"/><Relationship Id="rId4" Type="http://schemas.openxmlformats.org/officeDocument/2006/relationships/hyperlink" Target="https://www.google.com/history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bigdatahub.com/infographic/four-vs-big-data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slideshare.net/dellenterprise/dell-solution-tour-copenhage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slideshare.net/prayukth1/big-data-veracity-challenge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en.wikipedia.org/wiki/Gartner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195486"/>
            <a:ext cx="6408960" cy="270030"/>
          </a:xfrm>
        </p:spPr>
        <p:txBody>
          <a:bodyPr/>
          <a:lstStyle/>
          <a:p>
            <a:r>
              <a:rPr lang="en-US" dirty="0" smtClean="0"/>
              <a:t>Leeds Beckett University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7504" y="814966"/>
            <a:ext cx="8928992" cy="1243013"/>
          </a:xfrm>
        </p:spPr>
        <p:txBody>
          <a:bodyPr/>
          <a:lstStyle/>
          <a:p>
            <a:r>
              <a:rPr lang="en-US" dirty="0" smtClean="0"/>
              <a:t>Cloud Computing 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07504" y="2818030"/>
            <a:ext cx="8028434" cy="539353"/>
          </a:xfrm>
        </p:spPr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Anatoliy Gorbenko </a:t>
            </a:r>
            <a:endParaRPr lang="en-US" sz="2000" dirty="0" smtClean="0"/>
          </a:p>
          <a:p>
            <a:r>
              <a:rPr lang="en-US" sz="2000" dirty="0" smtClean="0"/>
              <a:t>E-mail: </a:t>
            </a:r>
            <a:r>
              <a:rPr lang="en-US" sz="2000" dirty="0" smtClean="0">
                <a:hlinkClick r:id="rId2"/>
              </a:rPr>
              <a:t>A.Gorbenko@leedsbeckett.ac.uk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Office: CAE118</a:t>
            </a:r>
          </a:p>
        </p:txBody>
      </p:sp>
      <p:sp>
        <p:nvSpPr>
          <p:cNvPr id="10242" name="AutoShape 2" descr="Image result for ХА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727684" y="4083918"/>
            <a:ext cx="5688632" cy="98757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GB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Kiran</a:t>
            </a: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 </a:t>
            </a:r>
            <a:r>
              <a:rPr lang="en-GB" dirty="0" err="1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Voderhobli</a:t>
            </a:r>
            <a:endParaRPr lang="en-GB" dirty="0" smtClean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20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E-mail</a:t>
            </a:r>
            <a:r>
              <a:rPr lang="en-US" sz="2000">
                <a:solidFill>
                  <a:schemeClr val="accent2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000">
                <a:hlinkClick r:id="rId3"/>
              </a:rPr>
              <a:t>k.voderhobli@leedsbeckett.ac.uk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Office: </a:t>
            </a:r>
            <a:r>
              <a:rPr lang="en-US" sz="20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CAE228</a:t>
            </a:r>
            <a:endParaRPr lang="en-US" sz="20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endParaRPr 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15012" y="0"/>
            <a:ext cx="6743700" cy="854869"/>
          </a:xfrm>
        </p:spPr>
        <p:txBody>
          <a:bodyPr/>
          <a:lstStyle/>
          <a:p>
            <a:r>
              <a:rPr lang="en-US" altLang="en-US" dirty="0"/>
              <a:t>Social Media Networks</a:t>
            </a:r>
            <a:endParaRPr lang="uk-UA" altLang="en-US" dirty="0"/>
          </a:p>
        </p:txBody>
      </p:sp>
      <p:sp>
        <p:nvSpPr>
          <p:cNvPr id="26630" name="Содержимое 7"/>
          <p:cNvSpPr>
            <a:spLocks noGrp="1"/>
          </p:cNvSpPr>
          <p:nvPr>
            <p:ph idx="1"/>
          </p:nvPr>
        </p:nvSpPr>
        <p:spPr>
          <a:xfrm>
            <a:off x="107504" y="626269"/>
            <a:ext cx="6172200" cy="457200"/>
          </a:xfrm>
        </p:spPr>
        <p:txBody>
          <a:bodyPr/>
          <a:lstStyle/>
          <a:p>
            <a:r>
              <a:rPr lang="en-US" altLang="en-US" dirty="0" smtClean="0"/>
              <a:t>Social Media Networks</a:t>
            </a:r>
            <a:endParaRPr lang="uk-UA" altLang="en-US" dirty="0" smtClean="0"/>
          </a:p>
        </p:txBody>
      </p:sp>
      <p:pic>
        <p:nvPicPr>
          <p:cNvPr id="26631" name="Picture 2" descr="&amp;Kcy;&amp;acy;&amp;rcy;&amp;tcy;&amp;icy;&amp;ncy;&amp;kcy;&amp;icy; &amp;pcy;&amp;ocy; &amp;zcy;&amp;acy;&amp;pcy;&amp;rcy;&amp;ocy;&amp;scy;&amp;ucy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" t="4488" r="3471" b="4488"/>
          <a:stretch>
            <a:fillRect/>
          </a:stretch>
        </p:blipFill>
        <p:spPr bwMode="auto">
          <a:xfrm>
            <a:off x="408802" y="1191091"/>
            <a:ext cx="5886450" cy="393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67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>
          <a:xfrm>
            <a:off x="6553" y="0"/>
            <a:ext cx="8373616" cy="857250"/>
          </a:xfrm>
        </p:spPr>
        <p:txBody>
          <a:bodyPr/>
          <a:lstStyle/>
          <a:p>
            <a:r>
              <a:rPr lang="en-US" altLang="en-US" dirty="0" smtClean="0"/>
              <a:t>Big Data: </a:t>
            </a:r>
            <a:r>
              <a:rPr lang="en-US" altLang="en-US" b="1" dirty="0" smtClean="0"/>
              <a:t>Facebook Example</a:t>
            </a:r>
            <a:r>
              <a:rPr lang="en-US" altLang="en-US" dirty="0" smtClean="0"/>
              <a:t>  </a:t>
            </a:r>
            <a:endParaRPr lang="uk-UA" altLang="en-US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07504" y="857250"/>
            <a:ext cx="7596337" cy="2686050"/>
          </a:xfrm>
        </p:spPr>
        <p:txBody>
          <a:bodyPr/>
          <a:lstStyle/>
          <a:p>
            <a:pPr>
              <a:defRPr/>
            </a:pPr>
            <a:r>
              <a:rPr lang="en-US" sz="2100" dirty="0"/>
              <a:t>5 Datacenters; </a:t>
            </a:r>
          </a:p>
          <a:p>
            <a:pPr>
              <a:defRPr/>
            </a:pPr>
            <a:r>
              <a:rPr lang="en-US" sz="2100" dirty="0"/>
              <a:t>180000+ servers;</a:t>
            </a:r>
          </a:p>
          <a:p>
            <a:pPr>
              <a:defRPr/>
            </a:pPr>
            <a:r>
              <a:rPr lang="en-US" sz="2100" dirty="0"/>
              <a:t>Number of users       &gt; </a:t>
            </a:r>
            <a:r>
              <a:rPr lang="en-GB" sz="2100" dirty="0"/>
              <a:t>1 billion</a:t>
            </a:r>
            <a:r>
              <a:rPr lang="en-US" sz="2100" dirty="0"/>
              <a:t>; </a:t>
            </a:r>
          </a:p>
          <a:p>
            <a:pPr>
              <a:defRPr/>
            </a:pPr>
            <a:r>
              <a:rPr lang="en-US" sz="2100" dirty="0"/>
              <a:t>Every day increase   ~ 500 TB;</a:t>
            </a:r>
          </a:p>
          <a:p>
            <a:pPr>
              <a:defRPr/>
            </a:pPr>
            <a:r>
              <a:rPr lang="en-US" sz="2100" dirty="0"/>
              <a:t>Every year increase  ~ 180 PB;</a:t>
            </a:r>
          </a:p>
          <a:p>
            <a:pPr>
              <a:defRPr/>
            </a:pPr>
            <a:r>
              <a:rPr lang="en-US" sz="2100" dirty="0"/>
              <a:t>Number of everyday accesses ~ 1 million;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350" dirty="0"/>
          </a:p>
          <a:p>
            <a:pPr marL="0" indent="0">
              <a:buNone/>
              <a:defRPr/>
            </a:pPr>
            <a:r>
              <a:rPr lang="en-US" sz="1800" i="1" dirty="0"/>
              <a:t>The average person has </a:t>
            </a:r>
            <a:r>
              <a:rPr lang="en-US" sz="1800" b="1" i="1" dirty="0"/>
              <a:t>5 social media accounts </a:t>
            </a:r>
            <a:r>
              <a:rPr lang="en-US" sz="1800" i="1" dirty="0"/>
              <a:t>and spends around </a:t>
            </a:r>
            <a:r>
              <a:rPr lang="en-US" sz="1800" i="1" dirty="0" smtClean="0"/>
              <a:t/>
            </a:r>
            <a:br>
              <a:rPr lang="en-US" sz="1800" i="1" dirty="0" smtClean="0"/>
            </a:br>
            <a:r>
              <a:rPr lang="en-US" sz="1800" b="1" i="1" dirty="0" smtClean="0"/>
              <a:t>1 </a:t>
            </a:r>
            <a:r>
              <a:rPr lang="en-US" sz="1800" b="1" i="1" dirty="0"/>
              <a:t>h and 40 m</a:t>
            </a:r>
            <a:r>
              <a:rPr lang="en-US" sz="1800" i="1" dirty="0"/>
              <a:t> browsing these networks every day, accounting for </a:t>
            </a:r>
            <a:r>
              <a:rPr lang="en-US" sz="1800" b="1" i="1" dirty="0"/>
              <a:t>28%</a:t>
            </a:r>
            <a:r>
              <a:rPr lang="en-US" sz="1800" i="1" dirty="0"/>
              <a:t> </a:t>
            </a:r>
            <a:r>
              <a:rPr lang="en-US" sz="1800" i="1" dirty="0" smtClean="0"/>
              <a:t/>
            </a:r>
            <a:br>
              <a:rPr lang="en-US" sz="1800" i="1" dirty="0" smtClean="0"/>
            </a:br>
            <a:r>
              <a:rPr lang="en-US" sz="1800" i="1" dirty="0" smtClean="0"/>
              <a:t>of </a:t>
            </a:r>
            <a:r>
              <a:rPr lang="en-US" sz="1800" i="1" dirty="0"/>
              <a:t>the total time spent </a:t>
            </a:r>
            <a:r>
              <a:rPr lang="en-US" sz="1800" i="1" dirty="0" smtClean="0"/>
              <a:t>on </a:t>
            </a:r>
            <a:r>
              <a:rPr lang="en-US" sz="1800" i="1" dirty="0"/>
              <a:t>the internet. </a:t>
            </a:r>
          </a:p>
        </p:txBody>
      </p:sp>
      <p:pic>
        <p:nvPicPr>
          <p:cNvPr id="27655" name="Picture 9" descr="&amp;Kcy;&amp;acy;&amp;rcy;&amp;tcy;&amp;icy;&amp;ncy;&amp;kcy;&amp;icy; &amp;pcy;&amp;ocy; &amp;zcy;&amp;acy;&amp;pcy;&amp;rcy;&amp;ocy;&amp;scy;&amp;ucy; Facebook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800100"/>
            <a:ext cx="215741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1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3202" y="65485"/>
            <a:ext cx="8807269" cy="854869"/>
          </a:xfrm>
        </p:spPr>
        <p:txBody>
          <a:bodyPr/>
          <a:lstStyle/>
          <a:p>
            <a:r>
              <a:rPr lang="en-US" altLang="en-US" dirty="0" smtClean="0"/>
              <a:t>Big Data: </a:t>
            </a:r>
            <a:r>
              <a:rPr lang="en-US" altLang="en-US" b="1" dirty="0" smtClean="0"/>
              <a:t>Facebook Example  </a:t>
            </a:r>
            <a:endParaRPr lang="uk-UA" altLang="en-US" b="1" dirty="0" smtClean="0"/>
          </a:p>
        </p:txBody>
      </p:sp>
      <p:sp>
        <p:nvSpPr>
          <p:cNvPr id="28678" name="Содержимое 7"/>
          <p:cNvSpPr>
            <a:spLocks noGrp="1"/>
          </p:cNvSpPr>
          <p:nvPr>
            <p:ph idx="1"/>
          </p:nvPr>
        </p:nvSpPr>
        <p:spPr>
          <a:xfrm>
            <a:off x="30848" y="784659"/>
            <a:ext cx="7587748" cy="914400"/>
          </a:xfrm>
        </p:spPr>
        <p:txBody>
          <a:bodyPr/>
          <a:lstStyle/>
          <a:p>
            <a:r>
              <a:rPr lang="en-GB" altLang="en-US" dirty="0" smtClean="0"/>
              <a:t>Facebook Post Type Distribution: </a:t>
            </a:r>
            <a:br>
              <a:rPr lang="en-GB" altLang="en-US" dirty="0" smtClean="0"/>
            </a:br>
            <a:endParaRPr lang="en-GB" altLang="en-US" dirty="0" smtClean="0"/>
          </a:p>
          <a:p>
            <a:endParaRPr lang="uk-UA" altLang="en-US" dirty="0" smtClean="0"/>
          </a:p>
        </p:txBody>
      </p:sp>
      <p:pic>
        <p:nvPicPr>
          <p:cNvPr id="28679" name="Picture 4" descr="Data Analysis: Facebook Post Type Distribu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" t="1454" r="22202" b="1817"/>
          <a:stretch>
            <a:fillRect/>
          </a:stretch>
        </p:blipFill>
        <p:spPr bwMode="auto">
          <a:xfrm>
            <a:off x="1619672" y="2028056"/>
            <a:ext cx="32289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6" descr="http://www.gazeta.lviv.ua/sites/default/files/facebook-layouts-blog-pos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8" t="15865" r="6770" b="19598"/>
          <a:stretch>
            <a:fillRect/>
          </a:stretch>
        </p:blipFill>
        <p:spPr bwMode="auto">
          <a:xfrm>
            <a:off x="2771800" y="3110929"/>
            <a:ext cx="800100" cy="80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Содержимое 2"/>
          <p:cNvSpPr txBox="1">
            <a:spLocks/>
          </p:cNvSpPr>
          <p:nvPr/>
        </p:nvSpPr>
        <p:spPr bwMode="auto">
          <a:xfrm>
            <a:off x="4932040" y="1639528"/>
            <a:ext cx="252028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0070C0"/>
                </a:solidFill>
              </a:rPr>
              <a:t>Photo – 54%</a:t>
            </a:r>
          </a:p>
          <a:p>
            <a:pPr marL="257175" indent="-257175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0070C0"/>
                </a:solidFill>
              </a:rPr>
              <a:t>Link – 30%</a:t>
            </a:r>
          </a:p>
          <a:p>
            <a:pPr marL="257175" indent="-257175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0070C0"/>
                </a:solidFill>
              </a:rPr>
              <a:t>Status – 11%</a:t>
            </a:r>
          </a:p>
          <a:p>
            <a:pPr marL="257175" indent="-257175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0070C0"/>
                </a:solidFill>
              </a:rPr>
              <a:t>Video – 3%</a:t>
            </a:r>
          </a:p>
          <a:p>
            <a:pPr marL="257175" indent="-257175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0070C0"/>
                </a:solidFill>
              </a:rPr>
              <a:t>Cover Photo – 1%</a:t>
            </a:r>
          </a:p>
          <a:p>
            <a:pPr marL="257175" indent="-257175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0070C0"/>
                </a:solidFill>
              </a:rPr>
              <a:t>Other – 1%</a:t>
            </a:r>
            <a:endParaRPr lang="uk-UA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>
          <a:xfrm>
            <a:off x="16478" y="59531"/>
            <a:ext cx="8083913" cy="854869"/>
          </a:xfrm>
        </p:spPr>
        <p:txBody>
          <a:bodyPr/>
          <a:lstStyle/>
          <a:p>
            <a:r>
              <a:rPr lang="en-US" altLang="en-US" dirty="0" smtClean="0"/>
              <a:t>Internet: </a:t>
            </a:r>
            <a:r>
              <a:rPr lang="en-US" altLang="en-US" b="1" dirty="0" smtClean="0"/>
              <a:t>Social Inclusiveness</a:t>
            </a:r>
            <a:endParaRPr lang="uk-UA" altLang="en-US" b="1" dirty="0" smtClean="0"/>
          </a:p>
        </p:txBody>
      </p:sp>
      <p:sp>
        <p:nvSpPr>
          <p:cNvPr id="29702" name="Содержимое 7"/>
          <p:cNvSpPr>
            <a:spLocks noGrp="1"/>
          </p:cNvSpPr>
          <p:nvPr>
            <p:ph idx="1"/>
          </p:nvPr>
        </p:nvSpPr>
        <p:spPr>
          <a:xfrm>
            <a:off x="179512" y="800100"/>
            <a:ext cx="7421438" cy="914400"/>
          </a:xfrm>
        </p:spPr>
        <p:txBody>
          <a:bodyPr/>
          <a:lstStyle/>
          <a:p>
            <a:r>
              <a:rPr lang="en-GB" altLang="en-US" dirty="0" smtClean="0"/>
              <a:t>How people spend their Internet time</a:t>
            </a:r>
          </a:p>
          <a:p>
            <a:endParaRPr lang="uk-UA" altLang="en-US" dirty="0" smtClean="0"/>
          </a:p>
        </p:txBody>
      </p:sp>
      <p:pic>
        <p:nvPicPr>
          <p:cNvPr id="29703" name="Picture 2" descr="&amp;Kcy;&amp;acy;&amp;rcy;&amp;tcy;&amp;icy;&amp;ncy;&amp;kcy;&amp;icy; &amp;pcy;&amp;ocy; &amp;zcy;&amp;acy;&amp;pcy;&amp;rcy;&amp;ocy;&amp;scy;&amp;ucy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8" t="17242" r="8157" b="2759"/>
          <a:stretch>
            <a:fillRect/>
          </a:stretch>
        </p:blipFill>
        <p:spPr bwMode="auto">
          <a:xfrm>
            <a:off x="296566" y="1491630"/>
            <a:ext cx="5202029" cy="352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Прямоугольник 10"/>
          <p:cNvSpPr>
            <a:spLocks noChangeArrowheads="1"/>
          </p:cNvSpPr>
          <p:nvPr/>
        </p:nvSpPr>
        <p:spPr bwMode="auto">
          <a:xfrm>
            <a:off x="5580112" y="1898115"/>
            <a:ext cx="30963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7030A0"/>
                </a:solidFill>
              </a:rPr>
              <a:t>6 </a:t>
            </a:r>
            <a:r>
              <a:rPr lang="en-US" altLang="en-US" sz="2400" b="1" i="1" dirty="0" smtClean="0">
                <a:solidFill>
                  <a:srgbClr val="7030A0"/>
                </a:solidFill>
              </a:rPr>
              <a:t>hours per </a:t>
            </a:r>
            <a:r>
              <a:rPr lang="en-US" altLang="en-US" sz="2400" b="1" i="1" dirty="0">
                <a:solidFill>
                  <a:srgbClr val="7030A0"/>
                </a:solidFill>
              </a:rPr>
              <a:t>day</a:t>
            </a:r>
            <a:r>
              <a:rPr lang="en-US" altLang="en-US" sz="2400" i="1" dirty="0">
                <a:solidFill>
                  <a:srgbClr val="7030A0"/>
                </a:solidFill>
              </a:rPr>
              <a:t> </a:t>
            </a:r>
            <a:endParaRPr lang="uk-UA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7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>
          <a:xfrm>
            <a:off x="5772" y="51470"/>
            <a:ext cx="8373616" cy="857250"/>
          </a:xfrm>
        </p:spPr>
        <p:txBody>
          <a:bodyPr/>
          <a:lstStyle/>
          <a:p>
            <a:r>
              <a:rPr lang="en-US" altLang="en-US" b="1" dirty="0" smtClean="0"/>
              <a:t>Why Social Networking?</a:t>
            </a:r>
            <a:endParaRPr lang="uk-UA" altLang="en-US" b="1" dirty="0" smtClean="0"/>
          </a:p>
        </p:txBody>
      </p:sp>
      <p:sp>
        <p:nvSpPr>
          <p:cNvPr id="18435" name="Содержимое 2"/>
          <p:cNvSpPr>
            <a:spLocks noGrp="1"/>
          </p:cNvSpPr>
          <p:nvPr>
            <p:ph idx="4294967295"/>
          </p:nvPr>
        </p:nvSpPr>
        <p:spPr>
          <a:xfrm>
            <a:off x="251520" y="926311"/>
            <a:ext cx="7056784" cy="3657600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Personal Devices (smartphones and tablets)</a:t>
            </a:r>
          </a:p>
          <a:p>
            <a:pPr lvl="1">
              <a:defRPr/>
            </a:pPr>
            <a:r>
              <a:rPr lang="en-US" sz="1650" dirty="0"/>
              <a:t>You are never alone</a:t>
            </a:r>
          </a:p>
          <a:p>
            <a:pPr lvl="1">
              <a:defRPr/>
            </a:pPr>
            <a:r>
              <a:rPr lang="en-US" sz="1650" dirty="0"/>
              <a:t>Selfies and twits popularity</a:t>
            </a:r>
          </a:p>
          <a:p>
            <a:pPr>
              <a:defRPr/>
            </a:pPr>
            <a:r>
              <a:rPr lang="en-US" sz="1800" b="1" dirty="0"/>
              <a:t>Social inclusiveness</a:t>
            </a:r>
          </a:p>
          <a:p>
            <a:pPr lvl="1">
              <a:defRPr/>
            </a:pPr>
            <a:r>
              <a:rPr lang="en-US" sz="1650" dirty="0"/>
              <a:t>social networks addiction</a:t>
            </a:r>
          </a:p>
          <a:p>
            <a:pPr lvl="1">
              <a:defRPr/>
            </a:pPr>
            <a:r>
              <a:rPr lang="en-US" sz="1650" dirty="0"/>
              <a:t>on-line life / social identity schizophrenia</a:t>
            </a:r>
          </a:p>
          <a:p>
            <a:pPr lvl="1">
              <a:defRPr/>
            </a:pPr>
            <a:r>
              <a:rPr lang="en-US" sz="1575" dirty="0"/>
              <a:t>Social authority (no of posts, views, likes, followers, etc.)</a:t>
            </a:r>
          </a:p>
          <a:p>
            <a:pPr lvl="1">
              <a:defRPr/>
            </a:pPr>
            <a:r>
              <a:rPr lang="en-US" sz="1575" dirty="0"/>
              <a:t>Social SEO - accounts promotions (mass-liking, mass-following)</a:t>
            </a:r>
          </a:p>
          <a:p>
            <a:pPr lvl="1">
              <a:defRPr/>
            </a:pPr>
            <a:r>
              <a:rPr lang="en-US" sz="1650" dirty="0"/>
              <a:t>Social networks commerce</a:t>
            </a:r>
          </a:p>
          <a:p>
            <a:pPr>
              <a:defRPr/>
            </a:pPr>
            <a:r>
              <a:rPr lang="en-US" sz="1800" b="1" dirty="0"/>
              <a:t>Social gaming (Pokemon Go, WoT, etc.)</a:t>
            </a:r>
          </a:p>
          <a:p>
            <a:pPr lvl="1">
              <a:defRPr/>
            </a:pPr>
            <a:r>
              <a:rPr lang="en-US" sz="1650" dirty="0"/>
              <a:t>Monetization</a:t>
            </a:r>
          </a:p>
          <a:p>
            <a:pPr lvl="1">
              <a:defRPr/>
            </a:pPr>
            <a:r>
              <a:rPr lang="en-US" sz="1650" dirty="0"/>
              <a:t>Convergence of Real and Virtual worlds</a:t>
            </a:r>
          </a:p>
        </p:txBody>
      </p:sp>
    </p:spTree>
    <p:extLst>
      <p:ext uri="{BB962C8B-B14F-4D97-AF65-F5344CB8AC3E}">
        <p14:creationId xmlns:p14="http://schemas.microsoft.com/office/powerpoint/2010/main" val="256900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21169" y="51470"/>
            <a:ext cx="9107810" cy="85725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Big Data. </a:t>
            </a:r>
            <a:r>
              <a:rPr lang="en-US" altLang="en-US" b="1" dirty="0" smtClean="0"/>
              <a:t>Social and Society Issues</a:t>
            </a:r>
            <a:endParaRPr lang="uk-UA" altLang="en-US" b="1" dirty="0" smtClean="0"/>
          </a:p>
        </p:txBody>
      </p:sp>
      <p:sp>
        <p:nvSpPr>
          <p:cNvPr id="31747" name="Содержимое 2"/>
          <p:cNvSpPr>
            <a:spLocks noGrp="1"/>
          </p:cNvSpPr>
          <p:nvPr>
            <p:ph idx="4294967295"/>
          </p:nvPr>
        </p:nvSpPr>
        <p:spPr>
          <a:xfrm>
            <a:off x="323528" y="1059582"/>
            <a:ext cx="7062936" cy="3314700"/>
          </a:xfrm>
        </p:spPr>
        <p:txBody>
          <a:bodyPr/>
          <a:lstStyle/>
          <a:p>
            <a:r>
              <a:rPr lang="en-US" altLang="en-US" sz="2200" dirty="0"/>
              <a:t>Unconscious privacy violation </a:t>
            </a:r>
          </a:p>
          <a:p>
            <a:r>
              <a:rPr lang="en-US" altLang="en-US" sz="2200" dirty="0"/>
              <a:t>Personal digital footprints</a:t>
            </a:r>
          </a:p>
          <a:p>
            <a:r>
              <a:rPr lang="en-US" altLang="en-US" sz="2200" dirty="0"/>
              <a:t>Crowd control and manipulation</a:t>
            </a:r>
          </a:p>
          <a:p>
            <a:r>
              <a:rPr lang="en-US" altLang="en-US" sz="2200" dirty="0"/>
              <a:t>Work performance degradation</a:t>
            </a:r>
          </a:p>
          <a:p>
            <a:r>
              <a:rPr lang="en-US" altLang="en-US" sz="2200" dirty="0"/>
              <a:t>‘Six degrees of separation’ (average path length for social networks of people in Facebook = 3,57)</a:t>
            </a:r>
          </a:p>
          <a:p>
            <a:r>
              <a:rPr lang="en-US" altLang="en-US" sz="2200" dirty="0"/>
              <a:t>Active life-span of information and its oblivion</a:t>
            </a:r>
          </a:p>
          <a:p>
            <a:r>
              <a:rPr lang="en-US" altLang="en-US" sz="2200" dirty="0"/>
              <a:t>Right of oblivion in social media</a:t>
            </a:r>
          </a:p>
        </p:txBody>
      </p:sp>
    </p:spTree>
    <p:extLst>
      <p:ext uri="{BB962C8B-B14F-4D97-AF65-F5344CB8AC3E}">
        <p14:creationId xmlns:p14="http://schemas.microsoft.com/office/powerpoint/2010/main" val="1271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0" y="3757"/>
            <a:ext cx="9036496" cy="854869"/>
          </a:xfrm>
        </p:spPr>
        <p:txBody>
          <a:bodyPr/>
          <a:lstStyle/>
          <a:p>
            <a:r>
              <a:rPr lang="en-US" altLang="en-US" sz="4000" dirty="0" smtClean="0"/>
              <a:t>Digital footprints: </a:t>
            </a:r>
            <a:r>
              <a:rPr lang="en-US" altLang="en-US" sz="4000" b="1" dirty="0" smtClean="0"/>
              <a:t>Google example</a:t>
            </a:r>
            <a:endParaRPr lang="uk-UA" altLang="en-US" sz="4000" b="1" dirty="0" smtClean="0"/>
          </a:p>
        </p:txBody>
      </p:sp>
      <p:sp>
        <p:nvSpPr>
          <p:cNvPr id="29699" name="Содержимое 2"/>
          <p:cNvSpPr>
            <a:spLocks noGrp="1"/>
          </p:cNvSpPr>
          <p:nvPr>
            <p:ph idx="1"/>
          </p:nvPr>
        </p:nvSpPr>
        <p:spPr>
          <a:xfrm>
            <a:off x="179512" y="915566"/>
            <a:ext cx="8568952" cy="31432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800" b="1" dirty="0" smtClean="0">
                <a:solidFill>
                  <a:srgbClr val="7030A0"/>
                </a:solidFill>
              </a:rPr>
              <a:t>Check how </a:t>
            </a:r>
            <a:r>
              <a:rPr lang="en-US" altLang="en-US" sz="2800" b="1" dirty="0">
                <a:solidFill>
                  <a:srgbClr val="7030A0"/>
                </a:solidFill>
              </a:rPr>
              <a:t>much Google knows about you</a:t>
            </a:r>
          </a:p>
          <a:p>
            <a:pPr>
              <a:defRPr/>
            </a:pPr>
            <a:r>
              <a:rPr lang="en-US" altLang="en-US" sz="2400" dirty="0"/>
              <a:t>Age, gender, </a:t>
            </a:r>
            <a:r>
              <a:rPr lang="en-GB" altLang="en-US" sz="2400" dirty="0"/>
              <a:t>what pages you have viewed, how many times you have visited, how long did you stay etc. </a:t>
            </a:r>
            <a:r>
              <a:rPr lang="en-GB" altLang="en-US" sz="2400" dirty="0">
                <a:hlinkClick r:id="rId2"/>
              </a:rPr>
              <a:t>http://www.google.com/settings/ads/</a:t>
            </a:r>
            <a:r>
              <a:rPr lang="en-GB" altLang="en-US" sz="2400" dirty="0"/>
              <a:t> </a:t>
            </a: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location history </a:t>
            </a:r>
            <a:r>
              <a:rPr lang="en-US" altLang="en-US" sz="2400" dirty="0">
                <a:hlinkClick r:id="rId3"/>
              </a:rPr>
              <a:t>https://maps.google.com/locationhistory</a:t>
            </a:r>
            <a:r>
              <a:rPr lang="en-US" altLang="en-US" sz="2400" dirty="0"/>
              <a:t> </a:t>
            </a:r>
          </a:p>
          <a:p>
            <a:pPr>
              <a:defRPr/>
            </a:pPr>
            <a:r>
              <a:rPr lang="en-US" altLang="en-US" sz="2400" dirty="0"/>
              <a:t>Google Search history </a:t>
            </a:r>
            <a:r>
              <a:rPr lang="en-US" altLang="en-US" sz="2400" dirty="0">
                <a:hlinkClick r:id="rId4"/>
              </a:rPr>
              <a:t>https://www.google.com/history/</a:t>
            </a: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YouTube searches </a:t>
            </a:r>
            <a:r>
              <a:rPr lang="en-US" altLang="en-US" sz="2400" dirty="0">
                <a:hlinkClick r:id="rId5"/>
              </a:rPr>
              <a:t>https://www.youtube.com/feed/history/search_history</a:t>
            </a:r>
            <a:r>
              <a:rPr lang="en-US" altLang="en-US" sz="2400" dirty="0"/>
              <a:t> </a:t>
            </a:r>
          </a:p>
          <a:p>
            <a:pPr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24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35496" y="0"/>
            <a:ext cx="8856290" cy="85725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Big Data. </a:t>
            </a:r>
            <a:r>
              <a:rPr lang="en-US" altLang="en-US" b="1" dirty="0" smtClean="0"/>
              <a:t>Social and Society Issues</a:t>
            </a:r>
            <a:endParaRPr lang="uk-UA" altLang="en-US" b="1" dirty="0" smtClean="0"/>
          </a:p>
        </p:txBody>
      </p:sp>
      <p:sp>
        <p:nvSpPr>
          <p:cNvPr id="33795" name="Содержимое 2"/>
          <p:cNvSpPr>
            <a:spLocks noGrp="1"/>
          </p:cNvSpPr>
          <p:nvPr>
            <p:ph idx="4294967295"/>
          </p:nvPr>
        </p:nvSpPr>
        <p:spPr>
          <a:xfrm>
            <a:off x="179512" y="844239"/>
            <a:ext cx="8136904" cy="3486150"/>
          </a:xfrm>
        </p:spPr>
        <p:txBody>
          <a:bodyPr/>
          <a:lstStyle/>
          <a:p>
            <a:r>
              <a:rPr lang="en-US" altLang="en-US" sz="1800" b="1" dirty="0"/>
              <a:t>Opinion manipulation</a:t>
            </a:r>
          </a:p>
          <a:p>
            <a:pPr lvl="1"/>
            <a:r>
              <a:rPr lang="en-US" altLang="en-US" sz="1800" dirty="0"/>
              <a:t>Internet forums/Social networks bots and trolls</a:t>
            </a:r>
          </a:p>
          <a:p>
            <a:pPr lvl="1"/>
            <a:r>
              <a:rPr lang="en-US" altLang="en-US" sz="1800" dirty="0"/>
              <a:t>everything can be proved</a:t>
            </a:r>
          </a:p>
          <a:p>
            <a:pPr lvl="1"/>
            <a:r>
              <a:rPr lang="en-US" altLang="en-US" sz="1800" dirty="0"/>
              <a:t>proofs are not needed indeed</a:t>
            </a:r>
          </a:p>
          <a:p>
            <a:pPr lvl="1"/>
            <a:r>
              <a:rPr lang="en-US" altLang="en-US" sz="1800" dirty="0"/>
              <a:t>personalization by social networks causes social isolation and delusion</a:t>
            </a:r>
          </a:p>
          <a:p>
            <a:r>
              <a:rPr lang="en-US" altLang="en-US" sz="1800" b="1" dirty="0"/>
              <a:t>“Post-truth” politics</a:t>
            </a:r>
          </a:p>
          <a:p>
            <a:pPr lvl="1"/>
            <a:r>
              <a:rPr lang="en-US" altLang="en-US" sz="1800" dirty="0"/>
              <a:t>by debates appealing to </a:t>
            </a:r>
            <a:r>
              <a:rPr lang="en-US" altLang="en-US" sz="1800" u="sng" dirty="0"/>
              <a:t>emotions</a:t>
            </a:r>
            <a:r>
              <a:rPr lang="en-US" altLang="en-US" sz="1800" dirty="0"/>
              <a:t> disconnected from the details of policy, and by the repeated </a:t>
            </a:r>
            <a:r>
              <a:rPr lang="en-US" altLang="en-US" sz="1800" u="sng" dirty="0"/>
              <a:t>false assertions ignoring factual rebuttals</a:t>
            </a:r>
          </a:p>
          <a:p>
            <a:pPr lvl="1"/>
            <a:r>
              <a:rPr lang="en-US" altLang="en-US" sz="1800" dirty="0"/>
              <a:t>was chosen in 2016 as the Oxford Dictionaries' Word of the Year in the context of </a:t>
            </a:r>
            <a:r>
              <a:rPr lang="en-US" altLang="en-US" sz="1800" dirty="0" err="1"/>
              <a:t>Brexit</a:t>
            </a:r>
            <a:r>
              <a:rPr lang="en-US" altLang="en-US" sz="1800" dirty="0"/>
              <a:t> referendum and U.S. presidential election</a:t>
            </a:r>
          </a:p>
          <a:p>
            <a:pPr lvl="1"/>
            <a:r>
              <a:rPr lang="en-US" altLang="en-US" sz="1800" dirty="0"/>
              <a:t>is driven by false balance in news reporting, and the increasing ubiquity of social media</a:t>
            </a:r>
          </a:p>
        </p:txBody>
      </p:sp>
    </p:spTree>
    <p:extLst>
      <p:ext uri="{BB962C8B-B14F-4D97-AF65-F5344CB8AC3E}">
        <p14:creationId xmlns:p14="http://schemas.microsoft.com/office/powerpoint/2010/main" val="42525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373616" cy="857250"/>
          </a:xfrm>
        </p:spPr>
        <p:txBody>
          <a:bodyPr/>
          <a:lstStyle/>
          <a:p>
            <a:r>
              <a:rPr lang="en-US" altLang="en-US" b="1" dirty="0" err="1" smtClean="0"/>
              <a:t>BigData</a:t>
            </a:r>
            <a:r>
              <a:rPr lang="en-US" altLang="en-US" b="1" dirty="0" smtClean="0"/>
              <a:t> Issues </a:t>
            </a:r>
            <a:endParaRPr lang="uk-UA" altLang="en-US" b="1" dirty="0" smtClean="0"/>
          </a:p>
        </p:txBody>
      </p:sp>
      <p:sp>
        <p:nvSpPr>
          <p:cNvPr id="34819" name="Содержимое 2"/>
          <p:cNvSpPr>
            <a:spLocks noGrp="1"/>
          </p:cNvSpPr>
          <p:nvPr>
            <p:ph idx="4294967295"/>
          </p:nvPr>
        </p:nvSpPr>
        <p:spPr>
          <a:xfrm>
            <a:off x="179512" y="857250"/>
            <a:ext cx="8748464" cy="3714750"/>
          </a:xfrm>
        </p:spPr>
        <p:txBody>
          <a:bodyPr/>
          <a:lstStyle/>
          <a:p>
            <a:r>
              <a:rPr lang="en-US" altLang="en-US" sz="1950" dirty="0"/>
              <a:t>Capacity of the single server is limited</a:t>
            </a:r>
          </a:p>
          <a:p>
            <a:r>
              <a:rPr lang="en-US" altLang="en-US" sz="1950" dirty="0"/>
              <a:t>Performance of the single server is limited</a:t>
            </a:r>
          </a:p>
          <a:p>
            <a:r>
              <a:rPr lang="en-US" altLang="en-US" sz="1950" dirty="0"/>
              <a:t>High availability is crucial </a:t>
            </a:r>
          </a:p>
          <a:p>
            <a:r>
              <a:rPr lang="en-US" altLang="en-US" sz="1950" dirty="0"/>
              <a:t>ER</a:t>
            </a:r>
            <a:r>
              <a:rPr lang="ru-RU" altLang="en-US" sz="1950" dirty="0"/>
              <a:t> </a:t>
            </a:r>
            <a:r>
              <a:rPr lang="en-US" altLang="en-US" sz="1950" dirty="0"/>
              <a:t>data model does not fit Business (OOP) model</a:t>
            </a:r>
          </a:p>
          <a:p>
            <a:r>
              <a:rPr lang="en-US" altLang="en-US" sz="1950" dirty="0"/>
              <a:t>Data Security</a:t>
            </a:r>
          </a:p>
          <a:p>
            <a:endParaRPr lang="en-US" altLang="en-US" sz="750" dirty="0"/>
          </a:p>
          <a:p>
            <a:r>
              <a:rPr lang="en-US" altLang="en-US" sz="2100" b="1" dirty="0" err="1"/>
              <a:t>BigData</a:t>
            </a:r>
            <a:r>
              <a:rPr lang="en-US" altLang="en-US" sz="2100" b="1" dirty="0"/>
              <a:t> Management</a:t>
            </a:r>
          </a:p>
          <a:p>
            <a:pPr lvl="1"/>
            <a:r>
              <a:rPr lang="en-US" altLang="en-US" sz="1800" dirty="0"/>
              <a:t>Data storage media (cache, RAM, SSD, HDD, DVD, type)</a:t>
            </a:r>
          </a:p>
          <a:p>
            <a:pPr lvl="1"/>
            <a:r>
              <a:rPr lang="en-US" altLang="en-US" sz="1800" dirty="0"/>
              <a:t>Data redundancy (Green?)</a:t>
            </a:r>
          </a:p>
          <a:p>
            <a:pPr lvl="1"/>
            <a:r>
              <a:rPr lang="en-US" altLang="en-US" sz="1800" dirty="0"/>
              <a:t>Data timeliness (</a:t>
            </a:r>
            <a:r>
              <a:rPr lang="en-US" altLang="en-US" sz="1800" dirty="0" err="1"/>
              <a:t>search+access</a:t>
            </a:r>
            <a:r>
              <a:rPr lang="en-US" altLang="en-US" sz="1800" dirty="0"/>
              <a:t> time &gt;&gt; data life time)</a:t>
            </a:r>
          </a:p>
          <a:p>
            <a:pPr lvl="1"/>
            <a:r>
              <a:rPr lang="en-US" altLang="en-US" sz="1800" dirty="0"/>
              <a:t>Data ageing; who will list up to 100</a:t>
            </a:r>
            <a:r>
              <a:rPr lang="en-US" altLang="en-US" sz="1800" baseline="30000" dirty="0"/>
              <a:t>th</a:t>
            </a:r>
            <a:r>
              <a:rPr lang="en-US" altLang="en-US" sz="1800" dirty="0"/>
              <a:t> Google Search page?</a:t>
            </a:r>
          </a:p>
          <a:p>
            <a:pPr lvl="1"/>
            <a:r>
              <a:rPr lang="en-US" altLang="en-US" sz="1800" dirty="0"/>
              <a:t>Is data correlation a myth?</a:t>
            </a:r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4235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Картинки по запросу big data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 t="2483" r="3644" b="12416"/>
          <a:stretch>
            <a:fillRect/>
          </a:stretch>
        </p:blipFill>
        <p:spPr bwMode="auto">
          <a:xfrm>
            <a:off x="323528" y="876522"/>
            <a:ext cx="4062413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Заголовок 1"/>
          <p:cNvSpPr>
            <a:spLocks noGrp="1"/>
          </p:cNvSpPr>
          <p:nvPr>
            <p:ph type="title"/>
          </p:nvPr>
        </p:nvSpPr>
        <p:spPr>
          <a:xfrm>
            <a:off x="27722" y="28575"/>
            <a:ext cx="8373616" cy="857250"/>
          </a:xfrm>
        </p:spPr>
        <p:txBody>
          <a:bodyPr/>
          <a:lstStyle/>
          <a:p>
            <a:r>
              <a:rPr lang="en-US" altLang="en-US" b="1" dirty="0" err="1" smtClean="0"/>
              <a:t>BigData</a:t>
            </a:r>
            <a:r>
              <a:rPr lang="en-US" altLang="en-US" b="1" dirty="0" smtClean="0"/>
              <a:t> Life Cycle</a:t>
            </a:r>
            <a:endParaRPr lang="uk-UA" altLang="en-US" b="1" dirty="0" smtClean="0"/>
          </a:p>
        </p:txBody>
      </p:sp>
      <p:sp>
        <p:nvSpPr>
          <p:cNvPr id="27651" name="Содержимое 2"/>
          <p:cNvSpPr>
            <a:spLocks noGrp="1"/>
          </p:cNvSpPr>
          <p:nvPr>
            <p:ph idx="4294967295"/>
          </p:nvPr>
        </p:nvSpPr>
        <p:spPr>
          <a:xfrm>
            <a:off x="5392239" y="728885"/>
            <a:ext cx="2000250" cy="4000500"/>
          </a:xfrm>
        </p:spPr>
        <p:txBody>
          <a:bodyPr/>
          <a:lstStyle/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3600" dirty="0"/>
              <a:t>+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Replicate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Share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Search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Access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Cache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Index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Archive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Delete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  <a:defRPr/>
            </a:pPr>
            <a:endParaRPr lang="en-US" sz="2400" dirty="0"/>
          </a:p>
        </p:txBody>
      </p:sp>
      <p:pic>
        <p:nvPicPr>
          <p:cNvPr id="35848" name="Picture 4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95686"/>
            <a:ext cx="177998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0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98396" y="267494"/>
            <a:ext cx="8928992" cy="1243013"/>
          </a:xfrm>
        </p:spPr>
        <p:txBody>
          <a:bodyPr/>
          <a:lstStyle/>
          <a:p>
            <a:r>
              <a:rPr lang="en-US" dirty="0" smtClean="0"/>
              <a:t>Cloud Computing Development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79512" y="2427734"/>
            <a:ext cx="8028434" cy="539353"/>
          </a:xfrm>
        </p:spPr>
        <p:txBody>
          <a:bodyPr/>
          <a:lstStyle/>
          <a:p>
            <a:r>
              <a:rPr lang="en-US" dirty="0" smtClean="0"/>
              <a:t>Lecture: </a:t>
            </a:r>
            <a:r>
              <a:rPr lang="en-US" b="1" dirty="0" smtClean="0"/>
              <a:t>Introduction to </a:t>
            </a:r>
            <a:r>
              <a:rPr lang="en-US" b="1" dirty="0" err="1" smtClean="0"/>
              <a:t>BigData</a:t>
            </a:r>
            <a:endParaRPr lang="en-US" b="1" dirty="0"/>
          </a:p>
          <a:p>
            <a:endParaRPr lang="en-US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419872" y="4227934"/>
            <a:ext cx="3960440" cy="915566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Anatoliy Gorbenko</a:t>
            </a:r>
          </a:p>
          <a:p>
            <a:pPr algn="r">
              <a:spcBef>
                <a:spcPts val="0"/>
              </a:spcBef>
            </a:pP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Kiran </a:t>
            </a:r>
            <a:r>
              <a:rPr lang="en-GB" dirty="0" err="1">
                <a:solidFill>
                  <a:schemeClr val="accent2">
                    <a:lumMod val="75000"/>
                    <a:lumOff val="25000"/>
                  </a:schemeClr>
                </a:solidFill>
              </a:rPr>
              <a:t>Voderhobli</a:t>
            </a:r>
            <a:endParaRPr 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7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373616" cy="857250"/>
          </a:xfrm>
        </p:spPr>
        <p:txBody>
          <a:bodyPr/>
          <a:lstStyle/>
          <a:p>
            <a:r>
              <a:rPr lang="en-US" altLang="en-US" b="1" dirty="0" err="1" smtClean="0"/>
              <a:t>BigData</a:t>
            </a:r>
            <a:r>
              <a:rPr lang="en-US" altLang="en-US" b="1" dirty="0" smtClean="0"/>
              <a:t> Basic Solutions </a:t>
            </a:r>
            <a:endParaRPr lang="uk-UA" altLang="en-US" b="1" dirty="0" smtClean="0"/>
          </a:p>
        </p:txBody>
      </p:sp>
      <p:sp>
        <p:nvSpPr>
          <p:cNvPr id="36867" name="Содержимое 2"/>
          <p:cNvSpPr>
            <a:spLocks noGrp="1"/>
          </p:cNvSpPr>
          <p:nvPr>
            <p:ph idx="4294967295"/>
          </p:nvPr>
        </p:nvSpPr>
        <p:spPr>
          <a:xfrm>
            <a:off x="32562" y="857250"/>
            <a:ext cx="8244408" cy="3398838"/>
          </a:xfrm>
        </p:spPr>
        <p:txBody>
          <a:bodyPr/>
          <a:lstStyle/>
          <a:p>
            <a:r>
              <a:rPr lang="en-US" altLang="en-US" dirty="0" smtClean="0">
                <a:solidFill>
                  <a:srgbClr val="7030A0"/>
                </a:solidFill>
              </a:rPr>
              <a:t>Capacity of the single server is limited</a:t>
            </a:r>
          </a:p>
          <a:p>
            <a:pPr marL="457200" lvl="1" indent="0">
              <a:buNone/>
            </a:pPr>
            <a:r>
              <a:rPr lang="en-US" altLang="en-US" dirty="0" smtClean="0"/>
              <a:t>=&gt; </a:t>
            </a:r>
            <a:r>
              <a:rPr lang="en-US" altLang="en-US" sz="2100" dirty="0"/>
              <a:t>Scale-Out rather than Scale-Up</a:t>
            </a:r>
          </a:p>
          <a:p>
            <a:pPr marL="457200" lvl="1" indent="0">
              <a:buNone/>
            </a:pPr>
            <a:r>
              <a:rPr lang="en-US" altLang="en-US" sz="2100" dirty="0"/>
              <a:t>=&gt; Data distribution (</a:t>
            </a:r>
            <a:r>
              <a:rPr lang="en-US" altLang="en-US" sz="2100" dirty="0" err="1"/>
              <a:t>sharding</a:t>
            </a:r>
            <a:r>
              <a:rPr lang="en-US" altLang="en-US" sz="2100" dirty="0"/>
              <a:t>)</a:t>
            </a:r>
          </a:p>
          <a:p>
            <a:pPr lvl="2"/>
            <a:r>
              <a:rPr lang="en-US" altLang="en-US" sz="2100" dirty="0"/>
              <a:t>=&gt; ACID is hard to achieve</a:t>
            </a:r>
          </a:p>
          <a:p>
            <a:pPr lvl="2"/>
            <a:r>
              <a:rPr lang="en-US" altLang="en-US" sz="2100" dirty="0"/>
              <a:t>=&gt; Problems with querying distributed data</a:t>
            </a:r>
          </a:p>
          <a:p>
            <a:pPr lvl="3"/>
            <a:r>
              <a:rPr lang="en-US" altLang="en-US" sz="1950" dirty="0"/>
              <a:t>Aggregation</a:t>
            </a:r>
          </a:p>
          <a:p>
            <a:pPr lvl="3"/>
            <a:r>
              <a:rPr lang="en-US" altLang="en-US" sz="1950" dirty="0"/>
              <a:t>Distinctive value</a:t>
            </a:r>
          </a:p>
          <a:p>
            <a:pPr lvl="3"/>
            <a:r>
              <a:rPr lang="en-US" altLang="en-US" sz="1950" dirty="0"/>
              <a:t>Joins</a:t>
            </a:r>
          </a:p>
          <a:p>
            <a:pPr lvl="3"/>
            <a:r>
              <a:rPr lang="en-US" altLang="en-US" sz="1950" dirty="0"/>
              <a:t>Sub queries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pic>
        <p:nvPicPr>
          <p:cNvPr id="36871" name="Picture 2" descr="http://www.vexperienced.co.uk/wp-content/uploads/2012/10/ScaleUpVsScale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" t="4318" r="1077" b="17278"/>
          <a:stretch>
            <a:fillRect/>
          </a:stretch>
        </p:blipFill>
        <p:spPr bwMode="auto">
          <a:xfrm>
            <a:off x="3923928" y="3219822"/>
            <a:ext cx="3461470" cy="179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97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373616" cy="857250"/>
          </a:xfrm>
        </p:spPr>
        <p:txBody>
          <a:bodyPr/>
          <a:lstStyle/>
          <a:p>
            <a:r>
              <a:rPr lang="en-US" altLang="en-US" b="1" dirty="0" err="1" smtClean="0"/>
              <a:t>BigData</a:t>
            </a:r>
            <a:r>
              <a:rPr lang="en-US" altLang="en-US" b="1" dirty="0" smtClean="0"/>
              <a:t> Basic Solutions </a:t>
            </a:r>
            <a:endParaRPr lang="uk-UA" altLang="en-US" b="1" dirty="0" smtClean="0"/>
          </a:p>
        </p:txBody>
      </p:sp>
      <p:sp>
        <p:nvSpPr>
          <p:cNvPr id="37891" name="Содержимое 2"/>
          <p:cNvSpPr>
            <a:spLocks noGrp="1"/>
          </p:cNvSpPr>
          <p:nvPr>
            <p:ph idx="4294967295"/>
          </p:nvPr>
        </p:nvSpPr>
        <p:spPr>
          <a:xfrm>
            <a:off x="57150" y="857250"/>
            <a:ext cx="8316466" cy="2457450"/>
          </a:xfrm>
        </p:spPr>
        <p:txBody>
          <a:bodyPr/>
          <a:lstStyle/>
          <a:p>
            <a:r>
              <a:rPr lang="en-US" altLang="en-US" dirty="0" smtClean="0"/>
              <a:t>High availability is important</a:t>
            </a:r>
          </a:p>
          <a:p>
            <a:r>
              <a:rPr lang="en-US" altLang="en-US" dirty="0" smtClean="0"/>
              <a:t>Performance of the single server is limited</a:t>
            </a:r>
          </a:p>
          <a:p>
            <a:pPr marL="457200" lvl="1" indent="0">
              <a:buNone/>
            </a:pPr>
            <a:r>
              <a:rPr lang="en-US" altLang="en-US" sz="2100" dirty="0"/>
              <a:t>=&gt; Data Replication (Fault-Tolerance)</a:t>
            </a:r>
          </a:p>
          <a:p>
            <a:pPr lvl="2"/>
            <a:r>
              <a:rPr lang="en-US" altLang="en-US" sz="1800" dirty="0"/>
              <a:t>Strong consistency among replicas cause bottleneck</a:t>
            </a:r>
          </a:p>
          <a:p>
            <a:pPr marL="457200" lvl="1" indent="0">
              <a:buNone/>
            </a:pPr>
            <a:r>
              <a:rPr lang="en-US" altLang="en-US" sz="2100" dirty="0"/>
              <a:t>=&gt; Parallel (Distributed) Processing</a:t>
            </a:r>
          </a:p>
          <a:p>
            <a:pPr lvl="2"/>
            <a:r>
              <a:rPr lang="en-US" altLang="en-US" sz="2100" dirty="0"/>
              <a:t>=&gt; Many data-intensive applications are not CPU demanding that causes bottlenecks in network</a:t>
            </a:r>
          </a:p>
          <a:p>
            <a:pPr marL="1371600" lvl="3" indent="0">
              <a:buNone/>
            </a:pPr>
            <a:r>
              <a:rPr lang="en-US" altLang="en-US" sz="2100" dirty="0"/>
              <a:t>=&gt; Code (size is tiny, usually in KBs)</a:t>
            </a:r>
            <a:br>
              <a:rPr lang="en-US" altLang="en-US" sz="2100" dirty="0"/>
            </a:br>
            <a:r>
              <a:rPr lang="en-US" altLang="en-US" sz="2100" dirty="0"/>
              <a:t>is moved to data</a:t>
            </a:r>
            <a:endParaRPr lang="uk-UA" altLang="en-US" sz="2100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pic>
        <p:nvPicPr>
          <p:cNvPr id="37895" name="Picture 2" descr="http://www.stcorp.nl/media/pages/17/distributedcompu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02844"/>
            <a:ext cx="2286000" cy="144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47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>
          <a:xfrm>
            <a:off x="12079" y="-17165"/>
            <a:ext cx="8373616" cy="857250"/>
          </a:xfrm>
        </p:spPr>
        <p:txBody>
          <a:bodyPr/>
          <a:lstStyle/>
          <a:p>
            <a:r>
              <a:rPr lang="en-US" altLang="en-US" b="1" dirty="0" err="1" smtClean="0"/>
              <a:t>BigData</a:t>
            </a:r>
            <a:r>
              <a:rPr lang="en-US" altLang="en-US" b="1" dirty="0" smtClean="0"/>
              <a:t> Basic Solutions </a:t>
            </a:r>
            <a:endParaRPr lang="uk-UA" altLang="en-US" b="1" dirty="0" smtClean="0"/>
          </a:p>
        </p:txBody>
      </p:sp>
      <p:sp>
        <p:nvSpPr>
          <p:cNvPr id="38919" name="Содержимое 2"/>
          <p:cNvSpPr>
            <a:spLocks noGrp="1"/>
          </p:cNvSpPr>
          <p:nvPr>
            <p:ph idx="4294967295"/>
          </p:nvPr>
        </p:nvSpPr>
        <p:spPr>
          <a:xfrm>
            <a:off x="179512" y="915566"/>
            <a:ext cx="7920880" cy="3398838"/>
          </a:xfrm>
        </p:spPr>
        <p:txBody>
          <a:bodyPr/>
          <a:lstStyle/>
          <a:p>
            <a:r>
              <a:rPr lang="en-US" altLang="en-US" dirty="0" smtClean="0"/>
              <a:t>ER</a:t>
            </a:r>
            <a:r>
              <a:rPr lang="ru-RU" altLang="en-US" dirty="0" smtClean="0"/>
              <a:t> </a:t>
            </a:r>
            <a:r>
              <a:rPr lang="en-US" altLang="en-US" dirty="0" smtClean="0"/>
              <a:t>data model does not fit OOP model</a:t>
            </a:r>
          </a:p>
          <a:p>
            <a:pPr lvl="1"/>
            <a:r>
              <a:rPr lang="en-US" altLang="en-US" sz="2100" dirty="0"/>
              <a:t>=&gt; Object-Relational Mapping</a:t>
            </a:r>
          </a:p>
          <a:p>
            <a:pPr lvl="1"/>
            <a:r>
              <a:rPr lang="en-US" altLang="en-US" sz="2100" dirty="0"/>
              <a:t>=&gt; Key/value Storage</a:t>
            </a:r>
          </a:p>
          <a:p>
            <a:pPr lvl="1"/>
            <a:r>
              <a:rPr lang="en-US" altLang="en-US" sz="2100" dirty="0"/>
              <a:t>=&gt; Schema-less Storage</a:t>
            </a:r>
          </a:p>
          <a:p>
            <a:pPr lvl="2"/>
            <a:r>
              <a:rPr lang="en-US" altLang="en-US" sz="2100" dirty="0"/>
              <a:t>=&gt; Query language is pore </a:t>
            </a:r>
            <a:br>
              <a:rPr lang="en-US" altLang="en-US" sz="2100" dirty="0"/>
            </a:br>
            <a:r>
              <a:rPr lang="en-US" altLang="en-US" sz="2100" dirty="0"/>
              <a:t>(put/get/del by id)</a:t>
            </a:r>
          </a:p>
          <a:p>
            <a:pPr lvl="2"/>
            <a:r>
              <a:rPr lang="en-US" altLang="en-US" sz="2100" dirty="0"/>
              <a:t>=&gt; If you want to change query, </a:t>
            </a:r>
            <a:br>
              <a:rPr lang="en-US" altLang="en-US" sz="2100" dirty="0"/>
            </a:br>
            <a:r>
              <a:rPr lang="en-US" altLang="en-US" sz="2100" dirty="0"/>
              <a:t>often you have to change </a:t>
            </a:r>
            <a:br>
              <a:rPr lang="en-US" altLang="en-US" sz="2100" dirty="0"/>
            </a:br>
            <a:r>
              <a:rPr lang="en-US" altLang="en-US" sz="2100" dirty="0"/>
              <a:t>DB structure</a:t>
            </a:r>
            <a:endParaRPr lang="uk-UA" altLang="en-US" sz="2100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pic>
        <p:nvPicPr>
          <p:cNvPr id="38918" name="Picture 4" descr="http://www.edzynda.com/media/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95686"/>
            <a:ext cx="2175271" cy="2631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1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26598" y="-7695"/>
            <a:ext cx="8373616" cy="8572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b="1" dirty="0" smtClean="0"/>
              <a:t>Big Data Partitioning and Access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849555"/>
            <a:ext cx="6171669" cy="685800"/>
          </a:xfrm>
        </p:spPr>
        <p:txBody>
          <a:bodyPr/>
          <a:lstStyle/>
          <a:p>
            <a:pPr eaLnBrk="1" hangingPunct="1"/>
            <a:r>
              <a:rPr lang="en-GB" altLang="en-US" sz="2100" b="1" dirty="0">
                <a:solidFill>
                  <a:srgbClr val="7030A0"/>
                </a:solidFill>
              </a:rPr>
              <a:t>Data </a:t>
            </a:r>
            <a:r>
              <a:rPr lang="en-GB" altLang="en-US" sz="2100" b="1" dirty="0" err="1">
                <a:solidFill>
                  <a:srgbClr val="7030A0"/>
                </a:solidFill>
              </a:rPr>
              <a:t>Sharding</a:t>
            </a:r>
            <a:r>
              <a:rPr lang="en-GB" altLang="en-US" sz="2100" dirty="0"/>
              <a:t>, i.e. horizontal data partitioning  (e.g. hash or range partitioning)</a:t>
            </a:r>
          </a:p>
        </p:txBody>
      </p:sp>
      <p:pic>
        <p:nvPicPr>
          <p:cNvPr id="39943" name="Picture 10" descr="Figure 1 - Horizontal partitioning (sharding) divides the data based on a partition 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1" y="1851670"/>
            <a:ext cx="7128792" cy="314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436096" y="1719489"/>
            <a:ext cx="3600400" cy="2002532"/>
          </a:xfr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 dirty="0" smtClean="0">
                <a:solidFill>
                  <a:srgbClr val="7030A0"/>
                </a:solidFill>
              </a:rPr>
              <a:t>scales well for both reads and writes</a:t>
            </a:r>
          </a:p>
          <a:p>
            <a:endParaRPr lang="en-GB" altLang="en-US" sz="2000" dirty="0" smtClean="0">
              <a:solidFill>
                <a:srgbClr val="7030A0"/>
              </a:solidFill>
            </a:endParaRPr>
          </a:p>
          <a:p>
            <a:r>
              <a:rPr lang="en-GB" altLang="en-US" sz="2000" dirty="0" smtClean="0">
                <a:solidFill>
                  <a:srgbClr val="7030A0"/>
                </a:solidFill>
              </a:rPr>
              <a:t>not transparent, application needs to be partition-aware</a:t>
            </a:r>
            <a:endParaRPr lang="en-GB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3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0"/>
            <a:ext cx="8373616" cy="8572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b="1" dirty="0" smtClean="0"/>
              <a:t>Big Data Partitioning and Access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00100"/>
            <a:ext cx="8964488" cy="1123578"/>
          </a:xfrm>
        </p:spPr>
        <p:txBody>
          <a:bodyPr/>
          <a:lstStyle/>
          <a:p>
            <a:pPr>
              <a:defRPr/>
            </a:pPr>
            <a:r>
              <a:rPr lang="en-GB" sz="2100" b="1" dirty="0">
                <a:solidFill>
                  <a:srgbClr val="7030A0"/>
                </a:solidFill>
              </a:rPr>
              <a:t>Vertical Partitioning </a:t>
            </a:r>
            <a:r>
              <a:rPr lang="en-GB" sz="2100" b="1" dirty="0"/>
              <a:t>– </a:t>
            </a:r>
            <a:r>
              <a:rPr lang="en-US" sz="2100" dirty="0"/>
              <a:t>reducing the size of the items that are accessed most frequently in the queries performed by the application</a:t>
            </a:r>
            <a:r>
              <a:rPr lang="en-GB" sz="2100" b="1" dirty="0"/>
              <a:t> </a:t>
            </a:r>
          </a:p>
        </p:txBody>
      </p:sp>
      <p:pic>
        <p:nvPicPr>
          <p:cNvPr id="44039" name="Picture 2" descr="Figure 2 - Vertical partitioning organizes data by its pattern of 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910176"/>
            <a:ext cx="5760641" cy="310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83560" y="1563638"/>
            <a:ext cx="3960440" cy="2002532"/>
          </a:xfr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800" dirty="0">
                <a:solidFill>
                  <a:srgbClr val="7030A0"/>
                </a:solidFill>
              </a:rPr>
              <a:t>the relatively slow-changing data can be separated from the more dynamic data</a:t>
            </a:r>
          </a:p>
          <a:p>
            <a:r>
              <a:rPr lang="en-GB" altLang="en-US" sz="1800" dirty="0">
                <a:solidFill>
                  <a:srgbClr val="7030A0"/>
                </a:solidFill>
              </a:rPr>
              <a:t>maximizing the security of sensitive data </a:t>
            </a:r>
          </a:p>
          <a:p>
            <a:r>
              <a:rPr lang="en-GB" altLang="en-US" sz="1800" dirty="0">
                <a:solidFill>
                  <a:srgbClr val="7030A0"/>
                </a:solidFill>
              </a:rPr>
              <a:t>slow for JOINs</a:t>
            </a:r>
          </a:p>
        </p:txBody>
      </p:sp>
    </p:spTree>
    <p:extLst>
      <p:ext uri="{BB962C8B-B14F-4D97-AF65-F5344CB8AC3E}">
        <p14:creationId xmlns:p14="http://schemas.microsoft.com/office/powerpoint/2010/main" val="21408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18277"/>
            <a:ext cx="8373616" cy="857250"/>
          </a:xfrm>
        </p:spPr>
        <p:txBody>
          <a:bodyPr/>
          <a:lstStyle/>
          <a:p>
            <a:pPr eaLnBrk="1" hangingPunct="1"/>
            <a:r>
              <a:rPr lang="en-GB" altLang="en-US" b="1" dirty="0" smtClean="0"/>
              <a:t>CAP Theorem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735" y="1275606"/>
            <a:ext cx="889248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100" dirty="0"/>
              <a:t>Supposes three properties of a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dirty="0">
                <a:solidFill>
                  <a:srgbClr val="FF0000"/>
                </a:solidFill>
              </a:rPr>
              <a:t>C</a:t>
            </a:r>
            <a:r>
              <a:rPr lang="en-GB" altLang="en-US" sz="2100" dirty="0"/>
              <a:t>onsistency (all copies have same value)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dirty="0">
                <a:solidFill>
                  <a:srgbClr val="FF0000"/>
                </a:solidFill>
              </a:rPr>
              <a:t>A</a:t>
            </a:r>
            <a:r>
              <a:rPr lang="en-GB" altLang="en-US" sz="2100" dirty="0"/>
              <a:t>vailability (system can run even if parts have failed)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dirty="0">
                <a:solidFill>
                  <a:srgbClr val="FF0000"/>
                </a:solidFill>
              </a:rPr>
              <a:t>P</a:t>
            </a:r>
            <a:r>
              <a:rPr lang="en-GB" altLang="en-US" sz="2100" dirty="0"/>
              <a:t>artitions (network can break into two or more parts, each with active systems that can not influence other parts)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135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100" dirty="0"/>
              <a:t>Eric Brewer’s CAP “Theorem” (1999) : </a:t>
            </a:r>
            <a:br>
              <a:rPr lang="en-GB" altLang="en-US" sz="2100" dirty="0"/>
            </a:br>
            <a:r>
              <a:rPr lang="en-GB" altLang="en-US" sz="2100" i="1" dirty="0">
                <a:solidFill>
                  <a:srgbClr val="7030A0"/>
                </a:solidFill>
              </a:rPr>
              <a:t>For any system sharing data it is impossible </a:t>
            </a:r>
            <a:br>
              <a:rPr lang="en-GB" altLang="en-US" sz="2100" i="1" dirty="0">
                <a:solidFill>
                  <a:srgbClr val="7030A0"/>
                </a:solidFill>
              </a:rPr>
            </a:br>
            <a:r>
              <a:rPr lang="en-GB" altLang="en-US" sz="2100" i="1" dirty="0">
                <a:solidFill>
                  <a:srgbClr val="7030A0"/>
                </a:solidFill>
              </a:rPr>
              <a:t>to guarantee simultaneously all of these three properties</a:t>
            </a:r>
          </a:p>
        </p:txBody>
      </p:sp>
      <p:pic>
        <p:nvPicPr>
          <p:cNvPr id="10" name="Picture 8" descr="&amp;Kcy;&amp;acy;&amp;rcy;&amp;tcy;&amp;icy;&amp;ncy;&amp;kcy;&amp;icy; &amp;pcy;&amp;ocy; &amp;zcy;&amp;acy;&amp;pcy;&amp;rcy;&amp;ocy;&amp;scy;&amp;ucy; c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2332" flipH="1">
            <a:off x="7257689" y="136991"/>
            <a:ext cx="1648124" cy="114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6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73616" cy="857250"/>
          </a:xfrm>
        </p:spPr>
        <p:txBody>
          <a:bodyPr/>
          <a:lstStyle/>
          <a:p>
            <a:pPr eaLnBrk="1" hangingPunct="1"/>
            <a:r>
              <a:rPr lang="en-GB" altLang="en-US" b="1" dirty="0" smtClean="0"/>
              <a:t>CAP Theorem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203598"/>
            <a:ext cx="8892480" cy="3486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Traditional RDBMS implement </a:t>
            </a:r>
            <a:r>
              <a:rPr lang="en-GB" altLang="en-US" dirty="0" smtClean="0">
                <a:solidFill>
                  <a:srgbClr val="FF0000"/>
                </a:solidFill>
              </a:rPr>
              <a:t>C </a:t>
            </a:r>
            <a:r>
              <a:rPr lang="en-GB" altLang="en-US" dirty="0" smtClean="0"/>
              <a:t>and </a:t>
            </a:r>
            <a:r>
              <a:rPr lang="en-GB" altLang="en-US" dirty="0" smtClean="0">
                <a:solidFill>
                  <a:srgbClr val="FF0000"/>
                </a:solidFill>
              </a:rPr>
              <a:t>A</a:t>
            </a:r>
            <a:endParaRPr lang="en-GB" altLang="en-US" dirty="0" smtClean="0"/>
          </a:p>
          <a:p>
            <a:pPr eaLnBrk="1" hangingPunct="1">
              <a:lnSpc>
                <a:spcPct val="90000"/>
              </a:lnSpc>
            </a:pPr>
            <a:endParaRPr lang="en-GB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Very large systems will partition at some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dirty="0"/>
              <a:t>Node failure (Google reports MTTF=9 hours in its 1800’ node cluster)</a:t>
            </a:r>
            <a:endParaRPr lang="en-GB" altLang="en-US" sz="21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dirty="0"/>
              <a:t>Network failure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dirty="0"/>
              <a:t>Network delay</a:t>
            </a:r>
          </a:p>
        </p:txBody>
      </p:sp>
    </p:spTree>
    <p:extLst>
      <p:ext uri="{BB962C8B-B14F-4D97-AF65-F5344CB8AC3E}">
        <p14:creationId xmlns:p14="http://schemas.microsoft.com/office/powerpoint/2010/main" val="9321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36771" y="0"/>
            <a:ext cx="8373616" cy="857250"/>
          </a:xfrm>
        </p:spPr>
        <p:txBody>
          <a:bodyPr/>
          <a:lstStyle/>
          <a:p>
            <a:pPr eaLnBrk="1" hangingPunct="1"/>
            <a:r>
              <a:rPr lang="en-GB" altLang="en-US" b="1" dirty="0" smtClean="0"/>
              <a:t>CAP Theorem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771550"/>
            <a:ext cx="8892480" cy="3486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To deal with Big Data it is necessary to decide between </a:t>
            </a:r>
            <a:r>
              <a:rPr lang="en-GB" altLang="en-US" sz="2800" dirty="0" smtClean="0">
                <a:solidFill>
                  <a:srgbClr val="FF0000"/>
                </a:solidFill>
              </a:rPr>
              <a:t>C</a:t>
            </a:r>
            <a:r>
              <a:rPr lang="en-GB" altLang="en-US" sz="2800" dirty="0" smtClean="0"/>
              <a:t> and </a:t>
            </a:r>
            <a:r>
              <a:rPr lang="en-GB" altLang="en-US" sz="2800" dirty="0" smtClean="0">
                <a:solidFill>
                  <a:srgbClr val="FF0000"/>
                </a:solidFill>
              </a:rPr>
              <a:t>A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Most Web applications choose </a:t>
            </a:r>
            <a:r>
              <a:rPr lang="en-GB" altLang="en-US" sz="2800" dirty="0" smtClean="0">
                <a:solidFill>
                  <a:srgbClr val="FF0000"/>
                </a:solidFill>
              </a:rPr>
              <a:t>A</a:t>
            </a:r>
            <a:r>
              <a:rPr lang="en-GB" altLang="en-US" sz="2800" dirty="0" smtClean="0"/>
              <a:t> (except in specific applications such as order processing)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>
                <a:solidFill>
                  <a:srgbClr val="FF0000"/>
                </a:solidFill>
              </a:rPr>
              <a:t>P</a:t>
            </a:r>
            <a:r>
              <a:rPr lang="en-GB" altLang="en-US" sz="2800" dirty="0" smtClean="0"/>
              <a:t> depends on timeout settings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>
                <a:solidFill>
                  <a:srgbClr val="FF0000"/>
                </a:solidFill>
              </a:rPr>
              <a:t>C</a:t>
            </a:r>
            <a:r>
              <a:rPr lang="en-GB" altLang="en-US" sz="2800" dirty="0" smtClean="0"/>
              <a:t> and </a:t>
            </a:r>
            <a:r>
              <a:rPr lang="en-GB" altLang="en-US" sz="2800" dirty="0" smtClean="0">
                <a:solidFill>
                  <a:srgbClr val="FF0000"/>
                </a:solidFill>
              </a:rPr>
              <a:t>A </a:t>
            </a:r>
            <a:r>
              <a:rPr lang="en-GB" altLang="en-US" sz="2800" dirty="0" smtClean="0"/>
              <a:t>are more than just binary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Drop </a:t>
            </a:r>
            <a:r>
              <a:rPr lang="en-US" altLang="en-US" sz="2800" dirty="0" smtClean="0">
                <a:solidFill>
                  <a:srgbClr val="FF0000"/>
                </a:solidFill>
              </a:rPr>
              <a:t>A</a:t>
            </a:r>
            <a:r>
              <a:rPr lang="en-US" altLang="en-US" sz="2800" dirty="0" smtClean="0"/>
              <a:t> or </a:t>
            </a:r>
            <a:r>
              <a:rPr lang="en-US" altLang="en-US" sz="2800" dirty="0" smtClean="0">
                <a:solidFill>
                  <a:srgbClr val="FF0000"/>
                </a:solidFill>
              </a:rPr>
              <a:t>C</a:t>
            </a:r>
            <a:r>
              <a:rPr lang="en-US" altLang="en-US" sz="2800" dirty="0" smtClean="0"/>
              <a:t> of CAP: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relaxing </a:t>
            </a:r>
            <a:r>
              <a:rPr lang="en-US" altLang="en-US" sz="2000" dirty="0">
                <a:solidFill>
                  <a:srgbClr val="FF0000"/>
                </a:solidFill>
              </a:rPr>
              <a:t>C</a:t>
            </a:r>
            <a:r>
              <a:rPr lang="cs-CZ" altLang="en-US" sz="2000" dirty="0">
                <a:solidFill>
                  <a:srgbClr val="FF0000"/>
                </a:solidFill>
              </a:rPr>
              <a:t> </a:t>
            </a:r>
            <a:r>
              <a:rPr lang="en-GB" altLang="en-US" sz="2000" dirty="0"/>
              <a:t>makes replication easy, </a:t>
            </a:r>
            <a:r>
              <a:rPr lang="en-GB" altLang="en-US" sz="2000" dirty="0" smtClean="0"/>
              <a:t/>
            </a:r>
            <a:br>
              <a:rPr lang="en-GB" altLang="en-US" sz="2000" dirty="0" smtClean="0"/>
            </a:br>
            <a:r>
              <a:rPr lang="en-GB" altLang="en-US" sz="2000" dirty="0" smtClean="0"/>
              <a:t>facilitates </a:t>
            </a:r>
            <a:r>
              <a:rPr lang="en-GB" altLang="en-US" sz="2000" dirty="0"/>
              <a:t>fault tolerance, speed up transactions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relaxing </a:t>
            </a:r>
            <a:r>
              <a:rPr lang="en-US" altLang="en-US" sz="2000" dirty="0">
                <a:solidFill>
                  <a:srgbClr val="FF0000"/>
                </a:solidFill>
              </a:rPr>
              <a:t>A</a:t>
            </a:r>
            <a:r>
              <a:rPr lang="cs-CZ" altLang="en-US" sz="2000" dirty="0">
                <a:solidFill>
                  <a:srgbClr val="FF0000"/>
                </a:solidFill>
              </a:rPr>
              <a:t> </a:t>
            </a:r>
            <a:r>
              <a:rPr lang="en-GB" altLang="en-US" sz="2000" dirty="0"/>
              <a:t>reduces (or eliminates) need for </a:t>
            </a:r>
            <a:r>
              <a:rPr lang="en-GB" altLang="en-US" sz="2000" dirty="0" smtClean="0"/>
              <a:t/>
            </a:r>
            <a:br>
              <a:rPr lang="en-GB" altLang="en-US" sz="2000" dirty="0" smtClean="0"/>
            </a:br>
            <a:r>
              <a:rPr lang="en-GB" altLang="en-US" sz="2000" dirty="0" smtClean="0"/>
              <a:t>distributed </a:t>
            </a:r>
            <a:r>
              <a:rPr lang="en-GB" altLang="en-US" sz="2000" dirty="0"/>
              <a:t>concurrency control.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7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51470"/>
            <a:ext cx="8338120" cy="216024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 smtClean="0"/>
              <a:t>CAP </a:t>
            </a:r>
            <a:r>
              <a:rPr lang="en-GB" altLang="en-US" sz="4000" dirty="0" smtClean="0"/>
              <a:t/>
            </a:r>
            <a:br>
              <a:rPr lang="en-GB" altLang="en-US" sz="4000" dirty="0" smtClean="0"/>
            </a:br>
            <a:r>
              <a:rPr lang="en-GB" altLang="en-US" sz="4000" dirty="0" smtClean="0"/>
              <a:t>Databases </a:t>
            </a:r>
            <a:br>
              <a:rPr lang="en-GB" altLang="en-US" sz="4000" dirty="0" smtClean="0"/>
            </a:br>
            <a:r>
              <a:rPr lang="en-GB" altLang="en-US" sz="4000" dirty="0" smtClean="0"/>
              <a:t>Distribution</a:t>
            </a:r>
            <a:endParaRPr lang="en-GB" altLang="en-US" sz="4000" dirty="0"/>
          </a:p>
        </p:txBody>
      </p:sp>
      <p:pic>
        <p:nvPicPr>
          <p:cNvPr id="48134" name="Picture 8" descr="http://robertgreiner.com/uploads/images/2014/CAP-ful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" t="1862" r="2899" b="3935"/>
          <a:stretch/>
        </p:blipFill>
        <p:spPr bwMode="auto">
          <a:xfrm>
            <a:off x="2553560" y="267494"/>
            <a:ext cx="489876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&amp;Kcy;&amp;acy;&amp;rcy;&amp;tcy;&amp;icy;&amp;ncy;&amp;kcy;&amp;icy; &amp;pcy;&amp;ocy; &amp;zcy;&amp;acy;&amp;pcy;&amp;rcy;&amp;ocy;&amp;scy;&amp;ucy; c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2332" flipH="1">
            <a:off x="4297958" y="845828"/>
            <a:ext cx="1648124" cy="114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47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Lecture 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39552" y="1347614"/>
            <a:ext cx="4032449" cy="2196449"/>
          </a:xfrm>
        </p:spPr>
        <p:txBody>
          <a:bodyPr/>
          <a:lstStyle/>
          <a:p>
            <a:r>
              <a:rPr lang="en-US" altLang="zh-TW" sz="2800" b="1" dirty="0" smtClean="0"/>
              <a:t>Virtualization 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85598"/>
            <a:ext cx="4114800" cy="4320480"/>
          </a:xfrm>
        </p:spPr>
        <p:txBody>
          <a:bodyPr/>
          <a:lstStyle/>
          <a:p>
            <a:pPr>
              <a:buClr>
                <a:srgbClr val="7030A0"/>
              </a:buClr>
            </a:pPr>
            <a:r>
              <a:rPr lang="en-GB" dirty="0"/>
              <a:t>Why now?</a:t>
            </a:r>
          </a:p>
          <a:p>
            <a:pPr>
              <a:buClr>
                <a:srgbClr val="7030A0"/>
              </a:buClr>
            </a:pPr>
            <a:r>
              <a:rPr lang="en-GB" dirty="0"/>
              <a:t>What is Big Data?</a:t>
            </a:r>
          </a:p>
          <a:p>
            <a:pPr>
              <a:buClr>
                <a:srgbClr val="7030A0"/>
              </a:buClr>
            </a:pPr>
            <a:r>
              <a:rPr lang="en-GB" dirty="0"/>
              <a:t>Social Media Networks</a:t>
            </a:r>
          </a:p>
          <a:p>
            <a:pPr>
              <a:buClr>
                <a:srgbClr val="7030A0"/>
              </a:buClr>
            </a:pPr>
            <a:r>
              <a:rPr lang="en-GB" dirty="0" err="1"/>
              <a:t>BigData</a:t>
            </a:r>
            <a:r>
              <a:rPr lang="en-GB" dirty="0"/>
              <a:t> Issues</a:t>
            </a:r>
          </a:p>
          <a:p>
            <a:pPr>
              <a:buClr>
                <a:srgbClr val="7030A0"/>
              </a:buClr>
            </a:pPr>
            <a:r>
              <a:rPr lang="en-GB" dirty="0" err="1"/>
              <a:t>BigData</a:t>
            </a:r>
            <a:r>
              <a:rPr lang="en-GB" dirty="0"/>
              <a:t> </a:t>
            </a:r>
            <a:r>
              <a:rPr lang="en-GB" dirty="0" err="1"/>
              <a:t>LifeCycle</a:t>
            </a:r>
            <a:endParaRPr lang="en-GB" dirty="0"/>
          </a:p>
          <a:p>
            <a:pPr>
              <a:buClr>
                <a:srgbClr val="7030A0"/>
              </a:buClr>
            </a:pPr>
            <a:r>
              <a:rPr lang="en-GB" dirty="0"/>
              <a:t>Basic Solutions</a:t>
            </a:r>
          </a:p>
          <a:p>
            <a:pPr>
              <a:buClr>
                <a:srgbClr val="7030A0"/>
              </a:buClr>
            </a:pPr>
            <a:r>
              <a:rPr lang="en-GB" dirty="0"/>
              <a:t>CAP </a:t>
            </a:r>
            <a:r>
              <a:rPr lang="en-GB" dirty="0" smtClean="0"/>
              <a:t>Theorem</a:t>
            </a:r>
            <a:endParaRPr lang="en-GB" dirty="0"/>
          </a:p>
        </p:txBody>
      </p:sp>
      <p:pic>
        <p:nvPicPr>
          <p:cNvPr id="7" name="Picture 9" descr="http://olap.com/wp-content/uploads/2013/11/bigstock-Big-data-concept-in-word-tag-c-499223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" t="6953" r="2251" b="9271"/>
          <a:stretch>
            <a:fillRect/>
          </a:stretch>
        </p:blipFill>
        <p:spPr bwMode="auto">
          <a:xfrm>
            <a:off x="506935" y="1360018"/>
            <a:ext cx="38862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76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373616" cy="857250"/>
          </a:xfrm>
        </p:spPr>
        <p:txBody>
          <a:bodyPr/>
          <a:lstStyle/>
          <a:p>
            <a:r>
              <a:rPr lang="en-US" altLang="en-US" b="1" dirty="0" smtClean="0"/>
              <a:t>Big Data. Why now? </a:t>
            </a:r>
            <a:endParaRPr lang="uk-UA" altLang="en-US" b="1" dirty="0" smtClean="0"/>
          </a:p>
        </p:txBody>
      </p:sp>
      <p:sp>
        <p:nvSpPr>
          <p:cNvPr id="20483" name="Содержимое 2"/>
          <p:cNvSpPr>
            <a:spLocks noGrp="1"/>
          </p:cNvSpPr>
          <p:nvPr>
            <p:ph idx="4294967295"/>
          </p:nvPr>
        </p:nvSpPr>
        <p:spPr>
          <a:xfrm>
            <a:off x="12517" y="1059582"/>
            <a:ext cx="8361099" cy="3657600"/>
          </a:xfrm>
        </p:spPr>
        <p:txBody>
          <a:bodyPr/>
          <a:lstStyle/>
          <a:p>
            <a:r>
              <a:rPr lang="en-US" altLang="en-US" sz="2025" dirty="0"/>
              <a:t>Explosion of storage needs in large web sites such as Google, Yahoo</a:t>
            </a:r>
          </a:p>
          <a:p>
            <a:r>
              <a:rPr lang="en-US" altLang="en-US" sz="2025" dirty="0"/>
              <a:t>Explosion of social media networks </a:t>
            </a:r>
            <a:br>
              <a:rPr lang="en-US" altLang="en-US" sz="2025" dirty="0"/>
            </a:br>
            <a:r>
              <a:rPr lang="en-US" altLang="en-US" sz="2025" dirty="0"/>
              <a:t>(Facebook, Twitter, etc.) with large data needs</a:t>
            </a:r>
          </a:p>
          <a:p>
            <a:pPr lvl="1"/>
            <a:r>
              <a:rPr lang="en-US" altLang="en-US" sz="1800" dirty="0"/>
              <a:t>Much of the data is not text</a:t>
            </a:r>
          </a:p>
          <a:p>
            <a:r>
              <a:rPr lang="en-US" altLang="en-US" sz="2025" dirty="0"/>
              <a:t>Rise of cloud-based solutions such as Amazon S3 </a:t>
            </a:r>
            <a:r>
              <a:rPr lang="en-US" altLang="en-US" sz="2025" dirty="0" smtClean="0"/>
              <a:t/>
            </a:r>
            <a:br>
              <a:rPr lang="en-US" altLang="en-US" sz="2025" dirty="0" smtClean="0"/>
            </a:br>
            <a:r>
              <a:rPr lang="en-US" altLang="en-US" sz="2025" dirty="0" smtClean="0"/>
              <a:t>(</a:t>
            </a:r>
            <a:r>
              <a:rPr lang="en-US" altLang="en-US" sz="2025" dirty="0"/>
              <a:t>simple storage solution)</a:t>
            </a:r>
          </a:p>
          <a:p>
            <a:r>
              <a:rPr lang="en-US" altLang="en-US" sz="2025" dirty="0"/>
              <a:t>Internet of Things and Wearables</a:t>
            </a:r>
          </a:p>
          <a:p>
            <a:r>
              <a:rPr lang="en-US" altLang="en-US" sz="2025" dirty="0"/>
              <a:t>Open-source community</a:t>
            </a:r>
          </a:p>
          <a:p>
            <a:r>
              <a:rPr lang="en-US" altLang="en-US" sz="2025" dirty="0"/>
              <a:t>Shift to dynamically-typed data with frequent schema </a:t>
            </a:r>
            <a:r>
              <a:rPr lang="en-US" altLang="en-US" sz="2025" dirty="0" smtClean="0"/>
              <a:t/>
            </a:r>
            <a:br>
              <a:rPr lang="en-US" altLang="en-US" sz="2025" dirty="0" smtClean="0"/>
            </a:br>
            <a:r>
              <a:rPr lang="en-US" altLang="en-US" sz="2025" dirty="0" smtClean="0"/>
              <a:t>changes</a:t>
            </a:r>
            <a:endParaRPr lang="en-US" altLang="en-US" sz="2025" dirty="0"/>
          </a:p>
          <a:p>
            <a:endParaRPr lang="uk-U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25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2" descr="http://www.syoncloud.com/sites/default/file2/scale-of-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t="3444" r="1575" b="6027"/>
          <a:stretch>
            <a:fillRect/>
          </a:stretch>
        </p:blipFill>
        <p:spPr bwMode="auto">
          <a:xfrm>
            <a:off x="350326" y="915566"/>
            <a:ext cx="6000750" cy="340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Заголовок 1"/>
          <p:cNvSpPr>
            <a:spLocks noGrp="1"/>
          </p:cNvSpPr>
          <p:nvPr>
            <p:ph type="title"/>
          </p:nvPr>
        </p:nvSpPr>
        <p:spPr>
          <a:xfrm>
            <a:off x="15304" y="9823"/>
            <a:ext cx="8373616" cy="857250"/>
          </a:xfrm>
        </p:spPr>
        <p:txBody>
          <a:bodyPr/>
          <a:lstStyle/>
          <a:p>
            <a:r>
              <a:rPr lang="en-US" altLang="en-US" dirty="0"/>
              <a:t>Data Explosion</a:t>
            </a:r>
            <a:endParaRPr lang="uk-UA" altLang="en-US" b="1" dirty="0" smtClean="0"/>
          </a:p>
        </p:txBody>
      </p:sp>
      <p:sp>
        <p:nvSpPr>
          <p:cNvPr id="21511" name="Прямоугольник 6"/>
          <p:cNvSpPr>
            <a:spLocks noChangeArrowheads="1"/>
          </p:cNvSpPr>
          <p:nvPr/>
        </p:nvSpPr>
        <p:spPr bwMode="auto">
          <a:xfrm>
            <a:off x="6096367" y="3906416"/>
            <a:ext cx="106792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/>
              <a:t>2020</a:t>
            </a:r>
            <a:r>
              <a:rPr lang="en-US" altLang="en-US" sz="1350" b="1"/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750" b="1"/>
              <a:t>(IoT, WEARABLES)</a:t>
            </a:r>
            <a:endParaRPr lang="uk-UA" altLang="en-US" sz="750" b="1"/>
          </a:p>
        </p:txBody>
      </p:sp>
      <p:sp>
        <p:nvSpPr>
          <p:cNvPr id="21512" name="Прямоугольник 7"/>
          <p:cNvSpPr>
            <a:spLocks noChangeArrowheads="1"/>
          </p:cNvSpPr>
          <p:nvPr/>
        </p:nvSpPr>
        <p:spPr bwMode="auto">
          <a:xfrm>
            <a:off x="5629337" y="4317181"/>
            <a:ext cx="84350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75" b="1"/>
              <a:t>(CLOUDS, </a:t>
            </a:r>
            <a:br>
              <a:rPr lang="en-US" altLang="en-US" sz="675" b="1"/>
            </a:br>
            <a:r>
              <a:rPr lang="en-US" altLang="en-US" sz="675" b="1"/>
              <a:t>SOCIAL MEDIA)</a:t>
            </a:r>
            <a:endParaRPr lang="uk-UA" altLang="en-US" sz="675" b="1"/>
          </a:p>
        </p:txBody>
      </p:sp>
      <p:sp>
        <p:nvSpPr>
          <p:cNvPr id="21513" name="Прямоугольник 8"/>
          <p:cNvSpPr>
            <a:spLocks noChangeArrowheads="1"/>
          </p:cNvSpPr>
          <p:nvPr/>
        </p:nvSpPr>
        <p:spPr bwMode="auto">
          <a:xfrm>
            <a:off x="5990099" y="972716"/>
            <a:ext cx="1130438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25" b="1">
                <a:solidFill>
                  <a:srgbClr val="0099CC"/>
                </a:solidFill>
              </a:rPr>
              <a:t>40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25" b="1">
                <a:solidFill>
                  <a:srgbClr val="0099CC"/>
                </a:solidFill>
              </a:rPr>
              <a:t>ZETTABYTES</a:t>
            </a:r>
            <a:endParaRPr lang="uk-UA" altLang="en-US" sz="1125" b="1">
              <a:solidFill>
                <a:srgbClr val="0099CC"/>
              </a:solidFill>
            </a:endParaRPr>
          </a:p>
        </p:txBody>
      </p:sp>
      <p:sp>
        <p:nvSpPr>
          <p:cNvPr id="21514" name="Прямоугольник 9"/>
          <p:cNvSpPr>
            <a:spLocks noChangeArrowheads="1"/>
          </p:cNvSpPr>
          <p:nvPr/>
        </p:nvSpPr>
        <p:spPr bwMode="auto">
          <a:xfrm>
            <a:off x="26002" y="791024"/>
            <a:ext cx="5252079" cy="4847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50" b="1" dirty="0">
                <a:solidFill>
                  <a:srgbClr val="0099CC"/>
                </a:solidFill>
              </a:rPr>
              <a:t>Big Data Will Scale to Zettabytes</a:t>
            </a:r>
            <a:endParaRPr lang="uk-UA" altLang="en-US" sz="2550" b="1" dirty="0">
              <a:solidFill>
                <a:srgbClr val="0099CC"/>
              </a:solidFill>
            </a:endParaRPr>
          </a:p>
        </p:txBody>
      </p:sp>
      <p:sp>
        <p:nvSpPr>
          <p:cNvPr id="21515" name="Прямоугольник 10"/>
          <p:cNvSpPr>
            <a:spLocks noChangeArrowheads="1"/>
          </p:cNvSpPr>
          <p:nvPr/>
        </p:nvSpPr>
        <p:spPr bwMode="auto">
          <a:xfrm>
            <a:off x="560957" y="4619443"/>
            <a:ext cx="48577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050" dirty="0">
                <a:hlinkClick r:id="rId3"/>
              </a:rPr>
              <a:t>http://www.ibmbigdatahub.com/infographic/four-vs-big-data</a:t>
            </a:r>
            <a:r>
              <a:rPr lang="en-US" altLang="en-US" sz="1050" dirty="0"/>
              <a:t> </a:t>
            </a:r>
            <a:endParaRPr lang="en-GB" altLang="en-US" sz="1050" dirty="0"/>
          </a:p>
        </p:txBody>
      </p:sp>
      <p:sp>
        <p:nvSpPr>
          <p:cNvPr id="21516" name="Прямоугольник 11"/>
          <p:cNvSpPr>
            <a:spLocks noChangeArrowheads="1"/>
          </p:cNvSpPr>
          <p:nvPr/>
        </p:nvSpPr>
        <p:spPr bwMode="auto">
          <a:xfrm>
            <a:off x="5834394" y="2259782"/>
            <a:ext cx="1257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/>
              <a:t>2,5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/>
              <a:t> EXABYTES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/>
              <a:t>per day</a:t>
            </a:r>
            <a:endParaRPr lang="uk-UA" altLang="en-US" sz="675" b="1"/>
          </a:p>
        </p:txBody>
      </p:sp>
    </p:spTree>
    <p:extLst>
      <p:ext uri="{BB962C8B-B14F-4D97-AF65-F5344CB8AC3E}">
        <p14:creationId xmlns:p14="http://schemas.microsoft.com/office/powerpoint/2010/main" val="309658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Заголовок 1"/>
          <p:cNvSpPr>
            <a:spLocks noGrp="1"/>
          </p:cNvSpPr>
          <p:nvPr>
            <p:ph type="title"/>
          </p:nvPr>
        </p:nvSpPr>
        <p:spPr>
          <a:xfrm>
            <a:off x="13377" y="-2988"/>
            <a:ext cx="8373616" cy="857250"/>
          </a:xfrm>
        </p:spPr>
        <p:txBody>
          <a:bodyPr/>
          <a:lstStyle/>
          <a:p>
            <a:r>
              <a:rPr lang="en-US" altLang="en-US" dirty="0" smtClean="0"/>
              <a:t>Data Types </a:t>
            </a:r>
            <a:endParaRPr lang="uk-UA" altLang="en-US" dirty="0" smtClean="0"/>
          </a:p>
        </p:txBody>
      </p:sp>
      <p:sp>
        <p:nvSpPr>
          <p:cNvPr id="22534" name="Прямоугольник 10"/>
          <p:cNvSpPr>
            <a:spLocks noChangeArrowheads="1"/>
          </p:cNvSpPr>
          <p:nvPr/>
        </p:nvSpPr>
        <p:spPr bwMode="auto">
          <a:xfrm>
            <a:off x="1608261" y="4793852"/>
            <a:ext cx="498396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050">
                <a:hlinkClick r:id="rId2"/>
              </a:rPr>
              <a:t>http://www.slideshare.net/dellenterprise/dell-solution-tour-copenhagen</a:t>
            </a:r>
            <a:r>
              <a:rPr lang="en-GB" altLang="en-US" sz="1050"/>
              <a:t> </a:t>
            </a:r>
          </a:p>
        </p:txBody>
      </p:sp>
      <p:pic>
        <p:nvPicPr>
          <p:cNvPr id="22535" name="Picture 2" descr="&amp;Pcy;&amp;ocy;&amp;khcy;&amp;ocy;&amp;zhcy;&amp;iecy;&amp;iecy; &amp;icy;&amp;zcy;&amp;ocy;&amp;bcy;&amp;rcy;&amp;acy;&amp;zhcy;&amp;iecy;&amp;ncy;&amp;icy;&amp;ie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" t="14738" r="18364" b="12634"/>
          <a:stretch>
            <a:fillRect/>
          </a:stretch>
        </p:blipFill>
        <p:spPr bwMode="auto">
          <a:xfrm>
            <a:off x="179512" y="915566"/>
            <a:ext cx="7243700" cy="388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2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373616" cy="857250"/>
          </a:xfrm>
        </p:spPr>
        <p:txBody>
          <a:bodyPr/>
          <a:lstStyle/>
          <a:p>
            <a:r>
              <a:rPr lang="en-US" altLang="en-US" b="1" dirty="0" smtClean="0"/>
              <a:t>Data Uncertainty </a:t>
            </a:r>
            <a:endParaRPr lang="uk-UA" altLang="en-US" b="1" dirty="0" smtClean="0"/>
          </a:p>
        </p:txBody>
      </p:sp>
      <p:sp>
        <p:nvSpPr>
          <p:cNvPr id="23558" name="Прямоугольник 10"/>
          <p:cNvSpPr>
            <a:spLocks noChangeArrowheads="1"/>
          </p:cNvSpPr>
          <p:nvPr/>
        </p:nvSpPr>
        <p:spPr bwMode="auto">
          <a:xfrm>
            <a:off x="1547664" y="4889528"/>
            <a:ext cx="48577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050" dirty="0">
                <a:hlinkClick r:id="rId2"/>
              </a:rPr>
              <a:t>http://www.slideshare.net/prayukth1/big-data-veracity-challenges</a:t>
            </a:r>
            <a:r>
              <a:rPr lang="en-GB" altLang="en-US" sz="1050" dirty="0"/>
              <a:t> </a:t>
            </a:r>
          </a:p>
        </p:txBody>
      </p:sp>
      <p:pic>
        <p:nvPicPr>
          <p:cNvPr id="23559" name="Picture 2" descr="&amp;Pcy;&amp;ocy;&amp;khcy;&amp;ocy;&amp;zhcy;&amp;iecy;&amp;iecy; &amp;icy;&amp;zcy;&amp;ocy;&amp;bcy;&amp;rcy;&amp;acy;&amp;zhcy;&amp;iecy;&amp;ncy;&amp;icy;&amp;ie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5" t="8362" r="8887" b="12543"/>
          <a:stretch>
            <a:fillRect/>
          </a:stretch>
        </p:blipFill>
        <p:spPr bwMode="auto">
          <a:xfrm>
            <a:off x="202587" y="857250"/>
            <a:ext cx="6816295" cy="41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51520" y="1191022"/>
            <a:ext cx="4536504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52220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23664" y="28353"/>
            <a:ext cx="6172200" cy="854869"/>
          </a:xfrm>
        </p:spPr>
        <p:txBody>
          <a:bodyPr/>
          <a:lstStyle/>
          <a:p>
            <a:r>
              <a:rPr lang="en-US" altLang="en-US" b="1" dirty="0" smtClean="0"/>
              <a:t>What is ‘Big Data’?</a:t>
            </a:r>
            <a:r>
              <a:rPr lang="en-US" altLang="en-US" dirty="0" smtClean="0"/>
              <a:t> </a:t>
            </a:r>
            <a:endParaRPr lang="uk-UA" altLang="en-US" dirty="0" smtClean="0"/>
          </a:p>
        </p:txBody>
      </p:sp>
      <p:sp>
        <p:nvSpPr>
          <p:cNvPr id="24579" name="Содержимое 2"/>
          <p:cNvSpPr>
            <a:spLocks noGrp="1"/>
          </p:cNvSpPr>
          <p:nvPr>
            <p:ph idx="1"/>
          </p:nvPr>
        </p:nvSpPr>
        <p:spPr>
          <a:xfrm>
            <a:off x="99862" y="864208"/>
            <a:ext cx="8864625" cy="148590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altLang="en-US" sz="2100" b="1" i="1" dirty="0"/>
              <a:t>Big data </a:t>
            </a:r>
            <a:r>
              <a:rPr lang="en-US" altLang="en-US" sz="2100" i="1" dirty="0"/>
              <a:t>– is information assets that require new forms of processing </a:t>
            </a:r>
            <a:r>
              <a:rPr lang="en-US" altLang="en-US" sz="2100" i="1" dirty="0" smtClean="0"/>
              <a:t>to enable </a:t>
            </a:r>
            <a:r>
              <a:rPr lang="en-US" altLang="en-US" sz="2100" i="1" dirty="0"/>
              <a:t>enhanced decision making, insight discovery and process optimization</a:t>
            </a:r>
            <a:r>
              <a:rPr lang="en-US" altLang="en-US" sz="2400" i="1" dirty="0"/>
              <a:t>.</a:t>
            </a:r>
            <a:r>
              <a:rPr lang="en-US" altLang="en-US" sz="2400" i="1" dirty="0" smtClean="0"/>
              <a:t>                                                                   (c) </a:t>
            </a:r>
            <a:r>
              <a:rPr lang="en-GB" altLang="en-US" sz="2400" i="1" dirty="0" smtClean="0">
                <a:hlinkClick r:id="rId2" tooltip="Gartner"/>
              </a:rPr>
              <a:t>Gartner</a:t>
            </a:r>
            <a:endParaRPr lang="en-US" altLang="en-US" sz="2400" i="1" dirty="0" smtClean="0"/>
          </a:p>
        </p:txBody>
      </p:sp>
      <p:pic>
        <p:nvPicPr>
          <p:cNvPr id="24583" name="Picture 9" descr="&amp;Kcy;&amp;acy;&amp;rcy;&amp;tcy;&amp;icy;&amp;ncy;&amp;kcy;&amp;icy; &amp;pcy;&amp;ocy; &amp;zcy;&amp;acy;&amp;pcy;&amp;rcy;&amp;ocy;&amp;scy;&amp;u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2" t="23093" r="9447" b="9447"/>
          <a:stretch>
            <a:fillRect/>
          </a:stretch>
        </p:blipFill>
        <p:spPr bwMode="auto">
          <a:xfrm>
            <a:off x="1907704" y="3630439"/>
            <a:ext cx="189666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1" descr="&amp;Kcy;&amp;acy;&amp;rcy;&amp;tcy;&amp;icy;&amp;ncy;&amp;kcy;&amp;icy; &amp;pcy;&amp;ocy; &amp;zcy;&amp;acy;&amp;pcy;&amp;rcy;&amp;ocy;&amp;scy;&amp;ucy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3" y="3651870"/>
            <a:ext cx="1589485" cy="129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13" descr="&amp;Kcy;&amp;acy;&amp;rcy;&amp;tcy;&amp;icy;&amp;ncy;&amp;kcy;&amp;icy; &amp;pcy;&amp;ocy; &amp;zcy;&amp;acy;&amp;pcy;&amp;rcy;&amp;ocy;&amp;scy;&amp;ucy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0" t="3287" r="10744" b="4108"/>
          <a:stretch>
            <a:fillRect/>
          </a:stretch>
        </p:blipFill>
        <p:spPr bwMode="auto">
          <a:xfrm>
            <a:off x="3932548" y="3001881"/>
            <a:ext cx="2286000" cy="204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15" descr="&amp;Kcy;&amp;acy;&amp;rcy;&amp;tcy;&amp;icy;&amp;ncy;&amp;kcy;&amp;icy; &amp;pcy;&amp;ocy; &amp;zcy;&amp;acy;&amp;pcy;&amp;rcy;&amp;ocy;&amp;scy;&amp;ucy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" r="71144"/>
          <a:stretch>
            <a:fillRect/>
          </a:stretch>
        </p:blipFill>
        <p:spPr bwMode="auto">
          <a:xfrm>
            <a:off x="6436022" y="2643503"/>
            <a:ext cx="1008459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7" name="Прямоугольник 11"/>
          <p:cNvSpPr>
            <a:spLocks noChangeArrowheads="1"/>
          </p:cNvSpPr>
          <p:nvPr/>
        </p:nvSpPr>
        <p:spPr bwMode="auto">
          <a:xfrm>
            <a:off x="154660" y="2574775"/>
            <a:ext cx="3980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7030A0"/>
                </a:solidFill>
              </a:rPr>
              <a:t>3-4-5-6V Model of </a:t>
            </a:r>
            <a:r>
              <a:rPr lang="en-US" altLang="en-US" sz="2400" b="1" dirty="0" err="1">
                <a:solidFill>
                  <a:srgbClr val="7030A0"/>
                </a:solidFill>
              </a:rPr>
              <a:t>BigData</a:t>
            </a:r>
            <a:endParaRPr lang="uk-UA" alt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0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18481" y="0"/>
            <a:ext cx="6172200" cy="854869"/>
          </a:xfrm>
        </p:spPr>
        <p:txBody>
          <a:bodyPr/>
          <a:lstStyle/>
          <a:p>
            <a:r>
              <a:rPr lang="en-US" altLang="en-US" b="1" dirty="0" smtClean="0"/>
              <a:t>Big Data Properties </a:t>
            </a:r>
            <a:endParaRPr lang="uk-UA" altLang="en-US" b="1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081900"/>
            <a:ext cx="7677472" cy="3112294"/>
          </a:xfrm>
        </p:spPr>
        <p:txBody>
          <a:bodyPr/>
          <a:lstStyle/>
          <a:p>
            <a:pPr algn="just">
              <a:defRPr/>
            </a:pPr>
            <a:r>
              <a:rPr lang="en-US" sz="2400" b="1" dirty="0" smtClean="0"/>
              <a:t>Big data is (</a:t>
            </a:r>
            <a:r>
              <a:rPr lang="en-US" sz="2400" b="1" i="1" dirty="0" smtClean="0"/>
              <a:t>‘x-V’ model</a:t>
            </a:r>
            <a:r>
              <a:rPr lang="en-US" sz="2400" b="1" dirty="0" smtClean="0"/>
              <a:t>):</a:t>
            </a:r>
          </a:p>
          <a:p>
            <a:pPr lvl="1">
              <a:defRPr/>
            </a:pPr>
            <a:r>
              <a:rPr lang="en-US" sz="2400" dirty="0" smtClean="0"/>
              <a:t>high-</a:t>
            </a:r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dirty="0" smtClean="0"/>
              <a:t>olume </a:t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GB" sz="2400" dirty="0" smtClean="0"/>
              <a:t>amount of data &amp; number of clients</a:t>
            </a:r>
            <a:r>
              <a:rPr lang="en-US" sz="2400" dirty="0" smtClean="0"/>
              <a:t>), </a:t>
            </a:r>
          </a:p>
          <a:p>
            <a:pPr lvl="1" algn="just">
              <a:defRPr/>
            </a:pPr>
            <a:r>
              <a:rPr lang="en-US" sz="2400" dirty="0" smtClean="0"/>
              <a:t>high-</a:t>
            </a:r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dirty="0" smtClean="0"/>
              <a:t>elocity (speed of data in and out), </a:t>
            </a:r>
          </a:p>
          <a:p>
            <a:pPr lvl="1" algn="just">
              <a:defRPr/>
            </a:pPr>
            <a:r>
              <a:rPr lang="en-US" sz="2400" dirty="0" smtClean="0"/>
              <a:t>high-</a:t>
            </a:r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dirty="0" smtClean="0"/>
              <a:t>ariety  (range of data types and sources)</a:t>
            </a:r>
          </a:p>
          <a:p>
            <a:pPr lvl="1" algn="just">
              <a:defRPr/>
            </a:pPr>
            <a:r>
              <a:rPr lang="en-US" sz="2400" dirty="0" smtClean="0">
                <a:solidFill>
                  <a:srgbClr val="0070C0"/>
                </a:solidFill>
              </a:rPr>
              <a:t>high-</a:t>
            </a:r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dirty="0" smtClean="0">
                <a:solidFill>
                  <a:srgbClr val="0070C0"/>
                </a:solidFill>
              </a:rPr>
              <a:t>eracity (uncertainty of data) </a:t>
            </a:r>
          </a:p>
          <a:p>
            <a:pPr lvl="1" algn="just">
              <a:defRPr/>
            </a:pPr>
            <a:r>
              <a:rPr lang="en-US" sz="2400" dirty="0" smtClean="0">
                <a:solidFill>
                  <a:srgbClr val="0070C0"/>
                </a:solidFill>
              </a:rPr>
              <a:t>high-</a:t>
            </a:r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dirty="0" smtClean="0">
                <a:solidFill>
                  <a:srgbClr val="0070C0"/>
                </a:solidFill>
              </a:rPr>
              <a:t>alue (data usage)</a:t>
            </a:r>
          </a:p>
          <a:p>
            <a:pPr lvl="1" algn="just">
              <a:defRPr/>
            </a:pPr>
            <a:r>
              <a:rPr lang="en-US" sz="2400" dirty="0">
                <a:solidFill>
                  <a:srgbClr val="0070C0"/>
                </a:solidFill>
              </a:rPr>
              <a:t>h</a:t>
            </a:r>
            <a:r>
              <a:rPr lang="en-US" sz="2400" dirty="0" smtClean="0">
                <a:solidFill>
                  <a:srgbClr val="0070C0"/>
                </a:solidFill>
              </a:rPr>
              <a:t>igh-</a:t>
            </a:r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dirty="0" smtClean="0">
                <a:solidFill>
                  <a:srgbClr val="0070C0"/>
                </a:solidFill>
              </a:rPr>
              <a:t>ariability (data evolution, non-deterministic)</a:t>
            </a:r>
          </a:p>
          <a:p>
            <a:pPr lvl="1" algn="just">
              <a:defRPr/>
            </a:pPr>
            <a:r>
              <a:rPr lang="en-US" sz="2400" dirty="0" smtClean="0">
                <a:solidFill>
                  <a:srgbClr val="0070C0"/>
                </a:solidFill>
              </a:rPr>
              <a:t>…</a:t>
            </a:r>
          </a:p>
          <a:p>
            <a:pPr marL="0" indent="0" algn="just">
              <a:buNone/>
              <a:defRPr/>
            </a:pPr>
            <a:endParaRPr lang="en-US" sz="2400" dirty="0"/>
          </a:p>
        </p:txBody>
      </p:sp>
      <p:pic>
        <p:nvPicPr>
          <p:cNvPr id="25607" name="Picture 2" descr="&amp;Kcy;&amp;acy;&amp;rcy;&amp;tcy;&amp;icy;&amp;ncy;&amp;kcy;&amp;icy; &amp;pcy;&amp;ocy; &amp;zcy;&amp;acy;&amp;pcy;&amp;rcy;&amp;ocy;&amp;scy;&amp;ucy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023" y="123478"/>
            <a:ext cx="3060975" cy="19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27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Slide">
  <a:themeElements>
    <a:clrScheme name="BeckettColours">
      <a:dk1>
        <a:sysClr val="windowText" lastClr="000000"/>
      </a:dk1>
      <a:lt1>
        <a:sysClr val="window" lastClr="FFFFFF"/>
      </a:lt1>
      <a:dk2>
        <a:srgbClr val="110B2F"/>
      </a:dk2>
      <a:lt2>
        <a:srgbClr val="EEECE1"/>
      </a:lt2>
      <a:accent1>
        <a:srgbClr val="120B2E"/>
      </a:accent1>
      <a:accent2>
        <a:srgbClr val="261744"/>
      </a:accent2>
      <a:accent3>
        <a:srgbClr val="392568"/>
      </a:accent3>
      <a:accent4>
        <a:srgbClr val="725A8F"/>
      </a:accent4>
      <a:accent5>
        <a:srgbClr val="C1A9C5"/>
      </a:accent5>
      <a:accent6>
        <a:srgbClr val="FFFEFE"/>
      </a:accent6>
      <a:hlink>
        <a:srgbClr val="CC006A"/>
      </a:hlink>
      <a:folHlink>
        <a:srgbClr val="0092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ew Topic Slide">
  <a:themeElements>
    <a:clrScheme name="LeedMet Colours ">
      <a:dk1>
        <a:sysClr val="windowText" lastClr="000000"/>
      </a:dk1>
      <a:lt1>
        <a:sysClr val="window" lastClr="FFFFFF"/>
      </a:lt1>
      <a:dk2>
        <a:srgbClr val="110B2F"/>
      </a:dk2>
      <a:lt2>
        <a:srgbClr val="EEECE1"/>
      </a:lt2>
      <a:accent1>
        <a:srgbClr val="321959"/>
      </a:accent1>
      <a:accent2>
        <a:srgbClr val="4C316E"/>
      </a:accent2>
      <a:accent3>
        <a:srgbClr val="59427C"/>
      </a:accent3>
      <a:accent4>
        <a:srgbClr val="675087"/>
      </a:accent4>
      <a:accent5>
        <a:srgbClr val="776294"/>
      </a:accent5>
      <a:accent6>
        <a:srgbClr val="8B79A3"/>
      </a:accent6>
      <a:hlink>
        <a:srgbClr val="9E91B4"/>
      </a:hlink>
      <a:folHlink>
        <a:srgbClr val="BBB1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LeedMet Colours ">
      <a:dk1>
        <a:sysClr val="windowText" lastClr="000000"/>
      </a:dk1>
      <a:lt1>
        <a:sysClr val="window" lastClr="FFFFFF"/>
      </a:lt1>
      <a:dk2>
        <a:srgbClr val="110B2F"/>
      </a:dk2>
      <a:lt2>
        <a:srgbClr val="EEECE1"/>
      </a:lt2>
      <a:accent1>
        <a:srgbClr val="321959"/>
      </a:accent1>
      <a:accent2>
        <a:srgbClr val="4C316E"/>
      </a:accent2>
      <a:accent3>
        <a:srgbClr val="59427C"/>
      </a:accent3>
      <a:accent4>
        <a:srgbClr val="675087"/>
      </a:accent4>
      <a:accent5>
        <a:srgbClr val="776294"/>
      </a:accent5>
      <a:accent6>
        <a:srgbClr val="8B79A3"/>
      </a:accent6>
      <a:hlink>
        <a:srgbClr val="9E91B4"/>
      </a:hlink>
      <a:folHlink>
        <a:srgbClr val="BBB1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3145</TotalTime>
  <Words>1000</Words>
  <Application>Microsoft Office PowerPoint</Application>
  <PresentationFormat>On-screen Show (16:9)</PresentationFormat>
  <Paragraphs>201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新細明體</vt:lpstr>
      <vt:lpstr>Wingdings</vt:lpstr>
      <vt:lpstr>IntroductionSlide</vt:lpstr>
      <vt:lpstr>New Topic Slide</vt:lpstr>
      <vt:lpstr>Custom Design</vt:lpstr>
      <vt:lpstr>1_Custom Design</vt:lpstr>
      <vt:lpstr>PowerPoint Presentation</vt:lpstr>
      <vt:lpstr>PowerPoint Presentation</vt:lpstr>
      <vt:lpstr>PowerPoint Presentation</vt:lpstr>
      <vt:lpstr>Big Data. Why now? </vt:lpstr>
      <vt:lpstr>Data Explosion</vt:lpstr>
      <vt:lpstr>Data Types </vt:lpstr>
      <vt:lpstr>Data Uncertainty </vt:lpstr>
      <vt:lpstr>What is ‘Big Data’? </vt:lpstr>
      <vt:lpstr>Big Data Properties </vt:lpstr>
      <vt:lpstr>Social Media Networks</vt:lpstr>
      <vt:lpstr>Big Data: Facebook Example  </vt:lpstr>
      <vt:lpstr>Big Data: Facebook Example  </vt:lpstr>
      <vt:lpstr>Internet: Social Inclusiveness</vt:lpstr>
      <vt:lpstr>Why Social Networking?</vt:lpstr>
      <vt:lpstr>Big Data. Social and Society Issues</vt:lpstr>
      <vt:lpstr>Digital footprints: Google example</vt:lpstr>
      <vt:lpstr>Big Data. Social and Society Issues</vt:lpstr>
      <vt:lpstr>BigData Issues </vt:lpstr>
      <vt:lpstr>BigData Life Cycle</vt:lpstr>
      <vt:lpstr>BigData Basic Solutions </vt:lpstr>
      <vt:lpstr>BigData Basic Solutions </vt:lpstr>
      <vt:lpstr>BigData Basic Solutions </vt:lpstr>
      <vt:lpstr>Big Data Partitioning and Access</vt:lpstr>
      <vt:lpstr>Big Data Partitioning and Access</vt:lpstr>
      <vt:lpstr>CAP Theorem</vt:lpstr>
      <vt:lpstr>CAP Theorem</vt:lpstr>
      <vt:lpstr>CAP Theorem</vt:lpstr>
      <vt:lpstr>CAP  Databases  Distribution</vt:lpstr>
    </vt:vector>
  </TitlesOfParts>
  <Company>Leeds Metropolitan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Marketing Service</dc:creator>
  <cp:lastModifiedBy>Gorbenko, Anatoliy</cp:lastModifiedBy>
  <cp:revision>76</cp:revision>
  <dcterms:created xsi:type="dcterms:W3CDTF">2012-02-14T11:14:08Z</dcterms:created>
  <dcterms:modified xsi:type="dcterms:W3CDTF">2020-09-18T21:40:35Z</dcterms:modified>
</cp:coreProperties>
</file>