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9" r:id="rId2"/>
    <p:sldMasterId id="2147483682" r:id="rId3"/>
    <p:sldMasterId id="2147483687" r:id="rId4"/>
  </p:sldMasterIdLst>
  <p:notesMasterIdLst>
    <p:notesMasterId r:id="rId29"/>
  </p:notesMasterIdLst>
  <p:sldIdLst>
    <p:sldId id="360" r:id="rId5"/>
    <p:sldId id="361" r:id="rId6"/>
    <p:sldId id="288" r:id="rId7"/>
    <p:sldId id="423" r:id="rId8"/>
    <p:sldId id="391" r:id="rId9"/>
    <p:sldId id="398" r:id="rId10"/>
    <p:sldId id="424" r:id="rId11"/>
    <p:sldId id="400" r:id="rId12"/>
    <p:sldId id="401" r:id="rId13"/>
    <p:sldId id="402" r:id="rId14"/>
    <p:sldId id="405" r:id="rId15"/>
    <p:sldId id="403" r:id="rId16"/>
    <p:sldId id="425" r:id="rId17"/>
    <p:sldId id="426" r:id="rId18"/>
    <p:sldId id="410" r:id="rId19"/>
    <p:sldId id="428" r:id="rId20"/>
    <p:sldId id="414" r:id="rId21"/>
    <p:sldId id="429" r:id="rId22"/>
    <p:sldId id="427" r:id="rId23"/>
    <p:sldId id="411" r:id="rId24"/>
    <p:sldId id="412" r:id="rId25"/>
    <p:sldId id="415" r:id="rId26"/>
    <p:sldId id="416" r:id="rId27"/>
    <p:sldId id="421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52" autoAdjust="0"/>
  </p:normalViewPr>
  <p:slideViewPr>
    <p:cSldViewPr>
      <p:cViewPr varScale="1">
        <p:scale>
          <a:sx n="154" d="100"/>
          <a:sy n="154" d="100"/>
        </p:scale>
        <p:origin x="30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89758-60F2-43B5-AA2E-37037AFFF425}" type="datetimeFigureOut">
              <a:rPr lang="en-GB" smtClean="0"/>
              <a:pPr/>
              <a:t>18/09/2020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894AC-B541-419B-A907-13D8C410CB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20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340833-0AA1-421F-8C9E-B377EB1FB02C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" y="749300"/>
            <a:ext cx="6654800" cy="374332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s-CZ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6B3DF7-0998-4072-83CE-009A29515E92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" y="749300"/>
            <a:ext cx="6654800" cy="374332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s-CZ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4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5F4FD8-8CB2-433E-B5E5-4C5319460F8E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" y="749300"/>
            <a:ext cx="6654800" cy="3743325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s-CZ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6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D3672C-3443-4EC1-BDAE-AEF97E9FB4E0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" y="749300"/>
            <a:ext cx="6654800" cy="374332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-&gt; http://horicky.blogspot.com/2009/11/nosql-patterns.html</a:t>
            </a:r>
          </a:p>
        </p:txBody>
      </p:sp>
    </p:spTree>
    <p:extLst>
      <p:ext uri="{BB962C8B-B14F-4D97-AF65-F5344CB8AC3E}">
        <p14:creationId xmlns:p14="http://schemas.microsoft.com/office/powerpoint/2010/main" val="6109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BBA820-579C-4601-A548-F5328EBCAE14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" y="749300"/>
            <a:ext cx="6654800" cy="374332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s-CZ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7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BBA820-579C-4601-A548-F5328EBCAE14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" y="749300"/>
            <a:ext cx="6654800" cy="374332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s-CZ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38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7449B6-B78A-4C86-82D0-D935FF3F2340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" y="749300"/>
            <a:ext cx="6654800" cy="3743325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s-CZ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7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8198" y="681540"/>
            <a:ext cx="6408960" cy="2700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LEEDS BECKETT UNIVERSITY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07504" y="1113235"/>
            <a:ext cx="8208963" cy="124301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PRESENTATION </a:t>
            </a:r>
            <a:br>
              <a:rPr lang="en-GB" dirty="0" smtClean="0"/>
            </a:br>
            <a:r>
              <a:rPr lang="en-GB" dirty="0" smtClean="0"/>
              <a:t>TITLE</a:t>
            </a: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108198" y="2517744"/>
            <a:ext cx="8135938" cy="53935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3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79512" y="250031"/>
            <a:ext cx="6767194" cy="9715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INTRODUCTION/</a:t>
            </a:r>
            <a:br>
              <a:rPr lang="en-GB" dirty="0" smtClean="0"/>
            </a:br>
            <a:r>
              <a:rPr lang="en-GB" dirty="0" smtClean="0"/>
              <a:t>TITLE</a:t>
            </a:r>
            <a:r>
              <a:rPr lang="en-GB" baseline="0" dirty="0" smtClean="0"/>
              <a:t> SLIDE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179238" y="1635646"/>
            <a:ext cx="6841033" cy="18359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industry’s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</p:spTree>
    <p:extLst>
      <p:ext uri="{BB962C8B-B14F-4D97-AF65-F5344CB8AC3E}">
        <p14:creationId xmlns:p14="http://schemas.microsoft.com/office/powerpoint/2010/main" val="199575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6190" y="205979"/>
            <a:ext cx="837361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 txBox="1">
            <a:spLocks/>
          </p:cNvSpPr>
          <p:nvPr userDrawn="1"/>
        </p:nvSpPr>
        <p:spPr>
          <a:xfrm>
            <a:off x="180207" y="1497158"/>
            <a:ext cx="8228781" cy="442907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 kern="1200" baseline="0">
                <a:solidFill>
                  <a:srgbClr val="3219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6190" y="1168004"/>
            <a:ext cx="8352730" cy="37742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="1"/>
            </a:lvl1pPr>
          </a:lstStyle>
          <a:p>
            <a:r>
              <a:rPr lang="en-GB" dirty="0" smtClean="0"/>
              <a:t>Headings: Arial Bold, Purple (Accent1), Size 28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35496" y="1653778"/>
            <a:ext cx="8353425" cy="432197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Sub-Heading: Arial </a:t>
            </a:r>
            <a:r>
              <a:rPr lang="en-GB" dirty="0" err="1" smtClean="0"/>
              <a:t>Reg</a:t>
            </a:r>
            <a:r>
              <a:rPr lang="en-GB" dirty="0" smtClean="0"/>
              <a:t>, Purple (Accent 1), </a:t>
            </a:r>
            <a:br>
              <a:rPr lang="en-GB" dirty="0" smtClean="0"/>
            </a:br>
            <a:r>
              <a:rPr lang="en-GB" dirty="0" smtClean="0"/>
              <a:t>Size 20-24 (to be legible across the room)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36190" y="2499742"/>
            <a:ext cx="8280400" cy="86320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Body Copy: Arial </a:t>
            </a:r>
            <a:r>
              <a:rPr lang="en-GB" dirty="0" err="1" smtClean="0"/>
              <a:t>Reg</a:t>
            </a:r>
            <a:r>
              <a:rPr lang="en-GB" dirty="0" smtClean="0"/>
              <a:t> (body), Grey (Text 1&gt;Lighter 25%), </a:t>
            </a:r>
            <a:br>
              <a:rPr lang="en-GB" dirty="0" smtClean="0"/>
            </a:br>
            <a:r>
              <a:rPr lang="en-GB" dirty="0" smtClean="0"/>
              <a:t>Size 20-24 (to be legible across a room)</a:t>
            </a:r>
          </a:p>
        </p:txBody>
      </p:sp>
    </p:spTree>
    <p:extLst>
      <p:ext uri="{BB962C8B-B14F-4D97-AF65-F5344CB8AC3E}">
        <p14:creationId xmlns:p14="http://schemas.microsoft.com/office/powerpoint/2010/main" val="17277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05979"/>
            <a:ext cx="8373616" cy="85725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0151"/>
            <a:ext cx="4172272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0151"/>
            <a:ext cx="4114800" cy="288376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KhAI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A. Gorbenko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00E66-85A3-4B49-892E-9FE03B710F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71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220072" y="267493"/>
            <a:ext cx="3466728" cy="36004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3851" y="250031"/>
            <a:ext cx="5688013" cy="9715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BREAK</a:t>
            </a:r>
            <a:r>
              <a:rPr lang="en-GB" baseline="0" dirty="0" smtClean="0"/>
              <a:t> SLIDE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23578" y="1167594"/>
            <a:ext cx="4248423" cy="23764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industry’s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191698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6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20_MSO_Stationery_LBU_Temps_PPT_Widescreen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7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7"/>
            <a:ext cx="9143255" cy="51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1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9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.voderhobli@leedsbeckett.ac.uk" TargetMode="External"/><Relationship Id="rId2" Type="http://schemas.openxmlformats.org/officeDocument/2006/relationships/hyperlink" Target="mailto:A.Gorbenko@leedsbeckett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195486"/>
            <a:ext cx="6408960" cy="270030"/>
          </a:xfrm>
        </p:spPr>
        <p:txBody>
          <a:bodyPr/>
          <a:lstStyle/>
          <a:p>
            <a:r>
              <a:rPr lang="en-US" dirty="0" smtClean="0"/>
              <a:t>Leeds Beckett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7504" y="814966"/>
            <a:ext cx="8928992" cy="1243013"/>
          </a:xfrm>
        </p:spPr>
        <p:txBody>
          <a:bodyPr/>
          <a:lstStyle/>
          <a:p>
            <a:r>
              <a:rPr lang="en-US" dirty="0" smtClean="0"/>
              <a:t>Cloud Computing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07504" y="2818030"/>
            <a:ext cx="8028434" cy="539353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Anatoliy Gorbenko </a:t>
            </a:r>
            <a:endParaRPr lang="en-US" sz="2000" dirty="0" smtClean="0"/>
          </a:p>
          <a:p>
            <a:r>
              <a:rPr lang="en-US" sz="2000" dirty="0" smtClean="0"/>
              <a:t>E-mail: </a:t>
            </a:r>
            <a:r>
              <a:rPr lang="en-US" sz="2000" dirty="0" smtClean="0">
                <a:hlinkClick r:id="rId2"/>
              </a:rPr>
              <a:t>A.Gorbenko@leedsbeckett.ac.uk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Office: CAE118</a:t>
            </a:r>
          </a:p>
        </p:txBody>
      </p:sp>
      <p:sp>
        <p:nvSpPr>
          <p:cNvPr id="10242" name="AutoShape 2" descr="Image result for ХА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27684" y="4083918"/>
            <a:ext cx="5688632" cy="98757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GB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Kiran</a:t>
            </a: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 </a:t>
            </a:r>
            <a:r>
              <a:rPr lang="en-GB" dirty="0" err="1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Voderhobli</a:t>
            </a:r>
            <a:endParaRPr lang="en-GB" dirty="0" smtClean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E-mail</a:t>
            </a:r>
            <a:r>
              <a:rPr lang="en-US" sz="2000">
                <a:solidFill>
                  <a:schemeClr val="accent2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000">
                <a:hlinkClick r:id="rId3"/>
              </a:rPr>
              <a:t>k.voderhobli@leedsbeckett.ac.uk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Office: </a:t>
            </a:r>
            <a:r>
              <a:rPr lang="en-US" sz="20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CAE228</a:t>
            </a:r>
            <a:endParaRPr lang="en-US" sz="20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2"/>
          <p:cNvSpPr txBox="1">
            <a:spLocks/>
          </p:cNvSpPr>
          <p:nvPr/>
        </p:nvSpPr>
        <p:spPr>
          <a:xfrm>
            <a:off x="4860032" y="822996"/>
            <a:ext cx="3274740" cy="4155962"/>
          </a:xfr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3863"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  <a:tab pos="6515100" algn="l"/>
              </a:tabLst>
            </a:pPr>
            <a:r>
              <a:rPr lang="en-GB" altLang="en-US" sz="2100" b="1" dirty="0" smtClean="0">
                <a:solidFill>
                  <a:srgbClr val="7030A0"/>
                </a:solidFill>
              </a:rPr>
              <a:t>Graph database</a:t>
            </a:r>
          </a:p>
          <a:p>
            <a:pPr marL="423863"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  <a:tab pos="6515100" algn="l"/>
              </a:tabLst>
            </a:pPr>
            <a:endParaRPr lang="en-GB" altLang="en-US" sz="2100" b="1" dirty="0">
              <a:solidFill>
                <a:srgbClr val="7030A0"/>
              </a:solidFill>
            </a:endParaRPr>
          </a:p>
          <a:p>
            <a:pPr marL="423863"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  <a:tab pos="6515100" algn="l"/>
              </a:tabLst>
            </a:pPr>
            <a:endParaRPr lang="en-GB" altLang="en-US" sz="2100" b="1" dirty="0" smtClean="0">
              <a:solidFill>
                <a:srgbClr val="7030A0"/>
              </a:solidFill>
            </a:endParaRPr>
          </a:p>
          <a:p>
            <a:pPr marL="423863"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  <a:tab pos="6515100" algn="l"/>
              </a:tabLst>
            </a:pPr>
            <a:endParaRPr lang="en-GB" altLang="en-US" sz="2100" b="1" dirty="0">
              <a:solidFill>
                <a:srgbClr val="7030A0"/>
              </a:solidFill>
            </a:endParaRPr>
          </a:p>
          <a:p>
            <a:pPr marL="423863"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  <a:tab pos="6515100" algn="l"/>
              </a:tabLst>
            </a:pPr>
            <a:endParaRPr lang="en-GB" altLang="en-US" sz="2100" b="1" dirty="0" smtClean="0">
              <a:solidFill>
                <a:srgbClr val="7030A0"/>
              </a:solidFill>
            </a:endParaRPr>
          </a:p>
          <a:p>
            <a:pPr marL="80963" indent="0">
              <a:buNone/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  <a:tab pos="6515100" algn="l"/>
              </a:tabLst>
            </a:pPr>
            <a:r>
              <a:rPr lang="en-GB" altLang="en-US" sz="2100" b="1" dirty="0" smtClean="0">
                <a:solidFill>
                  <a:srgbClr val="7030A0"/>
                </a:solidFill>
              </a:rPr>
              <a:t> </a:t>
            </a:r>
          </a:p>
          <a:p>
            <a:pPr marL="423863"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  <a:tab pos="6515100" algn="l"/>
              </a:tabLst>
            </a:pPr>
            <a:r>
              <a:rPr lang="en-GB" altLang="en-US" sz="2100" b="1" dirty="0" smtClean="0">
                <a:solidFill>
                  <a:srgbClr val="7030A0"/>
                </a:solidFill>
              </a:rPr>
              <a:t>XML databases</a:t>
            </a:r>
            <a:endParaRPr lang="en-GB" altLang="en-US" sz="2100" dirty="0">
              <a:solidFill>
                <a:srgbClr val="7030A0"/>
              </a:solidFill>
            </a:endParaRPr>
          </a:p>
        </p:txBody>
      </p:sp>
      <p:sp>
        <p:nvSpPr>
          <p:cNvPr id="72710" name="Zástupný symbol pro obsah 2"/>
          <p:cNvSpPr>
            <a:spLocks noGrp="1"/>
          </p:cNvSpPr>
          <p:nvPr>
            <p:ph idx="1"/>
          </p:nvPr>
        </p:nvSpPr>
        <p:spPr>
          <a:xfrm>
            <a:off x="114956" y="1030808"/>
            <a:ext cx="2920410" cy="2741069"/>
          </a:xfrm>
        </p:spPr>
        <p:txBody>
          <a:bodyPr/>
          <a:lstStyle/>
          <a:p>
            <a:pPr marL="423863"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  <a:tab pos="6515100" algn="l"/>
              </a:tabLst>
            </a:pPr>
            <a:r>
              <a:rPr lang="en-GB" altLang="en-US" sz="2100" b="1" dirty="0" smtClean="0">
                <a:solidFill>
                  <a:srgbClr val="7030A0"/>
                </a:solidFill>
              </a:rPr>
              <a:t>Key/Value</a:t>
            </a:r>
          </a:p>
          <a:p>
            <a:pPr marL="423863"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  <a:tab pos="6515100" algn="l"/>
              </a:tabLst>
            </a:pPr>
            <a:endParaRPr lang="en-US" altLang="en-US" sz="2100" b="1" dirty="0" smtClean="0">
              <a:solidFill>
                <a:srgbClr val="7030A0"/>
              </a:solidFill>
            </a:endParaRPr>
          </a:p>
          <a:p>
            <a:pPr marL="423863"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  <a:tab pos="6515100" algn="l"/>
              </a:tabLst>
            </a:pPr>
            <a:endParaRPr lang="en-GB" altLang="en-US" sz="2100" b="1" dirty="0" smtClean="0">
              <a:solidFill>
                <a:srgbClr val="7030A0"/>
              </a:solidFill>
            </a:endParaRPr>
          </a:p>
          <a:p>
            <a:pPr marL="423863"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  <a:tab pos="6515100" algn="l"/>
              </a:tabLst>
            </a:pPr>
            <a:r>
              <a:rPr lang="en-GB" altLang="en-US" sz="2100" b="1" dirty="0" smtClean="0">
                <a:solidFill>
                  <a:srgbClr val="7030A0"/>
                </a:solidFill>
              </a:rPr>
              <a:t>Column</a:t>
            </a:r>
            <a:br>
              <a:rPr lang="en-GB" altLang="en-US" sz="2100" b="1" dirty="0" smtClean="0">
                <a:solidFill>
                  <a:srgbClr val="7030A0"/>
                </a:solidFill>
              </a:rPr>
            </a:br>
            <a:r>
              <a:rPr lang="en-GB" altLang="en-US" sz="2100" b="1" dirty="0" smtClean="0">
                <a:solidFill>
                  <a:srgbClr val="7030A0"/>
                </a:solidFill>
              </a:rPr>
              <a:t>-oriented </a:t>
            </a:r>
          </a:p>
          <a:p>
            <a:pPr marL="423863"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  <a:tab pos="6515100" algn="l"/>
              </a:tabLst>
            </a:pPr>
            <a:endParaRPr lang="en-US" altLang="en-US" sz="2100" b="1" dirty="0" smtClean="0">
              <a:solidFill>
                <a:srgbClr val="7030A0"/>
              </a:solidFill>
            </a:endParaRPr>
          </a:p>
          <a:p>
            <a:pPr marL="423863"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  <a:tab pos="6515100" algn="l"/>
              </a:tabLst>
            </a:pPr>
            <a:endParaRPr lang="en-GB" altLang="en-US" sz="2100" b="1" dirty="0" smtClean="0">
              <a:solidFill>
                <a:srgbClr val="7030A0"/>
              </a:solidFill>
            </a:endParaRPr>
          </a:p>
          <a:p>
            <a:pPr marL="423863"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  <a:tab pos="6515100" algn="l"/>
              </a:tabLst>
            </a:pPr>
            <a:r>
              <a:rPr lang="en-GB" altLang="en-US" sz="2100" b="1" dirty="0" smtClean="0">
                <a:solidFill>
                  <a:srgbClr val="7030A0"/>
                </a:solidFill>
              </a:rPr>
              <a:t>Document-oriented</a:t>
            </a:r>
          </a:p>
        </p:txBody>
      </p:sp>
      <p:sp>
        <p:nvSpPr>
          <p:cNvPr id="72709" name="Nadpis 1"/>
          <p:cNvSpPr>
            <a:spLocks noGrp="1"/>
          </p:cNvSpPr>
          <p:nvPr>
            <p:ph type="title"/>
          </p:nvPr>
        </p:nvSpPr>
        <p:spPr>
          <a:xfrm>
            <a:off x="35934" y="-9525"/>
            <a:ext cx="8856546" cy="854869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Categories of NoSQL databases</a:t>
            </a:r>
          </a:p>
        </p:txBody>
      </p:sp>
      <p:pic>
        <p:nvPicPr>
          <p:cNvPr id="72711" name="Picture 8" descr="nosql-1-key-va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99" y="1030808"/>
            <a:ext cx="1771650" cy="42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10" descr="nosql-2-key-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878" y="2211710"/>
            <a:ext cx="2464594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12" descr="nosql-3-key-do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12" y="3610806"/>
            <a:ext cx="20728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 descr="Graph Database and Neo4j. This summers I started to read about… | by  Swapnil Kumar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084" y="1243335"/>
            <a:ext cx="1758107" cy="175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A Simple Approach for XML to Database Testi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r="51161" b="8567"/>
          <a:stretch/>
        </p:blipFill>
        <p:spPr bwMode="auto">
          <a:xfrm>
            <a:off x="5579602" y="3610806"/>
            <a:ext cx="1471093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9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24788" y="4100"/>
            <a:ext cx="8373616" cy="85725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Basic NoSQL API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42963"/>
            <a:ext cx="5148064" cy="4177059"/>
          </a:xfrm>
        </p:spPr>
        <p:txBody>
          <a:bodyPr/>
          <a:lstStyle/>
          <a:p>
            <a:pPr eaLnBrk="1" hangingPunct="1"/>
            <a:r>
              <a:rPr lang="en-GB" altLang="en-US" sz="2325" b="1" dirty="0">
                <a:solidFill>
                  <a:srgbClr val="7030A0"/>
                </a:solidFill>
              </a:rPr>
              <a:t>Basic API access:</a:t>
            </a:r>
          </a:p>
          <a:p>
            <a:pPr lvl="1"/>
            <a:r>
              <a:rPr lang="en-GB" altLang="en-US" sz="2000" dirty="0" smtClean="0"/>
              <a:t>Extract </a:t>
            </a:r>
            <a:r>
              <a:rPr lang="en-GB" altLang="en-US" sz="2000" dirty="0"/>
              <a:t>the value given a </a:t>
            </a:r>
            <a:r>
              <a:rPr lang="en-GB" altLang="en-US" sz="2000" dirty="0" smtClean="0"/>
              <a:t>key </a:t>
            </a:r>
            <a:r>
              <a:rPr lang="en-GB" altLang="en-US" sz="2000" dirty="0" smtClean="0">
                <a:solidFill>
                  <a:srgbClr val="7030A0"/>
                </a:solidFill>
                <a:latin typeface="Courier" pitchFamily="49" charset="0"/>
              </a:rPr>
              <a:t>get(key</a:t>
            </a:r>
            <a:r>
              <a:rPr lang="en-GB" altLang="en-US" sz="2000" dirty="0">
                <a:solidFill>
                  <a:srgbClr val="7030A0"/>
                </a:solidFill>
                <a:latin typeface="Courier" pitchFamily="49" charset="0"/>
              </a:rPr>
              <a:t>)</a:t>
            </a:r>
            <a:endParaRPr lang="en-GB" altLang="en-US" sz="2000" dirty="0">
              <a:solidFill>
                <a:srgbClr val="7030A0"/>
              </a:solidFill>
            </a:endParaRPr>
          </a:p>
          <a:p>
            <a:pPr lvl="1"/>
            <a:r>
              <a:rPr lang="en-GB" altLang="en-US" sz="2000" dirty="0" smtClean="0"/>
              <a:t>Create </a:t>
            </a:r>
            <a:r>
              <a:rPr lang="en-GB" altLang="en-US" sz="2000" dirty="0"/>
              <a:t>or update the value given its </a:t>
            </a:r>
            <a:r>
              <a:rPr lang="en-GB" altLang="en-US" sz="2000" dirty="0" smtClean="0"/>
              <a:t>key </a:t>
            </a:r>
            <a:r>
              <a:rPr lang="en-GB" altLang="en-US" sz="2000" dirty="0" smtClean="0">
                <a:solidFill>
                  <a:srgbClr val="7030A0"/>
                </a:solidFill>
                <a:latin typeface="Courier" pitchFamily="49" charset="0"/>
              </a:rPr>
              <a:t>put(key</a:t>
            </a:r>
            <a:r>
              <a:rPr lang="en-GB" altLang="en-US" sz="2000" dirty="0">
                <a:solidFill>
                  <a:srgbClr val="7030A0"/>
                </a:solidFill>
                <a:latin typeface="Courier" pitchFamily="49" charset="0"/>
              </a:rPr>
              <a:t>, value) </a:t>
            </a:r>
            <a:endParaRPr lang="en-GB" altLang="en-US" sz="2000" dirty="0">
              <a:solidFill>
                <a:srgbClr val="7030A0"/>
              </a:solidFill>
            </a:endParaRPr>
          </a:p>
          <a:p>
            <a:pPr lvl="1"/>
            <a:r>
              <a:rPr lang="en-GB" altLang="en-US" sz="2000" dirty="0" smtClean="0"/>
              <a:t>Remove </a:t>
            </a:r>
            <a:r>
              <a:rPr lang="en-GB" altLang="en-US" sz="2000" dirty="0"/>
              <a:t>the key and its associated </a:t>
            </a:r>
            <a:r>
              <a:rPr lang="en-GB" altLang="en-US" sz="2000" dirty="0" smtClean="0"/>
              <a:t>value </a:t>
            </a:r>
            <a:r>
              <a:rPr lang="en-GB" altLang="en-US" sz="2000" dirty="0" smtClean="0">
                <a:solidFill>
                  <a:srgbClr val="7030A0"/>
                </a:solidFill>
                <a:latin typeface="Courier" pitchFamily="49" charset="0"/>
              </a:rPr>
              <a:t>delete(key</a:t>
            </a:r>
            <a:r>
              <a:rPr lang="en-GB" altLang="en-US" sz="2000" dirty="0">
                <a:solidFill>
                  <a:srgbClr val="7030A0"/>
                </a:solidFill>
                <a:latin typeface="Courier" pitchFamily="49" charset="0"/>
              </a:rPr>
              <a:t>)</a:t>
            </a:r>
            <a:endParaRPr lang="en-GB" altLang="en-US" sz="2000" dirty="0">
              <a:solidFill>
                <a:srgbClr val="7030A0"/>
              </a:solidFill>
            </a:endParaRPr>
          </a:p>
          <a:p>
            <a:pPr lvl="1"/>
            <a:r>
              <a:rPr lang="en-GB" altLang="en-US" sz="2000" dirty="0" smtClean="0"/>
              <a:t>Invoke </a:t>
            </a:r>
            <a:r>
              <a:rPr lang="en-GB" altLang="en-US" sz="2000" dirty="0"/>
              <a:t>an operation to the value (given its key) which is a special data structure (e.g. List, Set, Map .... </a:t>
            </a:r>
            <a:r>
              <a:rPr lang="en-GB" altLang="en-US" sz="2000" dirty="0" err="1"/>
              <a:t>etc</a:t>
            </a:r>
            <a:r>
              <a:rPr lang="en-GB" altLang="en-US" sz="2000" dirty="0" smtClean="0"/>
              <a:t>)</a:t>
            </a:r>
            <a:br>
              <a:rPr lang="en-GB" altLang="en-US" sz="2000" dirty="0" smtClean="0"/>
            </a:br>
            <a:r>
              <a:rPr lang="en-GB" altLang="en-US" sz="2000" dirty="0">
                <a:solidFill>
                  <a:srgbClr val="7030A0"/>
                </a:solidFill>
                <a:latin typeface="Courier" pitchFamily="49" charset="0"/>
              </a:rPr>
              <a:t>execute(key, operation, parameters)</a:t>
            </a:r>
            <a:endParaRPr lang="en-GB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76056" y="842963"/>
            <a:ext cx="3613944" cy="2088828"/>
          </a:xfr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325" b="1" dirty="0" smtClean="0">
                <a:solidFill>
                  <a:srgbClr val="C00000"/>
                </a:solidFill>
              </a:rPr>
              <a:t>Not (well)supported:</a:t>
            </a:r>
          </a:p>
          <a:p>
            <a:pPr lvl="1"/>
            <a:r>
              <a:rPr lang="en-GB" altLang="en-US" sz="2000" dirty="0" smtClean="0"/>
              <a:t>Relations (foreign keys)</a:t>
            </a:r>
          </a:p>
          <a:p>
            <a:pPr lvl="1"/>
            <a:r>
              <a:rPr lang="en-GB" altLang="en-US" sz="2000" dirty="0" smtClean="0"/>
              <a:t>Joins</a:t>
            </a:r>
          </a:p>
          <a:p>
            <a:pPr lvl="1"/>
            <a:r>
              <a:rPr lang="en-US" altLang="en-US" sz="2000" dirty="0" smtClean="0"/>
              <a:t>Aggregations</a:t>
            </a:r>
            <a:endParaRPr lang="en-GB" altLang="en-US" sz="2000" dirty="0" smtClean="0"/>
          </a:p>
          <a:p>
            <a:endParaRPr lang="en-GB" altLang="en-US" sz="2325" dirty="0" smtClean="0"/>
          </a:p>
        </p:txBody>
      </p:sp>
    </p:spTree>
    <p:extLst>
      <p:ext uri="{BB962C8B-B14F-4D97-AF65-F5344CB8AC3E}">
        <p14:creationId xmlns:p14="http://schemas.microsoft.com/office/powerpoint/2010/main" val="4165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4990" y="-24939"/>
            <a:ext cx="8373616" cy="85725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NoSQL family</a:t>
            </a:r>
          </a:p>
        </p:txBody>
      </p:sp>
      <p:pic>
        <p:nvPicPr>
          <p:cNvPr id="737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2311"/>
            <a:ext cx="6480720" cy="421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3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4990" y="-24939"/>
            <a:ext cx="8887490" cy="85725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NoSQL databases: CAP </a:t>
            </a:r>
            <a:r>
              <a:rPr lang="en-GB" altLang="en-US" dirty="0" smtClean="0"/>
              <a:t>implication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15566"/>
            <a:ext cx="63436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3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39552" y="1347614"/>
            <a:ext cx="4032449" cy="2196449"/>
          </a:xfrm>
        </p:spPr>
        <p:txBody>
          <a:bodyPr/>
          <a:lstStyle/>
          <a:p>
            <a:r>
              <a:rPr lang="en-US" altLang="zh-TW" sz="2800" b="1" dirty="0" smtClean="0"/>
              <a:t> </a:t>
            </a:r>
          </a:p>
        </p:txBody>
      </p:sp>
      <p:pic>
        <p:nvPicPr>
          <p:cNvPr id="9" name="Picture 12" descr="http://blogs.sap.com/innovation/files/2012/08/MapReduceFun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10598"/>
            <a:ext cx="3616098" cy="242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http://inside-bigdata.com/wp-content/uploads/2014/05/mapreduc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1510"/>
            <a:ext cx="3616098" cy="110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5024114" y="987574"/>
            <a:ext cx="4114800" cy="1512168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en-US" dirty="0" smtClean="0"/>
              <a:t>Map-Reduce </a:t>
            </a:r>
            <a:r>
              <a:rPr lang="en-US" dirty="0"/>
              <a:t>A</a:t>
            </a:r>
            <a:r>
              <a:rPr lang="en-US" dirty="0" smtClean="0"/>
              <a:t>lgorithm</a:t>
            </a:r>
          </a:p>
          <a:p>
            <a:pPr>
              <a:buClr>
                <a:srgbClr val="7030A0"/>
              </a:buClr>
            </a:pPr>
            <a:r>
              <a:rPr lang="en-US" dirty="0" smtClean="0"/>
              <a:t>Map-Reduce Example</a:t>
            </a:r>
            <a:endParaRPr lang="en-GB" dirty="0" smtClean="0"/>
          </a:p>
          <a:p>
            <a:pPr>
              <a:buClr>
                <a:srgbClr val="7030A0"/>
              </a:buClr>
            </a:pPr>
            <a:r>
              <a:rPr lang="en-GB" dirty="0" smtClean="0"/>
              <a:t>Hadoop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741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Заголовок 1"/>
          <p:cNvSpPr>
            <a:spLocks noGrp="1"/>
          </p:cNvSpPr>
          <p:nvPr>
            <p:ph type="title"/>
          </p:nvPr>
        </p:nvSpPr>
        <p:spPr>
          <a:xfrm>
            <a:off x="4251" y="0"/>
            <a:ext cx="9000306" cy="857250"/>
          </a:xfrm>
        </p:spPr>
        <p:txBody>
          <a:bodyPr>
            <a:normAutofit/>
          </a:bodyPr>
          <a:lstStyle/>
          <a:p>
            <a:r>
              <a:rPr lang="en-US" altLang="en-US" sz="4000" dirty="0" err="1" smtClean="0"/>
              <a:t>MapReduce</a:t>
            </a:r>
            <a:endParaRPr lang="uk-UA" altLang="en-US" sz="4000" dirty="0" smtClean="0"/>
          </a:p>
        </p:txBody>
      </p:sp>
      <p:sp>
        <p:nvSpPr>
          <p:cNvPr id="83971" name="Содержимое 2"/>
          <p:cNvSpPr>
            <a:spLocks noGrp="1"/>
          </p:cNvSpPr>
          <p:nvPr>
            <p:ph idx="4294967295"/>
          </p:nvPr>
        </p:nvSpPr>
        <p:spPr>
          <a:xfrm>
            <a:off x="0" y="857250"/>
            <a:ext cx="8689910" cy="3741738"/>
          </a:xfrm>
        </p:spPr>
        <p:txBody>
          <a:bodyPr/>
          <a:lstStyle/>
          <a:p>
            <a:pPr algn="just"/>
            <a:r>
              <a:rPr lang="en-GB" altLang="en-US" sz="1800" b="1" dirty="0" err="1"/>
              <a:t>MapReduce</a:t>
            </a:r>
            <a:r>
              <a:rPr lang="en-GB" altLang="en-US" sz="1800" dirty="0"/>
              <a:t> is a programming framework that allows </a:t>
            </a:r>
            <a:r>
              <a:rPr lang="en-GB" altLang="en-US" sz="1800" dirty="0" smtClean="0"/>
              <a:t>to </a:t>
            </a:r>
            <a:r>
              <a:rPr lang="en-GB" altLang="en-US" sz="1800" dirty="0"/>
              <a:t>perform distributed and parallel processing on large data sets in </a:t>
            </a:r>
            <a:r>
              <a:rPr lang="en-GB" altLang="en-US" sz="1800" dirty="0" smtClean="0"/>
              <a:t>a distributed environment</a:t>
            </a:r>
            <a:endParaRPr lang="en-US" altLang="en-US" sz="1800" dirty="0" smtClean="0"/>
          </a:p>
          <a:p>
            <a:pPr algn="just"/>
            <a:r>
              <a:rPr lang="en-GB" sz="1800" b="1" dirty="0" err="1"/>
              <a:t>MapReduce</a:t>
            </a:r>
            <a:r>
              <a:rPr lang="en-GB" sz="1800" dirty="0"/>
              <a:t> consists of two distinct </a:t>
            </a:r>
            <a:r>
              <a:rPr lang="en-GB" sz="1800" dirty="0" smtClean="0"/>
              <a:t>tasks: </a:t>
            </a:r>
            <a:r>
              <a:rPr lang="en-GB" sz="1800" b="1" dirty="0" smtClean="0"/>
              <a:t>Map</a:t>
            </a:r>
            <a:r>
              <a:rPr lang="en-GB" sz="1800" dirty="0" smtClean="0"/>
              <a:t> </a:t>
            </a:r>
            <a:r>
              <a:rPr lang="en-GB" sz="1800" dirty="0"/>
              <a:t>and </a:t>
            </a:r>
            <a:r>
              <a:rPr lang="en-GB" sz="1800" b="1" dirty="0" smtClean="0"/>
              <a:t>Reduce</a:t>
            </a:r>
            <a:r>
              <a:rPr lang="en-GB" sz="1800" dirty="0" smtClean="0"/>
              <a:t>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1800" dirty="0" smtClean="0"/>
              <a:t>The </a:t>
            </a:r>
            <a:r>
              <a:rPr lang="en-GB" sz="1800" b="1" dirty="0"/>
              <a:t>reducer</a:t>
            </a:r>
            <a:r>
              <a:rPr lang="en-GB" sz="1800" dirty="0"/>
              <a:t> phase takes place after the mapper phase has been completed.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1800" dirty="0" smtClean="0"/>
              <a:t>During the </a:t>
            </a:r>
            <a:r>
              <a:rPr lang="en-GB" sz="1800" b="1" dirty="0"/>
              <a:t>map</a:t>
            </a:r>
            <a:r>
              <a:rPr lang="en-GB" sz="1800" dirty="0"/>
              <a:t> </a:t>
            </a:r>
            <a:r>
              <a:rPr lang="en-GB" sz="1800" dirty="0" smtClean="0"/>
              <a:t>job a </a:t>
            </a:r>
            <a:r>
              <a:rPr lang="en-GB" sz="1800" dirty="0"/>
              <a:t>block of data is read and processed to produce key-value pairs as intermediate outputs.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1800" dirty="0"/>
              <a:t>The </a:t>
            </a:r>
            <a:r>
              <a:rPr lang="en-GB" sz="1800" b="1" dirty="0"/>
              <a:t>output of a Mapper</a:t>
            </a:r>
            <a:r>
              <a:rPr lang="en-GB" sz="1800" dirty="0"/>
              <a:t> </a:t>
            </a:r>
            <a:r>
              <a:rPr lang="en-GB" sz="1800" dirty="0" smtClean="0"/>
              <a:t>(</a:t>
            </a:r>
            <a:r>
              <a:rPr lang="en-GB" sz="1800" i="1" dirty="0"/>
              <a:t>key-value pairs</a:t>
            </a:r>
            <a:r>
              <a:rPr lang="en-GB" sz="1800" dirty="0"/>
              <a:t>) is </a:t>
            </a:r>
            <a:r>
              <a:rPr lang="en-GB" sz="1800" b="1" dirty="0"/>
              <a:t>input to the Reducer</a:t>
            </a:r>
            <a:r>
              <a:rPr lang="en-GB" sz="1800" dirty="0"/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1800" dirty="0"/>
              <a:t>The reducer receives the key-value pair from multiple map jobs.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Then, the reducer aggregates those intermediate data tuples 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(</a:t>
            </a:r>
            <a:r>
              <a:rPr lang="en-GB" sz="1800" i="1" dirty="0"/>
              <a:t>intermediate key-value pair</a:t>
            </a:r>
            <a:r>
              <a:rPr lang="en-GB" sz="1800" dirty="0"/>
              <a:t>) into a smaller set of tuples </a:t>
            </a:r>
            <a:r>
              <a:rPr lang="en-GB" sz="1800" dirty="0" smtClean="0"/>
              <a:t>or </a:t>
            </a:r>
            <a:br>
              <a:rPr lang="en-GB" sz="1800" dirty="0" smtClean="0"/>
            </a:br>
            <a:r>
              <a:rPr lang="en-GB" sz="1800" dirty="0" smtClean="0"/>
              <a:t>key-value </a:t>
            </a:r>
            <a:r>
              <a:rPr lang="en-GB" sz="1800" dirty="0"/>
              <a:t>pairs which is the </a:t>
            </a:r>
            <a:r>
              <a:rPr lang="en-GB" sz="1800" dirty="0" smtClean="0"/>
              <a:t>final </a:t>
            </a:r>
            <a:r>
              <a:rPr lang="en-GB" sz="1800" dirty="0"/>
              <a:t>output.</a:t>
            </a:r>
            <a:endParaRPr lang="uk-UA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32858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Заголовок 1"/>
          <p:cNvSpPr>
            <a:spLocks noGrp="1"/>
          </p:cNvSpPr>
          <p:nvPr>
            <p:ph type="title"/>
          </p:nvPr>
        </p:nvSpPr>
        <p:spPr>
          <a:xfrm>
            <a:off x="4251" y="0"/>
            <a:ext cx="9000306" cy="857250"/>
          </a:xfrm>
        </p:spPr>
        <p:txBody>
          <a:bodyPr>
            <a:normAutofit/>
          </a:bodyPr>
          <a:lstStyle/>
          <a:p>
            <a:r>
              <a:rPr lang="en-US" altLang="en-US" sz="3800" dirty="0" err="1" smtClean="0"/>
              <a:t>MapReduce</a:t>
            </a:r>
            <a:r>
              <a:rPr lang="en-US" altLang="en-US" sz="3800" dirty="0" smtClean="0"/>
              <a:t>: </a:t>
            </a:r>
            <a:r>
              <a:rPr lang="en-GB" sz="3800" b="0" dirty="0"/>
              <a:t>Inputs and </a:t>
            </a:r>
            <a:r>
              <a:rPr lang="en-GB" sz="3800" b="0" dirty="0" smtClean="0"/>
              <a:t>Outputs</a:t>
            </a:r>
            <a:endParaRPr lang="uk-UA" altLang="en-US" sz="3800" b="0" dirty="0" smtClean="0"/>
          </a:p>
        </p:txBody>
      </p:sp>
      <p:sp>
        <p:nvSpPr>
          <p:cNvPr id="83971" name="Содержимое 2"/>
          <p:cNvSpPr>
            <a:spLocks noGrp="1"/>
          </p:cNvSpPr>
          <p:nvPr>
            <p:ph idx="4294967295"/>
          </p:nvPr>
        </p:nvSpPr>
        <p:spPr>
          <a:xfrm>
            <a:off x="4251" y="771550"/>
            <a:ext cx="8689910" cy="1642492"/>
          </a:xfrm>
        </p:spPr>
        <p:txBody>
          <a:bodyPr/>
          <a:lstStyle/>
          <a:p>
            <a:pPr algn="just"/>
            <a:r>
              <a:rPr lang="en-GB" altLang="en-US" sz="1800" dirty="0"/>
              <a:t>The </a:t>
            </a:r>
            <a:r>
              <a:rPr lang="en-GB" altLang="en-US" sz="1800" b="1" dirty="0" err="1"/>
              <a:t>MapReduce</a:t>
            </a:r>
            <a:r>
              <a:rPr lang="en-GB" altLang="en-US" sz="1800" dirty="0"/>
              <a:t> framework operates exclusively on &lt;key, value&gt; </a:t>
            </a:r>
            <a:r>
              <a:rPr lang="en-GB" altLang="en-US" sz="1800" dirty="0" smtClean="0"/>
              <a:t>pairs.</a:t>
            </a:r>
          </a:p>
          <a:p>
            <a:pPr algn="just"/>
            <a:r>
              <a:rPr lang="en-GB" sz="1800" dirty="0" smtClean="0"/>
              <a:t>Input </a:t>
            </a:r>
            <a:r>
              <a:rPr lang="en-GB" sz="1800" dirty="0"/>
              <a:t>and Output types of a </a:t>
            </a:r>
            <a:r>
              <a:rPr lang="en-GB" sz="1800" dirty="0" err="1"/>
              <a:t>MapReduce</a:t>
            </a:r>
            <a:r>
              <a:rPr lang="en-GB" sz="1800" dirty="0"/>
              <a:t> job</a:t>
            </a:r>
            <a:r>
              <a:rPr lang="en-GB" sz="1800" dirty="0" smtClean="0"/>
              <a:t>:</a:t>
            </a:r>
          </a:p>
          <a:p>
            <a:pPr marL="0" indent="0" algn="just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>
                <a:solidFill>
                  <a:srgbClr val="7030A0"/>
                </a:solidFill>
              </a:rPr>
              <a:t>input)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&lt;k1, v1&gt; </a:t>
            </a:r>
            <a:r>
              <a:rPr lang="en-US" sz="1600" dirty="0">
                <a:solidFill>
                  <a:srgbClr val="7030A0"/>
                </a:solidFill>
              </a:rPr>
              <a:t>-&gt; </a:t>
            </a:r>
            <a:r>
              <a:rPr lang="en-US" sz="1600" b="1" dirty="0">
                <a:solidFill>
                  <a:srgbClr val="7030A0"/>
                </a:solidFill>
              </a:rPr>
              <a:t>map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-&gt;        </a:t>
            </a:r>
            <a:r>
              <a:rPr lang="en-US" sz="1600" dirty="0" smtClean="0">
                <a:solidFill>
                  <a:srgbClr val="00B050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k2, v2</a:t>
            </a:r>
            <a:r>
              <a:rPr lang="en-US" sz="1600" dirty="0" smtClean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	   	    </a:t>
            </a:r>
            <a:r>
              <a:rPr lang="en-US" sz="1600" dirty="0" smtClean="0">
                <a:solidFill>
                  <a:srgbClr val="00B050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k2, v2&gt; </a:t>
            </a:r>
            <a:r>
              <a:rPr lang="en-US" sz="1600" dirty="0" smtClean="0">
                <a:solidFill>
                  <a:srgbClr val="7030A0"/>
                </a:solidFill>
              </a:rPr>
              <a:t>-&gt; </a:t>
            </a:r>
            <a:r>
              <a:rPr lang="en-US" sz="1600" b="1" dirty="0">
                <a:solidFill>
                  <a:srgbClr val="7030A0"/>
                </a:solidFill>
              </a:rPr>
              <a:t>combine</a:t>
            </a:r>
            <a:r>
              <a:rPr lang="en-US" sz="1600" dirty="0">
                <a:solidFill>
                  <a:srgbClr val="7030A0"/>
                </a:solidFill>
              </a:rPr>
              <a:t> -&gt; </a:t>
            </a:r>
            <a:r>
              <a:rPr lang="en-US" sz="1600" dirty="0">
                <a:solidFill>
                  <a:srgbClr val="00B050"/>
                </a:solidFill>
              </a:rPr>
              <a:t>&lt;k2, v2&gt; </a:t>
            </a:r>
            <a:endParaRPr lang="en-US" sz="1600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	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  	    </a:t>
            </a:r>
            <a:r>
              <a:rPr lang="en-US" sz="1600" dirty="0" smtClean="0">
                <a:solidFill>
                  <a:srgbClr val="00B050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k2, v2&gt; </a:t>
            </a:r>
            <a:r>
              <a:rPr lang="en-US" sz="1600" dirty="0" smtClean="0">
                <a:solidFill>
                  <a:srgbClr val="7030A0"/>
                </a:solidFill>
              </a:rPr>
              <a:t>-&gt; </a:t>
            </a:r>
            <a:r>
              <a:rPr lang="en-US" sz="1600" b="1" dirty="0">
                <a:solidFill>
                  <a:srgbClr val="7030A0"/>
                </a:solidFill>
              </a:rPr>
              <a:t>reduce</a:t>
            </a:r>
            <a:r>
              <a:rPr lang="en-US" sz="1600" dirty="0">
                <a:solidFill>
                  <a:srgbClr val="7030A0"/>
                </a:solidFill>
              </a:rPr>
              <a:t> -&gt; </a:t>
            </a:r>
            <a:r>
              <a:rPr lang="en-US" sz="1600" dirty="0" smtClean="0">
                <a:solidFill>
                  <a:srgbClr val="7030A0"/>
                </a:solidFill>
              </a:rPr>
              <a:t>   </a:t>
            </a:r>
            <a:r>
              <a:rPr lang="en-US" sz="1600" dirty="0" smtClean="0">
                <a:solidFill>
                  <a:srgbClr val="00B050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k3, v3&gt;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(output)</a:t>
            </a:r>
          </a:p>
          <a:p>
            <a:pPr algn="just"/>
            <a:endParaRPr lang="en-GB" sz="1800" dirty="0" smtClean="0"/>
          </a:p>
        </p:txBody>
      </p:sp>
      <p:sp>
        <p:nvSpPr>
          <p:cNvPr id="4" name="Содержимое 2"/>
          <p:cNvSpPr>
            <a:spLocks noGrp="1"/>
          </p:cNvSpPr>
          <p:nvPr>
            <p:ph idx="4294967295"/>
          </p:nvPr>
        </p:nvSpPr>
        <p:spPr>
          <a:xfrm>
            <a:off x="4251" y="2513430"/>
            <a:ext cx="8689910" cy="423428"/>
          </a:xfrm>
        </p:spPr>
        <p:txBody>
          <a:bodyPr/>
          <a:lstStyle/>
          <a:p>
            <a:pPr algn="just"/>
            <a:r>
              <a:rPr lang="en-GB" sz="1800" b="1" dirty="0" smtClean="0"/>
              <a:t>Example: </a:t>
            </a:r>
            <a:r>
              <a:rPr lang="en-GB" sz="1800" dirty="0" smtClean="0"/>
              <a:t>count </a:t>
            </a:r>
            <a:r>
              <a:rPr lang="en-GB" sz="1800" dirty="0"/>
              <a:t>the appearance of each word in a set of documents</a:t>
            </a:r>
            <a:endParaRPr lang="en-GB" sz="18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2939232"/>
            <a:ext cx="4176464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sng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name, String document):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// name: document 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// document: document contents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v1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 each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 w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document: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emit (w, 1)</a:t>
            </a:r>
            <a:r>
              <a:rPr lang="en-US" altLang="en-US" sz="1200" dirty="0"/>
              <a:t> </a:t>
            </a:r>
            <a:r>
              <a:rPr lang="en-US" altLang="en-US" sz="1200" dirty="0" smtClean="0"/>
              <a:t>   </a:t>
            </a:r>
            <a:r>
              <a:rPr lang="en-US" altLang="en-US" sz="1200" i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// &lt;</a:t>
            </a:r>
            <a:r>
              <a:rPr lang="en-US" alt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k2,v2&gt;</a:t>
            </a:r>
            <a:endParaRPr lang="en-US" altLang="en-US" sz="12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56451" y="3651870"/>
            <a:ext cx="5580112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sng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word, Iterator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partialCounts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word: a word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partialCounts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 list of aggregated partial counts </a:t>
            </a:r>
            <a:r>
              <a:rPr kumimoji="0" lang="en-US" altLang="en-US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pc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partialCounts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+= pc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 (word, sum)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altLang="en-US" sz="1200" i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200" i="1" dirty="0">
                <a:solidFill>
                  <a:srgbClr val="00B05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k3,v3&gt;</a:t>
            </a:r>
            <a:endParaRPr lang="en-US" altLang="en-US" sz="12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Bent-Up Arrow 6"/>
          <p:cNvSpPr/>
          <p:nvPr/>
        </p:nvSpPr>
        <p:spPr>
          <a:xfrm rot="5400000">
            <a:off x="1620544" y="2786911"/>
            <a:ext cx="574319" cy="3024336"/>
          </a:xfrm>
          <a:prstGeom prst="bentUpArrow">
            <a:avLst>
              <a:gd name="adj1" fmla="val 33020"/>
              <a:gd name="adj2" fmla="val 3795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45421" y="4504763"/>
            <a:ext cx="31197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List &lt;k2</a:t>
            </a:r>
            <a:r>
              <a:rPr lang="en-US" sz="1200" dirty="0">
                <a:solidFill>
                  <a:srgbClr val="00B050"/>
                </a:solidFill>
              </a:rPr>
              <a:t>, v2&gt; </a:t>
            </a:r>
            <a:r>
              <a:rPr lang="en-US" sz="1200" dirty="0">
                <a:solidFill>
                  <a:srgbClr val="7030A0"/>
                </a:solidFill>
              </a:rPr>
              <a:t>-&gt; </a:t>
            </a:r>
            <a:r>
              <a:rPr lang="en-US" sz="1200" b="1" dirty="0">
                <a:solidFill>
                  <a:srgbClr val="7030A0"/>
                </a:solidFill>
              </a:rPr>
              <a:t>combine</a:t>
            </a:r>
            <a:r>
              <a:rPr lang="en-US" sz="1200" dirty="0">
                <a:solidFill>
                  <a:srgbClr val="7030A0"/>
                </a:solidFill>
              </a:rPr>
              <a:t> -&gt; </a:t>
            </a:r>
            <a:r>
              <a:rPr lang="en-US" sz="1200" dirty="0">
                <a:solidFill>
                  <a:srgbClr val="00B050"/>
                </a:solidFill>
              </a:rPr>
              <a:t>&lt;k2, </a:t>
            </a:r>
            <a:r>
              <a:rPr lang="en-US" sz="1200" dirty="0" smtClean="0">
                <a:solidFill>
                  <a:srgbClr val="00B050"/>
                </a:solidFill>
              </a:rPr>
              <a:t>List(v2)&gt; </a:t>
            </a:r>
            <a:endParaRPr lang="en-GB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6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Nadpis 1"/>
          <p:cNvSpPr>
            <a:spLocks noGrp="1"/>
          </p:cNvSpPr>
          <p:nvPr>
            <p:ph type="title"/>
          </p:nvPr>
        </p:nvSpPr>
        <p:spPr>
          <a:xfrm>
            <a:off x="35496" y="0"/>
            <a:ext cx="8856984" cy="854869"/>
          </a:xfrm>
        </p:spPr>
        <p:txBody>
          <a:bodyPr/>
          <a:lstStyle/>
          <a:p>
            <a:pPr eaLnBrk="1" hangingPunct="1"/>
            <a:r>
              <a:rPr lang="en-GB" altLang="en-US" sz="4000" dirty="0" err="1" smtClean="0"/>
              <a:t>MapReduce</a:t>
            </a:r>
            <a:r>
              <a:rPr lang="en-GB" altLang="en-US" sz="4000" dirty="0" smtClean="0"/>
              <a:t>: </a:t>
            </a:r>
            <a:r>
              <a:rPr lang="en-GB" altLang="en-US" sz="4000" b="0" dirty="0" smtClean="0"/>
              <a:t>A word count example</a:t>
            </a:r>
          </a:p>
        </p:txBody>
      </p:sp>
      <p:pic>
        <p:nvPicPr>
          <p:cNvPr id="88070" name="Picture 2" descr="http://www.cs.uml.edu/%7Ejlu1/doc/source/report/img/MapReduceEx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" t="18170" r="3431" b="8481"/>
          <a:stretch/>
        </p:blipFill>
        <p:spPr bwMode="auto">
          <a:xfrm>
            <a:off x="395536" y="872939"/>
            <a:ext cx="8568952" cy="404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71094" y="1181094"/>
            <a:ext cx="939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&lt;k1, v1&gt; </a:t>
            </a:r>
            <a:endParaRPr lang="en-GB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3739955" y="1168763"/>
            <a:ext cx="13067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List &lt;k2, v2&gt; </a:t>
            </a:r>
            <a:endParaRPr lang="en-GB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179489" y="1174312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&lt;k2, List(v2)&gt; </a:t>
            </a:r>
            <a:endParaRPr lang="en-GB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6660232" y="1168764"/>
            <a:ext cx="939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&lt;k3, v3&gt; </a:t>
            </a:r>
            <a:endParaRPr lang="en-GB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884369" y="1168765"/>
            <a:ext cx="12596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List &lt;k3, v3&gt; </a:t>
            </a:r>
            <a:endParaRPr lang="en-GB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1835696" y="1612661"/>
            <a:ext cx="591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line1</a:t>
            </a:r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35696" y="2671503"/>
            <a:ext cx="591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line2</a:t>
            </a:r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5696" y="3730345"/>
            <a:ext cx="591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line3</a:t>
            </a:r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015" y="2427734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doc1</a:t>
            </a:r>
            <a:endParaRPr lang="en-GB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2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Заголовок 1"/>
          <p:cNvSpPr>
            <a:spLocks noGrp="1"/>
          </p:cNvSpPr>
          <p:nvPr>
            <p:ph type="title"/>
          </p:nvPr>
        </p:nvSpPr>
        <p:spPr>
          <a:xfrm>
            <a:off x="4251" y="0"/>
            <a:ext cx="9000306" cy="857250"/>
          </a:xfrm>
        </p:spPr>
        <p:txBody>
          <a:bodyPr>
            <a:normAutofit fontScale="90000"/>
          </a:bodyPr>
          <a:lstStyle/>
          <a:p>
            <a:r>
              <a:rPr lang="en-US" altLang="en-US" dirty="0" err="1" smtClean="0"/>
              <a:t>MapReduce</a:t>
            </a:r>
            <a:r>
              <a:rPr lang="en-US" altLang="en-US" dirty="0" smtClean="0"/>
              <a:t>: </a:t>
            </a:r>
            <a:r>
              <a:rPr lang="en-GB" sz="3800" b="0" dirty="0" smtClean="0"/>
              <a:t>Advantages </a:t>
            </a:r>
            <a:r>
              <a:rPr lang="en-GB" sz="3800" b="0" dirty="0"/>
              <a:t>of </a:t>
            </a:r>
            <a:r>
              <a:rPr lang="en-GB" sz="3800" b="0" dirty="0" err="1"/>
              <a:t>MapReduce</a:t>
            </a:r>
            <a:endParaRPr lang="uk-UA" altLang="en-US" sz="3800" b="0" dirty="0" smtClean="0"/>
          </a:p>
        </p:txBody>
      </p:sp>
      <p:sp>
        <p:nvSpPr>
          <p:cNvPr id="83971" name="Содержимое 2"/>
          <p:cNvSpPr>
            <a:spLocks noGrp="1"/>
          </p:cNvSpPr>
          <p:nvPr>
            <p:ph idx="4294967295"/>
          </p:nvPr>
        </p:nvSpPr>
        <p:spPr>
          <a:xfrm>
            <a:off x="23326" y="987574"/>
            <a:ext cx="4515864" cy="3456384"/>
          </a:xfrm>
        </p:spPr>
        <p:txBody>
          <a:bodyPr/>
          <a:lstStyle/>
          <a:p>
            <a:r>
              <a:rPr lang="en-GB" altLang="en-US" sz="1800" b="1" dirty="0" smtClean="0"/>
              <a:t>Parallel </a:t>
            </a:r>
            <a:r>
              <a:rPr lang="en-GB" altLang="en-US" sz="1800" b="1" dirty="0"/>
              <a:t>Processing: </a:t>
            </a:r>
            <a:r>
              <a:rPr lang="en-GB" altLang="en-US" sz="1600" i="1" dirty="0" smtClean="0"/>
              <a:t>a </a:t>
            </a:r>
            <a:r>
              <a:rPr lang="en-GB" altLang="en-US" sz="1600" i="1" dirty="0"/>
              <a:t>job </a:t>
            </a:r>
            <a:r>
              <a:rPr lang="en-GB" altLang="en-US" sz="1600" i="1" dirty="0" smtClean="0"/>
              <a:t>is divided among </a:t>
            </a:r>
            <a:r>
              <a:rPr lang="en-GB" altLang="en-US" sz="1600" i="1" dirty="0"/>
              <a:t>multiple nodes and each node works with a part of the job </a:t>
            </a:r>
            <a:r>
              <a:rPr lang="en-GB" altLang="en-US" sz="1600" i="1" dirty="0" smtClean="0"/>
              <a:t>simultaneously; </a:t>
            </a:r>
            <a:br>
              <a:rPr lang="en-GB" altLang="en-US" sz="1600" i="1" dirty="0" smtClean="0"/>
            </a:br>
            <a:r>
              <a:rPr lang="en-GB" altLang="en-US" sz="1600" i="1" dirty="0" smtClean="0"/>
              <a:t>As </a:t>
            </a:r>
            <a:r>
              <a:rPr lang="en-GB" altLang="en-US" sz="1600" i="1" dirty="0"/>
              <a:t>the data is processed by multiple machines instead of a single machine in parallel, the time taken to process the data gets reduced by a tremendous </a:t>
            </a:r>
            <a:r>
              <a:rPr lang="en-GB" altLang="en-US" sz="1600" i="1" dirty="0" smtClean="0"/>
              <a:t>amount.</a:t>
            </a:r>
          </a:p>
          <a:p>
            <a:endParaRPr lang="en-GB" altLang="en-US" sz="1600" i="1" dirty="0" smtClean="0"/>
          </a:p>
          <a:p>
            <a:r>
              <a:rPr lang="en-GB" altLang="en-US" sz="1800" b="1" dirty="0"/>
              <a:t>Data Locality: </a:t>
            </a:r>
            <a:r>
              <a:rPr lang="en-GB" altLang="en-US" sz="1600" i="1" dirty="0"/>
              <a:t>the data is distributed among multiple nodes where each node processes the part of the data residing on </a:t>
            </a:r>
            <a:r>
              <a:rPr lang="en-GB" altLang="en-US" sz="1600" i="1" dirty="0" smtClean="0"/>
              <a:t>it; </a:t>
            </a:r>
            <a:r>
              <a:rPr lang="en-GB" altLang="en-US" sz="1600" i="1" dirty="0"/>
              <a:t>the processing unit </a:t>
            </a:r>
            <a:r>
              <a:rPr lang="en-GB" altLang="en-US" sz="1600" i="1" dirty="0" smtClean="0"/>
              <a:t>(executable software code) is bringing to </a:t>
            </a:r>
            <a:r>
              <a:rPr lang="en-GB" altLang="en-US" sz="1600" i="1" dirty="0"/>
              <a:t>the data</a:t>
            </a:r>
          </a:p>
        </p:txBody>
      </p:sp>
      <p:pic>
        <p:nvPicPr>
          <p:cNvPr id="2050" name="Picture 2" descr="This image describes the advantages of MapReduc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6772" r="5272" b="7099"/>
          <a:stretch/>
        </p:blipFill>
        <p:spPr bwMode="auto">
          <a:xfrm>
            <a:off x="4559534" y="1059582"/>
            <a:ext cx="4464496" cy="241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7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Заголовок 1"/>
          <p:cNvSpPr>
            <a:spLocks noGrp="1"/>
          </p:cNvSpPr>
          <p:nvPr>
            <p:ph type="title"/>
          </p:nvPr>
        </p:nvSpPr>
        <p:spPr>
          <a:xfrm>
            <a:off x="4251" y="0"/>
            <a:ext cx="9000306" cy="857250"/>
          </a:xfrm>
        </p:spPr>
        <p:txBody>
          <a:bodyPr>
            <a:normAutofit/>
          </a:bodyPr>
          <a:lstStyle/>
          <a:p>
            <a:r>
              <a:rPr lang="en-US" altLang="en-US" sz="3800" dirty="0" smtClean="0"/>
              <a:t>Hadoop: </a:t>
            </a:r>
            <a:r>
              <a:rPr lang="en-US" altLang="en-US" sz="3800" b="0" dirty="0" smtClean="0"/>
              <a:t>Distributed Data Processing </a:t>
            </a:r>
            <a:endParaRPr lang="uk-UA" altLang="en-US" sz="3800" b="0" dirty="0" smtClean="0"/>
          </a:p>
        </p:txBody>
      </p:sp>
      <p:sp>
        <p:nvSpPr>
          <p:cNvPr id="83971" name="Содержимое 2"/>
          <p:cNvSpPr>
            <a:spLocks noGrp="1"/>
          </p:cNvSpPr>
          <p:nvPr>
            <p:ph idx="4294967295"/>
          </p:nvPr>
        </p:nvSpPr>
        <p:spPr>
          <a:xfrm>
            <a:off x="-1" y="857250"/>
            <a:ext cx="9004557" cy="3741738"/>
          </a:xfrm>
        </p:spPr>
        <p:txBody>
          <a:bodyPr/>
          <a:lstStyle/>
          <a:p>
            <a:r>
              <a:rPr lang="en-US" altLang="en-US" sz="2400" dirty="0" smtClean="0"/>
              <a:t>Apache Hadoop is an open-source software framework for storage and large-scale processing of data-sets on clusters of commodity hardware.</a:t>
            </a:r>
          </a:p>
          <a:p>
            <a:endParaRPr lang="en-US" altLang="en-US" sz="2400" dirty="0" smtClean="0"/>
          </a:p>
          <a:p>
            <a:pPr lvl="1"/>
            <a:r>
              <a:rPr lang="en-US" altLang="en-US" sz="2000" b="1" i="1" dirty="0" smtClean="0">
                <a:solidFill>
                  <a:srgbClr val="7030A0"/>
                </a:solidFill>
              </a:rPr>
              <a:t>Hadoop Distributed File System (HDFS)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– a distributed file-system that stores data on commodity machines, providing very high aggregate bandwidth for </a:t>
            </a:r>
            <a:r>
              <a:rPr lang="en-US" altLang="en-US" sz="2000" i="1" dirty="0" smtClean="0">
                <a:solidFill>
                  <a:srgbClr val="7030A0"/>
                </a:solidFill>
              </a:rPr>
              <a:t>batch processing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GB" altLang="en-US" sz="2000" b="1" i="1" dirty="0" smtClean="0">
                <a:solidFill>
                  <a:srgbClr val="7030A0"/>
                </a:solidFill>
              </a:rPr>
              <a:t>Hadoop </a:t>
            </a:r>
            <a:r>
              <a:rPr lang="en-GB" altLang="en-US" sz="2000" b="1" i="1" dirty="0" err="1" smtClean="0">
                <a:solidFill>
                  <a:srgbClr val="7030A0"/>
                </a:solidFill>
              </a:rPr>
              <a:t>MapReduce</a:t>
            </a:r>
            <a:r>
              <a:rPr lang="en-GB" altLang="en-US" sz="2000" b="1" dirty="0" smtClean="0">
                <a:solidFill>
                  <a:srgbClr val="7030A0"/>
                </a:solidFill>
              </a:rPr>
              <a:t> </a:t>
            </a:r>
            <a:r>
              <a:rPr lang="en-GB" altLang="en-US" sz="2000" dirty="0" smtClean="0"/>
              <a:t>– a programming model </a:t>
            </a:r>
            <a:br>
              <a:rPr lang="en-GB" altLang="en-US" sz="2000" dirty="0" smtClean="0"/>
            </a:br>
            <a:r>
              <a:rPr lang="en-GB" altLang="en-US" sz="2000" dirty="0" smtClean="0"/>
              <a:t>for large scale data processing.</a:t>
            </a:r>
          </a:p>
          <a:p>
            <a:pPr lvl="1"/>
            <a:r>
              <a:rPr lang="en-GB" altLang="en-US" sz="2000" i="1" dirty="0" smtClean="0"/>
              <a:t>Many others </a:t>
            </a:r>
            <a:r>
              <a:rPr lang="en-GB" altLang="en-US" sz="2000" dirty="0" smtClean="0"/>
              <a:t>...</a:t>
            </a:r>
            <a:endParaRPr lang="uk-UA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8275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8396" y="267494"/>
            <a:ext cx="8928992" cy="1243013"/>
          </a:xfrm>
        </p:spPr>
        <p:txBody>
          <a:bodyPr/>
          <a:lstStyle/>
          <a:p>
            <a:r>
              <a:rPr lang="en-US" dirty="0" smtClean="0"/>
              <a:t>Cloud Computing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79512" y="2427734"/>
            <a:ext cx="8028434" cy="539353"/>
          </a:xfrm>
        </p:spPr>
        <p:txBody>
          <a:bodyPr/>
          <a:lstStyle/>
          <a:p>
            <a:r>
              <a:rPr lang="en-US" dirty="0" smtClean="0"/>
              <a:t>Lecture: </a:t>
            </a:r>
            <a:br>
              <a:rPr lang="en-US" dirty="0" smtClean="0"/>
            </a:br>
            <a:r>
              <a:rPr lang="en-GB" b="1" dirty="0" err="1" smtClean="0"/>
              <a:t>BigData</a:t>
            </a:r>
            <a:r>
              <a:rPr lang="en-GB" b="1" dirty="0" smtClean="0"/>
              <a:t> </a:t>
            </a:r>
            <a:r>
              <a:rPr lang="en-GB" b="1" dirty="0"/>
              <a:t>storage and processing: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NoSQL </a:t>
            </a:r>
            <a:r>
              <a:rPr lang="en-GB" dirty="0"/>
              <a:t>and Hadoop</a:t>
            </a:r>
            <a:endParaRPr lang="en-US" b="1" dirty="0"/>
          </a:p>
          <a:p>
            <a:endParaRPr lang="en-US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419872" y="4227934"/>
            <a:ext cx="3960440" cy="915566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Anatoliy Gorbenko</a:t>
            </a:r>
          </a:p>
          <a:p>
            <a:pPr algn="r">
              <a:spcBef>
                <a:spcPts val="0"/>
              </a:spcBef>
            </a:pP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Kiran </a:t>
            </a:r>
            <a:r>
              <a:rPr lang="en-GB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Voderhobli</a:t>
            </a: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/>
          <a:lstStyle/>
          <a:p>
            <a:r>
              <a:rPr lang="en-US" altLang="en-US" dirty="0" smtClean="0"/>
              <a:t>Hadoop: </a:t>
            </a:r>
            <a:r>
              <a:rPr lang="en-US" altLang="en-US" b="0" dirty="0" smtClean="0"/>
              <a:t>Principles</a:t>
            </a:r>
            <a:endParaRPr lang="uk-UA" altLang="en-US" b="0" dirty="0" smtClean="0"/>
          </a:p>
        </p:txBody>
      </p:sp>
      <p:sp>
        <p:nvSpPr>
          <p:cNvPr id="84995" name="Содержимое 2"/>
          <p:cNvSpPr>
            <a:spLocks noGrp="1"/>
          </p:cNvSpPr>
          <p:nvPr>
            <p:ph idx="4294967295"/>
          </p:nvPr>
        </p:nvSpPr>
        <p:spPr>
          <a:xfrm>
            <a:off x="70172" y="857250"/>
            <a:ext cx="8964488" cy="3741738"/>
          </a:xfrm>
        </p:spPr>
        <p:txBody>
          <a:bodyPr/>
          <a:lstStyle/>
          <a:p>
            <a:r>
              <a:rPr lang="en-US" altLang="en-US" sz="2800" dirty="0" smtClean="0"/>
              <a:t>Scale-Out rather than Scale-Up</a:t>
            </a:r>
          </a:p>
          <a:p>
            <a:r>
              <a:rPr lang="en-GB" altLang="en-US" sz="2800" dirty="0" smtClean="0"/>
              <a:t>Use “commodity” unreliable hardware</a:t>
            </a:r>
            <a:endParaRPr lang="en-US" altLang="en-US" sz="2800" dirty="0" smtClean="0"/>
          </a:p>
          <a:p>
            <a:r>
              <a:rPr lang="en-US" altLang="en-US" sz="2800" dirty="0" smtClean="0"/>
              <a:t>Bring code to data rather than data to code</a:t>
            </a:r>
          </a:p>
          <a:p>
            <a:r>
              <a:rPr lang="en-US" altLang="en-US" sz="2800" dirty="0" smtClean="0"/>
              <a:t>Co-locate processors and storage</a:t>
            </a:r>
          </a:p>
          <a:p>
            <a:r>
              <a:rPr lang="en-US" altLang="en-US" sz="2800" dirty="0" smtClean="0"/>
              <a:t>Provide fault-tolerance (failures are common)</a:t>
            </a:r>
          </a:p>
          <a:p>
            <a:r>
              <a:rPr lang="en-US" altLang="en-US" sz="2800" dirty="0" smtClean="0"/>
              <a:t>Abstract complexity of distributed and concurrent applications</a:t>
            </a:r>
          </a:p>
        </p:txBody>
      </p:sp>
      <p:pic>
        <p:nvPicPr>
          <p:cNvPr id="84999" name="Picture 2" descr="http://cdn-static.zdnet.com/i/r/story/70/00/016753/fb-datacenter-620x353.jpg?hash=ZwV3ZGyyBJ&amp;upscale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49"/>
          <a:stretch>
            <a:fillRect/>
          </a:stretch>
        </p:blipFill>
        <p:spPr bwMode="auto">
          <a:xfrm>
            <a:off x="7452320" y="51470"/>
            <a:ext cx="158234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13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Nadpis 1"/>
          <p:cNvSpPr>
            <a:spLocks noGrp="1"/>
          </p:cNvSpPr>
          <p:nvPr>
            <p:ph type="title"/>
          </p:nvPr>
        </p:nvSpPr>
        <p:spPr>
          <a:xfrm>
            <a:off x="0" y="-26194"/>
            <a:ext cx="6172200" cy="854869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Hadoop: </a:t>
            </a:r>
            <a:r>
              <a:rPr lang="en-GB" altLang="en-US" b="0" dirty="0" smtClean="0"/>
              <a:t>Stack</a:t>
            </a:r>
          </a:p>
        </p:txBody>
      </p:sp>
      <p:pic>
        <p:nvPicPr>
          <p:cNvPr id="86022" name="Picture 2" descr="http://1.bp.blogspot.com/-7Aa8EdQ2zAg/UheKFCHZHCI/AAAAAAAAB-g/AFvNNn3pA_Q/s1600/Hadoop_eco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67" b="19557"/>
          <a:stretch>
            <a:fillRect/>
          </a:stretch>
        </p:blipFill>
        <p:spPr bwMode="auto">
          <a:xfrm>
            <a:off x="683568" y="1515041"/>
            <a:ext cx="6057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4" descr="https://tushar686.files.wordpress.com/2012/04/ecosystem-and-analytics.png?w=584&amp;h=4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82" b="2753"/>
          <a:stretch>
            <a:fillRect/>
          </a:stretch>
        </p:blipFill>
        <p:spPr bwMode="auto">
          <a:xfrm>
            <a:off x="591419" y="4216485"/>
            <a:ext cx="63436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4" name="Прямоугольник 8"/>
          <p:cNvSpPr>
            <a:spLocks noChangeArrowheads="1"/>
          </p:cNvSpPr>
          <p:nvPr/>
        </p:nvSpPr>
        <p:spPr bwMode="auto">
          <a:xfrm>
            <a:off x="1187624" y="1142415"/>
            <a:ext cx="15343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350" b="1"/>
              <a:t>Data Warehouse</a:t>
            </a:r>
            <a:endParaRPr lang="uk-UA" altLang="en-US" sz="1350" b="1"/>
          </a:p>
        </p:txBody>
      </p:sp>
      <p:sp>
        <p:nvSpPr>
          <p:cNvPr id="86025" name="Прямоугольник 9"/>
          <p:cNvSpPr>
            <a:spLocks noChangeArrowheads="1"/>
          </p:cNvSpPr>
          <p:nvPr/>
        </p:nvSpPr>
        <p:spPr bwMode="auto">
          <a:xfrm>
            <a:off x="3203848" y="807708"/>
            <a:ext cx="2514600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350" b="1" dirty="0"/>
              <a:t>Data Analytic </a:t>
            </a:r>
            <a:r>
              <a:rPr lang="en-GB" altLang="en-US" sz="1350" dirty="0"/>
              <a:t/>
            </a:r>
            <a:br>
              <a:rPr lang="en-GB" altLang="en-US" sz="1350" dirty="0"/>
            </a:br>
            <a:r>
              <a:rPr lang="en-GB" altLang="en-US" sz="1200" dirty="0"/>
              <a:t>(Query, Reporting, Data Manning, Predictive Analytic)</a:t>
            </a:r>
            <a:endParaRPr lang="uk-UA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46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Nadpis 1"/>
          <p:cNvSpPr>
            <a:spLocks noGrp="1"/>
          </p:cNvSpPr>
          <p:nvPr>
            <p:ph type="title"/>
          </p:nvPr>
        </p:nvSpPr>
        <p:spPr>
          <a:xfrm>
            <a:off x="7640" y="0"/>
            <a:ext cx="9100864" cy="854869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Hadoop: </a:t>
            </a:r>
            <a:r>
              <a:rPr lang="en-GB" altLang="en-US" sz="4000" b="0" dirty="0" smtClean="0"/>
              <a:t>Distributed Data Processing</a:t>
            </a:r>
          </a:p>
        </p:txBody>
      </p:sp>
      <p:pic>
        <p:nvPicPr>
          <p:cNvPr id="89094" name="Picture 2" descr="http://pic002.cnblogs.com/img/spork/201001/20100111193251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9622"/>
            <a:ext cx="5422106" cy="3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0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4" y="-14287"/>
            <a:ext cx="9072313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Cloud computing, cloud databases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853466"/>
            <a:ext cx="9108503" cy="386008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800" b="1" dirty="0">
                <a:solidFill>
                  <a:srgbClr val="7030A0"/>
                </a:solidFill>
              </a:rPr>
              <a:t>Cloud computing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data intensive applications on hundreds of </a:t>
            </a:r>
            <a:r>
              <a:rPr lang="en-GB" altLang="en-US" sz="1800" dirty="0" smtClean="0"/>
              <a:t>thousands</a:t>
            </a:r>
            <a:br>
              <a:rPr lang="en-GB" altLang="en-US" sz="1800" dirty="0" smtClean="0"/>
            </a:br>
            <a:r>
              <a:rPr lang="en-GB" altLang="en-US" sz="1800" dirty="0" smtClean="0"/>
              <a:t>of </a:t>
            </a:r>
            <a:r>
              <a:rPr lang="en-GB" altLang="en-US" sz="1800" dirty="0"/>
              <a:t>commodity servers and storage devices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basic features: </a:t>
            </a:r>
          </a:p>
          <a:p>
            <a:pPr marL="857250" lvl="2" indent="-171450">
              <a:lnSpc>
                <a:spcPct val="80000"/>
              </a:lnSpc>
            </a:pPr>
            <a:r>
              <a:rPr lang="en-GB" altLang="en-US" sz="1600" dirty="0" smtClean="0">
                <a:solidFill>
                  <a:srgbClr val="0070C0"/>
                </a:solidFill>
              </a:rPr>
              <a:t>Pay-as-you-go</a:t>
            </a:r>
          </a:p>
          <a:p>
            <a:pPr marL="857250" lvl="2" indent="-171450">
              <a:lnSpc>
                <a:spcPct val="80000"/>
              </a:lnSpc>
            </a:pPr>
            <a:r>
              <a:rPr lang="en-GB" altLang="en-US" sz="1600" dirty="0" smtClean="0">
                <a:solidFill>
                  <a:srgbClr val="0070C0"/>
                </a:solidFill>
              </a:rPr>
              <a:t>Elasticity on demand</a:t>
            </a:r>
          </a:p>
          <a:p>
            <a:pPr marL="857250" lvl="2" indent="-171450">
              <a:lnSpc>
                <a:spcPct val="80000"/>
              </a:lnSpc>
            </a:pPr>
            <a:r>
              <a:rPr lang="en-GB" altLang="en-US" sz="1600" dirty="0" smtClean="0">
                <a:solidFill>
                  <a:srgbClr val="0070C0"/>
                </a:solidFill>
              </a:rPr>
              <a:t>Scaling out, data partitioning</a:t>
            </a:r>
          </a:p>
          <a:p>
            <a:pPr marL="857250" lvl="2" indent="-171450">
              <a:lnSpc>
                <a:spcPct val="80000"/>
              </a:lnSpc>
            </a:pPr>
            <a:r>
              <a:rPr lang="en-GB" altLang="en-US" sz="1600" dirty="0" smtClean="0">
                <a:solidFill>
                  <a:srgbClr val="0070C0"/>
                </a:solidFill>
              </a:rPr>
              <a:t>Fault-tolerance</a:t>
            </a:r>
          </a:p>
          <a:p>
            <a:pPr marL="857250" lvl="2" indent="-171450">
              <a:lnSpc>
                <a:spcPct val="80000"/>
              </a:lnSpc>
            </a:pPr>
            <a:r>
              <a:rPr lang="en-GB" altLang="en-US" sz="1600" dirty="0" smtClean="0">
                <a:solidFill>
                  <a:srgbClr val="0070C0"/>
                </a:solidFill>
              </a:rPr>
              <a:t>Automatic provisioning </a:t>
            </a:r>
          </a:p>
          <a:p>
            <a:pPr eaLnBrk="1" hangingPunct="1">
              <a:lnSpc>
                <a:spcPct val="80000"/>
              </a:lnSpc>
            </a:pPr>
            <a:r>
              <a:rPr lang="pt-BR" altLang="en-US" sz="2800" b="1" dirty="0">
                <a:solidFill>
                  <a:srgbClr val="7030A0"/>
                </a:solidFill>
              </a:rPr>
              <a:t>Database-as-a-service (DBaaS)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575" dirty="0"/>
              <a:t>Amazon RDS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575" dirty="0"/>
              <a:t>Amazon </a:t>
            </a:r>
            <a:r>
              <a:rPr lang="en-GB" altLang="en-US" sz="1575" dirty="0" err="1"/>
              <a:t>SimpleDB</a:t>
            </a:r>
            <a:endParaRPr lang="en-GB" altLang="en-US" sz="1575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575" dirty="0"/>
              <a:t>Amazon </a:t>
            </a:r>
            <a:r>
              <a:rPr lang="en-GB" altLang="en-US" sz="1575" dirty="0" err="1"/>
              <a:t>DynamoDB</a:t>
            </a:r>
            <a:endParaRPr lang="en-GB" altLang="en-US" sz="1575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575" dirty="0"/>
              <a:t>Azure SQL Database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575" dirty="0"/>
              <a:t>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680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0"/>
            <a:ext cx="6172200" cy="854869"/>
          </a:xfrm>
        </p:spPr>
        <p:txBody>
          <a:bodyPr/>
          <a:lstStyle/>
          <a:p>
            <a:r>
              <a:rPr lang="en-GB" altLang="en-US" sz="4000" dirty="0" smtClean="0"/>
              <a:t>Big Data Landscape</a:t>
            </a:r>
          </a:p>
        </p:txBody>
      </p:sp>
      <p:pic>
        <p:nvPicPr>
          <p:cNvPr id="97286" name="Picture 2" descr="http://mattturck.com/wp-content/uploads/2016/03/Big-Data-Landscape-2016-v18-FIN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" t="4854" r="2084" b="3467"/>
          <a:stretch>
            <a:fillRect/>
          </a:stretch>
        </p:blipFill>
        <p:spPr bwMode="auto">
          <a:xfrm>
            <a:off x="251520" y="657419"/>
            <a:ext cx="68580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63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Lecture 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67544" y="1419622"/>
            <a:ext cx="4032449" cy="2196449"/>
          </a:xfrm>
        </p:spPr>
        <p:txBody>
          <a:bodyPr/>
          <a:lstStyle/>
          <a:p>
            <a:pPr marL="457200" indent="-45720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ACID </a:t>
            </a:r>
            <a:r>
              <a:rPr lang="en-US" sz="2800" dirty="0"/>
              <a:t>vs </a:t>
            </a:r>
            <a:r>
              <a:rPr lang="en-GB" sz="2800" dirty="0"/>
              <a:t>BASE</a:t>
            </a:r>
          </a:p>
          <a:p>
            <a:pPr marL="457200" indent="-45720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NoSQL Databases</a:t>
            </a:r>
          </a:p>
          <a:p>
            <a:pPr marL="457200" indent="-45720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MapReduce</a:t>
            </a:r>
            <a:endParaRPr lang="en-US" sz="2800" dirty="0"/>
          </a:p>
          <a:p>
            <a:pPr marL="457200" indent="-45720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Hadoop</a:t>
            </a:r>
            <a:endParaRPr lang="en-GB" sz="2800" dirty="0"/>
          </a:p>
        </p:txBody>
      </p:sp>
      <p:pic>
        <p:nvPicPr>
          <p:cNvPr id="7" name="Picture 9" descr="http://olap.com/wp-content/uploads/2013/11/bigstock-Big-data-concept-in-word-tag-c-499223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" t="6953" r="2251" b="9271"/>
          <a:stretch>
            <a:fillRect/>
          </a:stretch>
        </p:blipFill>
        <p:spPr bwMode="auto">
          <a:xfrm>
            <a:off x="5004048" y="555526"/>
            <a:ext cx="4138127" cy="248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39552" y="1347614"/>
            <a:ext cx="4032449" cy="2196449"/>
          </a:xfrm>
        </p:spPr>
        <p:txBody>
          <a:bodyPr/>
          <a:lstStyle/>
          <a:p>
            <a:r>
              <a:rPr lang="en-US" altLang="zh-TW" sz="2800" b="1" dirty="0" smtClean="0"/>
              <a:t> </a:t>
            </a:r>
          </a:p>
        </p:txBody>
      </p:sp>
      <p:pic>
        <p:nvPicPr>
          <p:cNvPr id="6" name="Picture 10" descr="http://www.dataversity.net/wp-content/uploads/2012/02/ACID-v-BAS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9000" r="6123" b="7874"/>
          <a:stretch>
            <a:fillRect/>
          </a:stretch>
        </p:blipFill>
        <p:spPr bwMode="auto">
          <a:xfrm>
            <a:off x="467544" y="766657"/>
            <a:ext cx="3816424" cy="281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NoSQL Tutorial: Learn NoSQL Features, Types, What is, Advant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796491"/>
            <a:ext cx="3824508" cy="274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517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12860" y="32743"/>
            <a:ext cx="6400800" cy="854869"/>
          </a:xfrm>
        </p:spPr>
        <p:txBody>
          <a:bodyPr/>
          <a:lstStyle/>
          <a:p>
            <a:r>
              <a:rPr lang="en-US" altLang="en-US" b="1" dirty="0" smtClean="0"/>
              <a:t>ACID + RDBMS + SQL</a:t>
            </a:r>
            <a:endParaRPr lang="uk-UA" altLang="en-US" b="1" dirty="0" smtClean="0"/>
          </a:p>
        </p:txBody>
      </p:sp>
      <p:sp>
        <p:nvSpPr>
          <p:cNvPr id="58371" name="Содержимое 2"/>
          <p:cNvSpPr>
            <a:spLocks noGrp="1"/>
          </p:cNvSpPr>
          <p:nvPr>
            <p:ph idx="1"/>
          </p:nvPr>
        </p:nvSpPr>
        <p:spPr>
          <a:xfrm>
            <a:off x="323528" y="800100"/>
            <a:ext cx="7334572" cy="3714750"/>
          </a:xfrm>
        </p:spPr>
        <p:txBody>
          <a:bodyPr/>
          <a:lstStyle/>
          <a:p>
            <a:r>
              <a:rPr lang="en-US" altLang="en-US" sz="2400" dirty="0" smtClean="0"/>
              <a:t>ACID is a set of properties that guarantee that database </a:t>
            </a:r>
            <a:r>
              <a:rPr lang="en-US" altLang="en-US" sz="2400" b="1" dirty="0" smtClean="0"/>
              <a:t>transactions</a:t>
            </a:r>
            <a:r>
              <a:rPr lang="en-US" altLang="en-US" sz="2400" dirty="0" smtClean="0"/>
              <a:t> are processed reliably:</a:t>
            </a:r>
          </a:p>
          <a:p>
            <a:pPr lvl="1"/>
            <a:r>
              <a:rPr lang="en-US" altLang="en-US" sz="2400" b="1" dirty="0">
                <a:solidFill>
                  <a:srgbClr val="7030A0"/>
                </a:solidFill>
              </a:rPr>
              <a:t>Atomicity; </a:t>
            </a:r>
          </a:p>
          <a:p>
            <a:pPr lvl="1"/>
            <a:r>
              <a:rPr lang="en-US" altLang="en-US" sz="2400" b="1" dirty="0">
                <a:solidFill>
                  <a:srgbClr val="7030A0"/>
                </a:solidFill>
              </a:rPr>
              <a:t>Consistency; </a:t>
            </a:r>
          </a:p>
          <a:p>
            <a:pPr lvl="1"/>
            <a:r>
              <a:rPr lang="en-US" altLang="en-US" sz="2400" b="1" dirty="0">
                <a:solidFill>
                  <a:srgbClr val="7030A0"/>
                </a:solidFill>
              </a:rPr>
              <a:t>Isolation; </a:t>
            </a:r>
          </a:p>
          <a:p>
            <a:pPr lvl="1"/>
            <a:r>
              <a:rPr lang="en-US" altLang="en-US" sz="2400" b="1" dirty="0">
                <a:solidFill>
                  <a:srgbClr val="7030A0"/>
                </a:solidFill>
              </a:rPr>
              <a:t>Durability.</a:t>
            </a:r>
          </a:p>
          <a:p>
            <a:r>
              <a:rPr lang="en-US" altLang="en-US" sz="2400" dirty="0" smtClean="0"/>
              <a:t>ACID properties are traditionally supported </a:t>
            </a:r>
            <a:br>
              <a:rPr lang="en-US" altLang="en-US" sz="2400" dirty="0" smtClean="0"/>
            </a:br>
            <a:r>
              <a:rPr lang="en-US" altLang="en-US" sz="2400" dirty="0" smtClean="0"/>
              <a:t>by RDBMS (e.g. MySQL)</a:t>
            </a:r>
          </a:p>
          <a:p>
            <a:r>
              <a:rPr lang="en-US" altLang="en-US" sz="2400" dirty="0" smtClean="0"/>
              <a:t>RDBMS support SQL</a:t>
            </a:r>
          </a:p>
        </p:txBody>
      </p:sp>
      <p:sp>
        <p:nvSpPr>
          <p:cNvPr id="58375" name="AutoShape 8" descr="data:image/jpeg;base64,/9j/4AAQSkZJRgABAQAAAQABAAD/2wCEAAkGBhQSEBUUExQVFRUVFhgYGBUYGRcYGBUZGBgVFhQXGBoYHCYeHBwkGhcWHy8gJCcpLCwsFR4xNTAqNSYrLCkBCQoKDgwOGg8PGikkHyQsLCw2MDQvLC0sNCwqLCosKSosLSwtLCwsLS0sLCw0LCwsLCwsLCwsKSwsLCwsKSksLP/AABEIAMYA/wMBIgACEQEDEQH/xAAcAAACAgMBAQAAAAAAAAAAAAAABgQFAwcIAQL/xABNEAACAQIEAgUFCwoCCQUAAAABAgMAEQQFEiEGMRMiQVFxB2GBkaEUMjVCUnSTsbPB0xcjM1RicoKSstEVQwgkJTREU4Oi8BZjZNLh/8QAGwEAAQUBAQAAAAAAAAAAAAAAAAECAwQFBgf/xAA1EQACAQMDAAYIBQUBAAAAAAAAAQIDBBESITEFE0FRobEUIkJxgZHB4TJi0fDxFSMzUmEk/9oADAMBAAIRAxEAPwDRtFFZcPh2kYKgux2A76AMVFMR8nuOtc4dh4tGPraq/GcPTxEh0sR+0h5+DGgCtoq9yfgbG4o2gw7yW7tIHrJAq5/Izm36m30kH4lACTRTt+RnNv1NvpIPxKPyM5t+pt9JB+JQAk0U7fkZzb9Tb6SD8Svk+RvNh/wjfSQ/iUAJdFOh8jua/qjbC/6SH8SvD5Hc1Fr4Rt9h+cg/EoATKKc18j+an/hG/nh/EobyPZqOeEb+eH8SgBMop1XyN5sR/ubfSQ/iV7+RnNv1NvpIPxKAEminX8jObfqbfSQ/iV7+RnNv1NvpIPxKAEminb8jObfqbfSQfiUfkZzb9Tb6SD8SgBJop1/Izm36m30kP4lRn8leZD/hW252aI28bPtQAp0U0DyZ5h+rN/PF/wDesGN8n+OiQu+HYKOZBRvYrE0AL1FScbl8kJAkXSSLjkbg332PmNX2TeTXMMVH0kGHLpci4eIbi21mcHtoAWKKdvyM5t+pt9JB+JR+RnNv1NvpIPxKAEminb8jObfqbfSQfiUfkZzb9Tb6SD8SgBJorNjMI0UjxuNLozIw2NmUlWG22xBrDQAVf8CKpzCHWLqCxI8I3I9oFUFTMpYiZdJ0nfflbqm/svQBtPiPi8y6kiN0K2Ym979wNXPBXktbFWmxV1j2KqffMPuFUHCOTFWSdwNCm6ow9+R2sO6t2cO8UJiAENkkA972N51/tTFJZwXZ2dZUuta2LTL8tjgQJEgRR2AVKoop5SCiiigArwivaKAPNNBQd1e0UAeaB3V5oHdX1RQAWooooAKKKKACiiigCrzeWRAHUXC7m33jtFVGDz9JurcJKzEFR8ZTVznvEEOEj6SZrDkFG7Me5R21rfPsSk0nT4XqE7pba/eR3HvWpY0ZyjqS2IZV6cJaW9xwmwAtqjUhVHWBO9xztWAwhhbvqk4Y4q6QJHJ+kW99XJqZ2AYaxpBPNB2efwqImNH8fcKGMOgD2S7wM1iWUAdKlxztzA81WvkK4n04roWJYyjQSdtJGpkN+TXsR370+8Y5KZ8MWRAZYushJtYfGHpF60NDIcHjlKsQjFZFA3vfrKD4HbagDryio2XYwSwxyDYSIrW7tQBt7ak0AFFFFAHGvGXwji/nM/2r1TVc8ZfCOL+cz/avVNQAVdcGwK+OhVxddRuO+ysQPWBVLV5wV/v0Pi39D0kuGT2yUq0E+9eZt55LnzcgOwDuoWQg3BsQbgjsNYtVF6pHoaiksD9wzxoHtHiCA3IScg3cG7j56cK0nTVw1xkYrRzEtHyDc2Tx7x7RU8KnYzm+kOiealBfD9P0+RsKof8AjEPTiDpEMxUt0YILBVsCSBy98OffUmKUMoZSCCLgjkR31TZllTnG4eeNV0pHOsnIMdYQx+PWU+upzmveTsyzmODT0hN3JCKqs7MQCzWVQSbAXJqO/FOHCowk1CRS66FZzoXZnIUEgAmxJ7dqRMfmM5zAFpCVW/R8gUDMA4FhcEoAOfjVrh8pkjjjcK4e81zEyAhJJGkWMhxYi5vcbg3O96XAg1YjiKBCo1li6dIuhXkumwDdQHbcV5iuJMPG5R5ApUKW2ayBzZNbWslzyuRS1gsjeOBFETtKuHEYkjl0aGBJUWuBpBN9W/LlUXPuk6WKCRS6SIBiAGsJiFAIsSOZ7+7z0YF2HR87hEvRF+vcKQAxAZt1VmAsCR2E9o76yY/M44QpkYLqbSo3JZrE2UDcmwJ27qT5clxUc05iEuufExTJIJAIY1tEs6SJq32RxaxvqWxFtrbPIZmnw86wuww08mpAU1SRvEydInWtsWGxINgfSgYLKbiPDrGkhlXTJfQRc6re+sACdu3u7ayvncA0XlT84upOsOsu3WH7O435b0oZVlGIw8kOJaF2GrG6oVKGSNcTMssW2rST1bEA7a/Go+V5HiMKiF4Hl14J4CiaWMbmWSREa5A0lZNNxcApSi4Q9YnNIoyA8iqWta5tzNh6ztUqk2WGaLAx4V8M8zLhokNtLRzOqhXicndBcDrdxv2WpwTkLixty5281IIfVUvE/FUWCj1P1nPvIxzbz+YeeofF/GseDXStnmI2TsX9p+4ebma07jcbLiJS7kySNz7fQB2Ad1alnYur69TaPn9jKvL5U/Up7y8vufWf51Ji5TJK1z2D4qjsCjsr4ybN+ibS/wCjY796HsdfOK+ZcvkX3ykeNhUeTBt3e0VvOMNOI4wYac9WZJl9nGBLddDd1F9S8nX5Qt7aZeEOKjINJ0rKgA331r20p8O4pv0L3te8bfJb5Pp7PV21iz+CTCuuJjGko29uXnHgR2f2rn72govVH4r6o3rKu2tEvg/ozckQVuRDKef3g1z35U8n6CYgABo5DbSdujk68fhaxFbn4a4gWaNJQeow3FuT9u9J/l5yrqJKAtnjIPeWQhgT/CSKzTSY8eSPNOnymA79TUm/PY3+oinKtUf6O+OL4CVCb9HL6rr7eVbXoAKKKKAONeMvhHF/OZ/tXqmq54y+EcX85n+1eqagAq84KH+vw+Lf0PVHTb5KcCs2b4aN76WZ72Nj+ikI9opHuiWjNQqRm+xp+JskigLTpmHk+YbwyBh8l9j6xtS5jcmmh/SRsvn5j1jaoHDB2VK/pVfwSIAFMvCHDXTN0kg/NKeXyz3eA7fVVNluXmeZY1+MefcOZPoFbKxGTERxrBK0Ji97azI21iJEPvh6QQTcGnRgil0lfulDq4Pd+CLRVAFhsB2V7VdknujQ3uro9ettPR30aNtHvt7873rHnmaNCYgCiiRmUu4YhbIzjZSOZW1zUxyol5zABmxHJSlx5jqTl43p4bDqYluL8qRMxxDPjlkZSpaFW0nmpIjNuV9jTZjsbIippXYryO4v0ka3uv7LE281KBcYSMAbC1UWfYRWzDAkj/n/ANAI/wDPPWT/ABaQXWyqQwF9+v8AnSh0D90A/wAXpqpzPNmGLw7sDZBKwvv/AJGojqjUbEc7dtIGB3opWbiuTUeqll6RTuesVEDIwIuAoWRyeeyHur3GcYNHG7lEIjSViwY6X6MxgaDp5HpNz2FSN6XGQGeitbZ35RHYmNNKgEgupJ1jaxW4BHp7q8yLitr3LEN8om4buDA9nhVtWdRx1FZ3MFLSbLoqkwXEJktaOxLqu7bC+s9g7kv/ABVNzvLzPh5Ilcxl1trF9uVwbEGxGxsQbE2Iqo008MsJ53E7jThmHGM74Z4zioxd41ZSXA26wBuGHIH0GkPhzSJ9LrzBHbcEXBFvOCRatgYZTFi1jRUlxEUbCOGNOgwuFR9IdmY3aRiQvLV+6t7nBxtwrpnTFxC12AmA5AnbpPbY+itS1uswdGo9sbfoZl1a4mq1PnO/6itxBGoIAN25c9x5zVSDta1/Pv8A3tUnHktMxrPluQTzn81EzD5XJR/Edq06KVOitTM2s3UqvSitiUKwYjUB2H+wI+umeSNcRAbA2PWINixHWF9vAkfu27auMt8lzHeeXT+ym5/mO3sq8ynIIoHk6NLmEqFJ6zFCoZ19JJPiBWdd3FFyTjv5Gha29VRalsvE1rwjivc0/udm6kp0qL2Ab4hH1eqmXykoZcpkBsXgcE951alP1iq/yz8PARxYqEBdJAOna1t0YW839IqdFiBjcu1X0CeFo3I3IkUbmx7bj21kP/hqrONyl/0bJbxYtb8mjPhcNW6a0v8A6NsdosWTf36C3dsa3RQKFFFFAHGvGXwji/nM/wBq9U1XPGXwji/nM/2r1TUAFNHkzxDR5rhmU2IZrfRyDtpXpi8n/wAIweLfZvTKjxFv/hLRSlUin3rzOk8Nxg49+qt5x1T94q0w/FEL7NdfEXHrFI4NfYBrNjczX/Tfn0dSlwsD/gsFBr6WJUuRYsvovy2vtVhVVw1Hpwyee59Zq1rTg8xTMCssTaznG3yCvlowSCQCQbg9xsRcegkemvn3QtyNQuouRcXAN7E9w2Pqr6SQMAQQQRcEbgg8iDTiIQ+IB/tVbf8ALB9F1phx2fwwqqSOQwQOQFdrJcjUSoIABG57KX3kE2ZTMOUemO/gN/bVzmWQPLKHEhjRsOYm02LG7XtZgRaxO/ZQANxhDGcQGKgwKrKC6jpg0fSDR9VQeIs1AxGAn0uRaV9KjU5Bh1WAHM1bYXhuGNZrEhZY0jN7dVUQxqQT22Pb3UocWZoinCrAxY4e8eo231R9CPTcr6zTlFvgRtIaDxrB7kixHLpY1kSPbUAwuAbcrXrXPEfFsmINrgIOSjYClWHEEIignQihQCb2C9lSUcW37a6O2sY0t5bswbi9c3iPBkUd9S8K1j9VQhH56zRbVdwU9faP/C2dkkKX02uAdt+0A94+q9P2GxAdQw9Xce0Hz1pHBzEEGnzIM8uQC1mt6DbkGHsvzFY17ae3E1bS69mQ6lBe9txyPaL2v9Q9VQ87H+rS/uN9VS4pNQvUHiCbThpO8jSB3lthWMaxRZFkOFRFlkVCxUEtIQQDYcgdh6qmYzjTCxbB9duyMXHr2X20pcXZfoaFv2NPq5ffS63Or0KXWRUpNsyK91KjNwhFIdcZ5SG/yogPO5v7F/vSlnPE+Ja7CVk6T3wTqg2AA5b8vPWAGsOMivH+6f6u32AeupuqhFrCKjuKs1LMuz6r6ZJWXTnEYF4nJYxG1iffAjqg+nSP4zUPyZ49lGIgNvzUgdWPdyPrshv5684anK4hk/5sTfzJ1lqPww3RZuItgJ+qD4X089viCqVeOJYNa0nqhk2Z5OcmMD45rhhNiekDAW9+isV9Ba1OtVHDRtGyHmjlT6Kt6gLgUUUUAca8ZfCOL+cz/avVNVzxl8I4v5zP9q9U1ABTF5PvhKDxb7N6XaaPJphmkzTDoouSz2H/AE5DTKizF+4moNKrFvvXmbqFfVXKcJz9yjxasy8Hy9rIPWfurJVGo+w6d3lBe0iVHkAxEeFk6RkaFH0FeYd9IDc7G2kjSQQQxqyyTLpYjK0sisZH1BVDhF2sxAdmI1HcgGw7O0mTlWEMUSoSCVvuOXMkVLrWgsRWTlqrTqSa72K2Z4KSPGTTCF5Y58KsJEenUHRpSNQYjYrJa/ZbeqeLJMXDhlVppYRBl8KqUcaFxEZcG62622gG+xrYNUPFuJtGkY5yOL/ur1m9th6aeR4FrBYWaNC8alnV9ZQEfndVy63PaCdv3ak51icTh449crC0K2YDVea5MgdRzW2kC9ha+96+sVxCmHUAWZz2dg8aT+I+IGmIuxJ9g8Kt0LaVTfsIKtVR27TzPOMp3aQdI2hnJVBayrtbsvzB7aposQXFidzsPHsPrtUV1ud+dqxkWPOtZUIxg4LtGJ6kn2kXMW0ynawbrjwbe3oJI9FfUE9HELdWKT5WpSfPfUL+kv8Ay1BhnBtV63k5U03zx8VsYt1R0zeFsWiYonz1njlNRcJvtTbwvwXJiSCAUjHNyNvOB3mnVZqmtUngr0qbm9MUVmBRpDZVZj5gSbDnsN+VNODy2SEgCOQz9LDoQxs0c0TlOlbWBZdKlr3IIKcjcVsDJsgiwqaYlsTzb4zeJ+6rKueub2VTaOyN63s1T3lyUnDLzssrTsf00qRoUCaY0ldYz3tddO/K1qq+IlxD4ro1caCI2VRYadyJGba9+76u2m+qLBrrmeXvaw/dXqj7z6azy8UPEuElGBUzEF0c7ix6ushLkAAtoK3IAF70jdNW1uK8uebClIxqYnYXA5b8zWuJeDMYv+Qx8Cp+o1ft5pRw2Yt9RlKpqinwQg9ep1iV+ULensPm7d+4msj5FiV99BKP4GP1CocsUim5RgR3qfvFWW1JbMoxjKEk2iLlcunFwH/3APXsRWPFXjzXAP8A/JVT64gf6jX3PHbGREcnljYfxc9+0g3qZjsraXGYUqCdOIDnzDpMOvq/vVC4knLJsWMHCDXcbiyZdMuIXlZwQO4EXH9/TVtVZly/6xiPFNu33t7+mrOqxoBRRRQBxrxl8I4v5zP9q9U1XPGXwji/nM/2r1TUAFOPkhmC51hWPIM/2MtJ1Nfkt+FsN+8/2UlR1ZONOUl2JjoLMkjqV86HYp9JrC2ct2AD21WXr2uYlf15e0aitqa7C4y3HlnIY8xt6OdWEsoUFmIAHMk2A8TSzG5Vgw5isuZlReUTuqyEMY1trZgunSCb2XlcW7K1uj7rXBxm915FS4paWnFcl/PilRC7MAoF7k7Vr/iHP1lk6VfequlPPfdj9VLnG+LxKrBFusZKoikkgDl1iO22/orHmz6VVRyt6d+V/RYeit23pxqKM08p/QoVG45RV4yZnk3PLeoU0h1AVng3JqPi061vCuhisLBnp74ZlQ3olw9jUSNzqA9tWZUGlySJ6SszHC9JhZo/jIOlT+D34H8Nz/N30qZZiZGZUVS7HYBRqY9wAFbNy/KJHYkJcKCX7tHJx59jypr8mXBMWCnmPvpCqmNio/RnZiD8rWCreA76ru8hb6k987pEmlVlhojcC+TBgFmxgsdiIb7/APUI/pHpPZWzo4woAUAAbADYAdwr2vaxK9xOvLVNk1KjCksRQUUUVATEbMcRoiZu223idh7aiZbBpQDzV5nhLaIwbEkm/dYbH1keqq3BYLERyjr/AJvUCesCmnT1xZhr1FhcEGwvQIyVneemBlCqG2JN79uwtbwqHFxsvxoyPAg/XaqXOsd0srN2ch4Cqsmgxat3UVR6HsPmG4sgbmSviD916mx5tC42kQ+a4HsNa3gavt6BY39RcpDJxDoQk6VIOmQGwNmS4a3iNJ9BpBwF3zfAxqTsquwv2amkPsRalaizso+Rt+8dx7AaPJ3D0uc4ifmmGi0Dxsqeuyv66Q1aVTrIqWDauWjrSnbeQ+IsAN/u81qnVX5FvArXvrJa9rbMSRf0WqwpSUKKKKAONeMvhHF/OZ/tXqmq54y+EcX85n+1eqagApq8l/wthv3n+ykpVps8lg/2vhv3n+ykqGv/AIpe5+Q+n+Ne9HRQr01hxOIWMEsbVUQSS41ysd0iB6z9/mHnrjWb6hlansu8k4jNGd+iw41v2n4qecmrPLMo6IFnbW53LHsPco7KsMuypIE0xi3ee0+NSGXnflSPKKdW5UvVgtvFijx7iljwqkqC7OAneNiWI/huPTSThsU0pGpUY8t9Q+o0xeUfGKXSPmyC/mGq3P0AVQZJHvevTugLNUrKDmt5b/PjwOD6Yvp9dLq21jYYsJwxE6BhHp7wr7E9+96rcywIgcoMNHLb47OQTfe3ouBTll6aYl8L0t5895n8R9QrQpLXUcXwVq93Vp0YyXO3kyowsaySBXwsSA33Ds2/YAB3namTKuDoWjWQhhcBtOq4uQCRyvp3pZkfe42pzyLE6sMgtyFvUd6dc09CzAdY3s6zcahX55xFPhwFhZY0BAsqryIBG58Gqy8nGeySyTJISeTruT22a1zte4O1L/EEZaM3But9z26XsPY9QuDcx6HGRNewY6W8Dt/ao5W8Z0JJJZHxu5wuItyeO7swzdNFFFc4dUFFFVr4l4nYyNdChIsLBCtyRfnuO/uoAxO2udj2LZR6Nz7TUbiPEssNkB62xYD3o7awHMhEl+btvbx3ual5XnSvZW6refkaa5xT05Ip+smk8CTJsKwaqfM34bikBK9Rj3cj4ilDMMnkhPWG3yhuP/ylMSrbTp7vgjj7ga8k2FA7POPvNYsVvZe/c+ZRTmRQhrlhEDFTCJOl7zq9PJBTNwdkww2ClZSwbGTnSwFyoY9S/mHWpUkwTYvGR4VRZF60h7AO70D662Xk+HHukqCQsQJVB706gqk+i3toZ0VOOmOBhiSygdwA9VfVFFIPCiiigDjXjL4Rxfzmf7V6pqueMvhHF/OZ/tXqmoAKZfJxCWzTDqG0kswVu5ujfT7beulqmryXYNZc2wyOLqWa/ojkYe0CmVGowbfcLHlG88DkUuJc9PdVQ2I+UR3ebz044bCrGoVFCgdgrIosLCva5GbUpNpYLlStOps3seV4a+qqOLMaYsHKVNnYaFPcz9UH0Ak+inUaLrVY01zJpfMrTmoRcn2GreI8WZcS7d7G3hey+y1MGXZcwAUkX5dtKs2JSFWnlu6xFS1iAznUAFW5tffl+yaZuBuK4cwdxCroYyhKuUuwbV1gFN7AgAn9oV6rWqwouNKO2F/Bx9G2lcRlUktm/wCR3lh0x9nK21JWZshke5bmeQH96ZOMeKsNgYQcRJpL30Io1O9iL6R3C4uSQPqrVzeUrByP1o8RGGJ67BSBe5Gym59FVLW4pwb1slv7OrUS6uOV/JdyGP8Ab/7aauFMSOgA7nbmBcDsvbx9lIHEPEkGDl6OWOVyVVgyadNmvYdYjfamHhPiuA5bicUI5QkDAlTp1MCE97vb43b3VYubmjKLjnchsbOvCSm44TLLOovzkg7GNx/GhH9SilSJLN3EG9/PXzj/ACwYOTcYbEja1+oRswYdvj66z4LGwYlWlw760VrMCNLr8nUvZcbg8tj2ggSWlzTniKe5FfWlWnmbWxuDJs6WVUHaVG/ebAkCrWkfg/HqsVnGpoz1T5mBsfrq9kztj70Ae2uVv69K1rSpyfH7R1NnV66hGfevHtLl3AFzsB20q8U8QBoJFjbTyu55c72APgaYsHiBIm/gRWsOP8MEl6JTflYed+/vsB7asWEfSKsNP4eWR39V0qLaeHx8yFhuMSWsyK5v74XX6waucmz1Z3KdEy7XuSCPZatd4zibC4SZ4HimZ4zYlNFibA3Fzftq84F41wcmIMX5yKSSyoJAtnJ5KCDsx2AB5kgDetS4VlplpS1e7tMqjG8ym/w/Q2PJjWVLBjbs7beusPu5zsZG38wqs4qzmPCYVp5blUKjSCoZyxCgLqIBNiWt3K3dVTwvxdDj0kaFWQxlQVcrqIa9mAUnba1/PVOjGGlJ8l6cppNpbEx89jIW8UnWZlvpGxBAudxtvUyLJrXJbc/s+oc6T+IOI8PhAqzFmkLFlijALWJUAsSbLext2mxq24e8qOExc6YcRzxSSEKgdVIYm97kHYC3tqxWhbxaiuSrbOvP+4444x9TwZ2MF1Y0OpgWLs1ySxPMdwNxYd1HB/FUgzGFZG6kgaMAbKC248/vgB6apOKeNMJDi5YJIJneNgCV0EfL2BN7db2VUZbn8OInUQRzRsp6RTJp0jSQQNj32qdO1murS3ewJXcJKpN+qt/gdJUVgwGK6SJHHxlB9Y3FZ6xGsPDN1NNZQUUUUgpxrxl8I4v5zP8AavVNVzxl8I4v5zP9q9U1ABTj5IfhrCfvP9lLSdTl5IPhrCfvP9jLUNf/ABS9z8hVydQ0V7XlcmTHtI/lIzdUEcd+tZpNPefeIfDdz6BTxatG8d5x0uaSi9gjLED2ERjrf95aug6Ao6rtVGto+fBn9If4HFdpRcZzkwYbCoPzmIcMRfTcA9HGCWsti5bcnbRvzq7yh0y7iJI42BhxUaItjq3YaE1CNbX6WOwH7YJI3qkxuQe6cc0mIUiAJpTRIgdtICpsNdrm5NwPQdqx5lwMmhGwSyiZZASJJUAta4KnSliGA7a6C41zqSqNdpXt5UoQjSUuwuOMJTiuJVimOuOJU0IbadsP7o0kEbhpDvfcg2vytYZh00qGOULJGf8ALI6ot73SPikdlrWrHx1kr4mSDFoy4fFIqG52BcEMLMpYKVbVY77WF9tq2fMM1mjET+5oQws86mLWRpIOyO1ib/EQb23UXp9BxhnXBvJDdRnU09XNLHJj8oWIdsuUMdhiY7DwinFXeInY5HMCdhgcPbw0Q1UcewYjEqsMCRGAaH1F40cuquhHXkG1m7vTU7Ae6JMqxGHlSMTdCkUSoydZIxGAWbWVv1TvceFLUw6k8J8BQbVKnmS5JPAEczZTDoey9JLdT70guQwI5G4PKqCCMYfiAolkWROugC6bvB0rKABYDWAQOYtUnIMRm+EwnueKHDaBrIdngZ1L733m0mx3F1I23BqB7nbCyyYieUTYmZm1SLfQurckXUXJ8AANhUVL1nBJbp8lmssKbb2axgZ+IsfOmCkfCyvFLEVc6CbtGDZwQNiADr32ARqlf+sHx2Y5dFhpmSIwrPi+jbblqeNzHup6oS2wBlXbelPC58jEhgXBBVh8UhtiN/7Ux8B8LphXeSPW5cCzOFGlQdVhbvNrn9kbVB05GnGfXNZ2295F0SnCj1cuUykn43xi4mX3ZjcVgnWS0axQq2HsSSpYBxqW1jca9S9rdtxxBjnnxhmBDKzBkYEWK2AUjvBG/pqtzvhdY4XQ4nFnDghvcxYFL7WseQ37dO1U+HzsMyjSVVAqqATsqgKvPfkO2rHQ045co8YwL0nFygorvPGzWaDPJ5IYXnezDo01arNGoY9UE7DflUgZn02cYabMEfBaBGYgyt+caNy0ZkdwOrruC1tgoG1tQxdDi1zCTFYaOJw4IHSSRgEMiqeqZFNTZMixmOniOOaKKGIjTHGUJIJUyaChexOgbuTYkWBFxUE08v3lmMo4W64LbyxY1pJMJgQd5HDst9PNjFHcsAvPpNydrG9Q8GRgc+eGNh0WLQabEGzMLx3CLa/SKygdgkuTzqNxDk5xmaYnEYtWETbRqkiByF0rHsC9uqCTy3PoqrzDhNE6KTBLIJUkuwlkS1hYoV6qdoN9+0W7afpnnrFHhkLnS09U5cplhn2DxcOZjG4SIyt1ero1kNo6MgqDqtZb6xaxPMG1W2QeU9cRioY8XAY5dSBJd30ueRsy60Bci1ibaje/Oo+czY73Y82FMTxTaWOHkdLIwiRWuGYBTqufzbm+kXuOfxhsqxWLxsOJxxjQQaQiRFWZtDa13BYW1E3JYnawA2IKiettJ8jqMloSbWyIWaYvFRcRYpsKiyTAvs5sNPRrrNy68h56nf4rjJdYxaxxjT1dD6rtcXBtK/ZesOdYDGrm2IxcEUTB9QHSSRAFWRVbqmRW7KjriMRc+6YoI00tYxMrNq+KNpW8/ZUlrtU3zyNuvWhhY4+JuPyUZ0ZsGY2N3hcr/Cesp+seinatHeRjN2THvEx2mjO37SdYem1/XW8aiuo4qt9+5PbP+2l3bBRRRVYsHGvGXwji/nM/2r1TVc8ZfCOL+cz/AGr1TUAFOXkg+GsJ+8/2MtJtOHkke2c4U/tP9lJUdWOqDS7mCOpKLV6pBF+yo0mIvy5VgUbOc5YeyJGwxdypCGx765/z/ANHipVf33SyE37dTs1/TcGt/B6XuKeGIcQOkZujkAsH5hu4MO2us6OqRtZYS2KV1TdSGxqnBxyr1olL+ILeymzJHeRPzsfWv2Iy2tU3D5a8IswQjvUj6jY1lOYIPjgeNx91dHUcakdkch1soTbcdzHn8JMaosYYHmSSLWqh/wAGUWJG/iTV7LmSH/MT+YVEkxMfy0/mFLShFLDRWr1ak5ZWSoxWVKxqVkmBRZLE2Gk86+5cWny19YqM+MTsYVLKMGnwNpSrRa52LeXAwi/96Q+Lm1yaQlgqgpb+L67mr159XIk1EmyLpnF30i1v/LCqboQjwbVK6qN+vsL+CwLPYABbdhP9r1ubKEEWHjVyAwRQ3jbeqfh/gmCJdYcu/wAq3vfAX28fqq7TJVN+qzGsDpn/ANUY0eEnn6bG1ZQabqZ5KrilEmw0kcdtZFx4g3tt32rUHuVwbFfSK6Dw2QOdQCKuwNzS/wAQ8JYRrsJCknaygaWPb1e3xFqf0VihDqd3vkL1e3lCDkuAVgA1739lPOBwka8lv5zS5HCIm5hx3jb66sIc5Qcww9AP31vyjTktzlpTrxm3FPDMU2DcSFtAuT3E9/nrzFYF2HvR/Lb76nf43F8o/wAprw5rEfjH+U1IpQxjYpyjVzqwypbKGI3VQfG396vcmhjijFx1t7+vz1EbME7z6jWJsWDy1eqknGlJb4JKU7iD2TMucJE9yOZpIxuSm5NzbnvTW51dnrqVl+UQO359n09qqLX9J/tUMpUqa9U0qHpE5LUQPJNkjSZgsqghIrsx8VKqL95J9hre1VPDkeHSEJhlVVHMDnfvPaT56tqwK9V1J5Z1FGChHCCiiioCY414y+EcX85n+1eqarnjL4Rxfzmf7V6pqACmzyVtbN8Nf5T/AGUlKdFAHXvuofKHrFfQxC/KHrFcg3ovSYA7A90r8pfWKUs6zLXKw1bA2A8NjXNl6L1LSn1bzgjqQ1rGToqDAB+bVK/9PRd/trmu9F6u+nPu8TOfR2XnV4fc6Pk4ai/8NR24ci7hXPF6L0end8RP6a/9/D7nQZyGIdgoGTJ3CufL0Xod9+XxHLo9/wC3h9zoQZWo7BXj4dV7q58vRememPu8SRWK7/A6JweK0nqmnjLMVqjB1L1gO0Vx9ei9Q1a/WJJono0FSbaZ2RnONCQOwcXKhdjc7mtcyS6jua59vRekpVurWEhatHrHls6Fhwamp0WTx9oFc2XovVhXmPZ8SpKw1e14fc6Y/wAGh7hR/hMXcK5nvRel9N/L+/kM/pv5/D7nSxy6PzV8+4E81c13ovS+m/l/fyFXR2Pb8PudItgwO6o7xgd1c7XovUbu89hLGyx7XgdOcJ5hpxKi9g1wd9uRrYXulflL6xXEN6L1VnPU8l2ENKwdve6V+UvrFee6V+UvrFcRXovTB5b8YH/aOL+cz/avVPRRQAUUUUAFFFFABRRRQAUUUUAFFFFABRRRQAUUUUAFFFFABRRRQAUUUUAFFFFABRRRQAUUUUAFFFFABRRRQAUUUUAf/9k=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en-US" sz="1350"/>
          </a:p>
        </p:txBody>
      </p:sp>
      <p:pic>
        <p:nvPicPr>
          <p:cNvPr id="9" name="Picture 10" descr="http://thumbs.dreamstime.com/x/acid-17231481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738977" y="1653640"/>
            <a:ext cx="1257300" cy="1978269"/>
          </a:xfrm>
          <a:prstGeom prst="rect">
            <a:avLst/>
          </a:prstGeom>
          <a:noFill/>
        </p:spPr>
      </p:pic>
      <p:pic>
        <p:nvPicPr>
          <p:cNvPr id="58377" name="Picture 10" descr="&amp;Kcy;&amp;acy;&amp;rcy;&amp;tcy;&amp;icy;&amp;ncy;&amp;kcy;&amp;icy; &amp;pcy;&amp;ocy; &amp;zcy;&amp;acy;&amp;pcy;&amp;rcy;&amp;ocy;&amp;scy;&amp;ucy; RDB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" t="2988" r="26097" b="49298"/>
          <a:stretch>
            <a:fillRect/>
          </a:stretch>
        </p:blipFill>
        <p:spPr bwMode="auto">
          <a:xfrm>
            <a:off x="4771549" y="1995686"/>
            <a:ext cx="2972991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8277"/>
            <a:ext cx="8373616" cy="857250"/>
          </a:xfrm>
        </p:spPr>
        <p:txBody>
          <a:bodyPr/>
          <a:lstStyle/>
          <a:p>
            <a:pPr eaLnBrk="1" hangingPunct="1"/>
            <a:r>
              <a:rPr lang="en-GB" altLang="en-US" b="1" dirty="0" smtClean="0"/>
              <a:t>BASE Properties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275606"/>
            <a:ext cx="6912768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b="1" dirty="0" smtClean="0">
                <a:solidFill>
                  <a:srgbClr val="7030A0"/>
                </a:solidFill>
              </a:rPr>
              <a:t>BASE </a:t>
            </a:r>
            <a:r>
              <a:rPr lang="en-GB" altLang="en-US" sz="2800" b="1" dirty="0">
                <a:solidFill>
                  <a:srgbClr val="7030A0"/>
                </a:solidFill>
              </a:rPr>
              <a:t>as opposed to ACID</a:t>
            </a:r>
          </a:p>
          <a:p>
            <a:pPr marL="764381" lvl="1" indent="-342900">
              <a:lnSpc>
                <a:spcPct val="90000"/>
              </a:lnSpc>
            </a:pPr>
            <a:r>
              <a:rPr lang="cs-CZ" altLang="en-US" sz="2400" b="1" dirty="0" smtClean="0">
                <a:solidFill>
                  <a:srgbClr val="7030A0"/>
                </a:solidFill>
              </a:rPr>
              <a:t>B</a:t>
            </a:r>
            <a:r>
              <a:rPr lang="cs-CZ" altLang="en-US" sz="2400" b="1" dirty="0" smtClean="0">
                <a:solidFill>
                  <a:srgbClr val="002060"/>
                </a:solidFill>
              </a:rPr>
              <a:t>asically </a:t>
            </a:r>
            <a:r>
              <a:rPr lang="cs-CZ" altLang="en-US" sz="2400" b="1" dirty="0" smtClean="0">
                <a:solidFill>
                  <a:srgbClr val="7030A0"/>
                </a:solidFill>
              </a:rPr>
              <a:t>A</a:t>
            </a:r>
            <a:r>
              <a:rPr lang="cs-CZ" altLang="en-US" sz="2400" b="1" dirty="0" smtClean="0">
                <a:solidFill>
                  <a:srgbClr val="002060"/>
                </a:solidFill>
              </a:rPr>
              <a:t>vailable </a:t>
            </a:r>
            <a:r>
              <a:rPr lang="cs-CZ" altLang="en-US" sz="2400" dirty="0" smtClean="0"/>
              <a:t>– possibilities </a:t>
            </a:r>
            <a:r>
              <a:rPr lang="en-US" altLang="en-US" sz="2400" dirty="0" smtClean="0"/>
              <a:t>of failures </a:t>
            </a:r>
            <a:r>
              <a:rPr lang="cs-CZ" altLang="en-US" sz="2400" dirty="0" smtClean="0"/>
              <a:t>but not a fa</a:t>
            </a:r>
            <a:r>
              <a:rPr lang="en-US" altLang="en-US" sz="2400" dirty="0" err="1" smtClean="0"/>
              <a:t>ilure</a:t>
            </a:r>
            <a:r>
              <a:rPr lang="cs-CZ" altLang="en-US" sz="2400" dirty="0" smtClean="0"/>
              <a:t> of the whole system</a:t>
            </a:r>
            <a:endParaRPr lang="cs-CZ" altLang="en-US" sz="2400" dirty="0"/>
          </a:p>
          <a:p>
            <a:pPr marL="764381" lvl="1" indent="-342900">
              <a:lnSpc>
                <a:spcPct val="90000"/>
              </a:lnSpc>
            </a:pPr>
            <a:r>
              <a:rPr lang="en-GB" altLang="en-US" sz="2400" b="1" dirty="0" smtClean="0">
                <a:solidFill>
                  <a:srgbClr val="7030A0"/>
                </a:solidFill>
              </a:rPr>
              <a:t>S</a:t>
            </a:r>
            <a:r>
              <a:rPr lang="en-GB" altLang="en-US" sz="2400" b="1" dirty="0" smtClean="0">
                <a:solidFill>
                  <a:srgbClr val="002060"/>
                </a:solidFill>
              </a:rPr>
              <a:t>oft state </a:t>
            </a:r>
            <a:r>
              <a:rPr lang="en-GB" altLang="en-US" sz="2400" dirty="0" smtClean="0"/>
              <a:t>– copies of a data item may be inconsistent</a:t>
            </a:r>
          </a:p>
          <a:p>
            <a:pPr marL="764381" lvl="1" indent="-342900">
              <a:lnSpc>
                <a:spcPct val="90000"/>
              </a:lnSpc>
            </a:pPr>
            <a:r>
              <a:rPr lang="en-GB" altLang="en-US" sz="2400" b="1" dirty="0" smtClean="0">
                <a:solidFill>
                  <a:srgbClr val="7030A0"/>
                </a:solidFill>
              </a:rPr>
              <a:t>E</a:t>
            </a:r>
            <a:r>
              <a:rPr lang="en-GB" altLang="en-US" sz="2400" b="1" dirty="0" smtClean="0">
                <a:solidFill>
                  <a:srgbClr val="002060"/>
                </a:solidFill>
              </a:rPr>
              <a:t>ventually Consistent </a:t>
            </a:r>
            <a:r>
              <a:rPr lang="en-GB" altLang="en-US" sz="2400" dirty="0" smtClean="0"/>
              <a:t>– copies becomes consistent at some later time if there are no more updates to that data item</a:t>
            </a:r>
            <a:endParaRPr lang="cs-CZ" altLang="en-US" sz="2400" dirty="0" smtClean="0"/>
          </a:p>
        </p:txBody>
      </p:sp>
      <p:pic>
        <p:nvPicPr>
          <p:cNvPr id="65543" name="Picture 10" descr="http://www.dataversity.net/wp-content/uploads/2012/02/ACID-v-BAS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9000" r="6123" b="7874"/>
          <a:stretch>
            <a:fillRect/>
          </a:stretch>
        </p:blipFill>
        <p:spPr bwMode="auto">
          <a:xfrm>
            <a:off x="6876256" y="149879"/>
            <a:ext cx="2202656" cy="162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5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39552" y="1347614"/>
            <a:ext cx="4032449" cy="2196449"/>
          </a:xfrm>
        </p:spPr>
        <p:txBody>
          <a:bodyPr/>
          <a:lstStyle/>
          <a:p>
            <a:r>
              <a:rPr lang="en-US" altLang="zh-TW" sz="2800" b="1" dirty="0" smtClean="0"/>
              <a:t> </a:t>
            </a:r>
          </a:p>
        </p:txBody>
      </p:sp>
      <p:pic>
        <p:nvPicPr>
          <p:cNvPr id="7" name="Picture 8" descr="https://blog.apigee.com/sites/blog/files/nosql-pl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59128"/>
            <a:ext cx="3143250" cy="289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ttp://t0.gstatic.com/images?q=tbn:ANd9GcR6RpEoXFEKCPZQ1ndD4M5comVGP9B7oHUsYBPX-kf3FpcJOq9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03598"/>
            <a:ext cx="3608586" cy="138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808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/>
          <a:lstStyle/>
          <a:p>
            <a:pPr eaLnBrk="1" hangingPunct="1"/>
            <a:r>
              <a:rPr lang="en-GB" altLang="en-US" b="1" dirty="0" smtClean="0"/>
              <a:t>NoSQL Databases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3" y="1059582"/>
            <a:ext cx="6732240" cy="33988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The name stands for </a:t>
            </a:r>
            <a:r>
              <a:rPr lang="en-GB" altLang="en-US" sz="2400" b="1" dirty="0"/>
              <a:t>N</a:t>
            </a:r>
            <a:r>
              <a:rPr lang="en-GB" altLang="en-US" sz="2400" dirty="0"/>
              <a:t>ot </a:t>
            </a:r>
            <a:r>
              <a:rPr lang="en-GB" altLang="en-US" sz="2400" b="1" dirty="0"/>
              <a:t>O</a:t>
            </a:r>
            <a:r>
              <a:rPr lang="en-GB" altLang="en-US" sz="2400" dirty="0"/>
              <a:t>nly </a:t>
            </a:r>
            <a:r>
              <a:rPr lang="en-GB" altLang="en-US" sz="2400" b="1" dirty="0"/>
              <a:t>SQL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dirty="0"/>
              <a:t>2009, Eric Evans (</a:t>
            </a:r>
            <a:r>
              <a:rPr lang="en-GB" altLang="en-US" sz="2100" dirty="0" err="1"/>
              <a:t>Rackspace</a:t>
            </a:r>
            <a:r>
              <a:rPr lang="en-GB" altLang="en-US" sz="2100" dirty="0"/>
              <a:t>)</a:t>
            </a:r>
            <a:r>
              <a:rPr lang="en-GB" altLang="en-US" sz="2100" b="1" dirty="0"/>
              <a:t> 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21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Common features: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dirty="0"/>
              <a:t>non-relational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dirty="0"/>
              <a:t>do not require a fixed table schema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dirty="0"/>
              <a:t>horizontal scalable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dirty="0"/>
              <a:t>very fast data access (reads and writes)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dirty="0"/>
              <a:t>mostly open source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2100" dirty="0"/>
          </a:p>
        </p:txBody>
      </p:sp>
      <p:pic>
        <p:nvPicPr>
          <p:cNvPr id="10" name="Picture 8" descr="https://blog.apigee.com/sites/blog/files/nosql-pl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44" y="3418727"/>
            <a:ext cx="1873056" cy="172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67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/>
          <a:lstStyle/>
          <a:p>
            <a:pPr eaLnBrk="1" hangingPunct="1"/>
            <a:r>
              <a:rPr lang="en-GB" altLang="en-US" b="1" dirty="0" smtClean="0"/>
              <a:t>NoSQL Databases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31590"/>
            <a:ext cx="7550150" cy="3513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More characteristics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the data structure (e.g. key-value, graph, or document) differs from the RDBMS</a:t>
            </a:r>
            <a:endParaRPr lang="en-GB" altLang="en-US" sz="21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dirty="0"/>
              <a:t>relax one or more of the ACID properties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dirty="0"/>
              <a:t>choose A-P or C-P (see CAP theorem)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dirty="0"/>
              <a:t>replication 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dirty="0"/>
              <a:t>easy API (very restricted variant of SQL) </a:t>
            </a:r>
            <a:endParaRPr lang="en-GB" altLang="en-US" sz="2100" dirty="0" smtClean="0"/>
          </a:p>
          <a:p>
            <a:pPr lvl="1" eaLnBrk="1" hangingPunct="1">
              <a:lnSpc>
                <a:spcPct val="80000"/>
              </a:lnSpc>
            </a:pPr>
            <a:endParaRPr lang="en-GB" altLang="en-US" sz="21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Do not fully support relational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dirty="0"/>
              <a:t>no join operations (except within partitions),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dirty="0"/>
              <a:t>no referential integrity constraints across partitions.</a:t>
            </a:r>
          </a:p>
        </p:txBody>
      </p:sp>
      <p:pic>
        <p:nvPicPr>
          <p:cNvPr id="10" name="Picture 8" descr="https://blog.apigee.com/sites/blog/files/nosql-pl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44" y="3418727"/>
            <a:ext cx="1873056" cy="172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4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Slide">
  <a:themeElements>
    <a:clrScheme name="BeckettColours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120B2E"/>
      </a:accent1>
      <a:accent2>
        <a:srgbClr val="261744"/>
      </a:accent2>
      <a:accent3>
        <a:srgbClr val="392568"/>
      </a:accent3>
      <a:accent4>
        <a:srgbClr val="725A8F"/>
      </a:accent4>
      <a:accent5>
        <a:srgbClr val="C1A9C5"/>
      </a:accent5>
      <a:accent6>
        <a:srgbClr val="FFFEFE"/>
      </a:accent6>
      <a:hlink>
        <a:srgbClr val="CC006A"/>
      </a:hlink>
      <a:folHlink>
        <a:srgbClr val="0092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ew Topic Slide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731</Words>
  <Application>Microsoft Office PowerPoint</Application>
  <PresentationFormat>On-screen Show (16:9)</PresentationFormat>
  <Paragraphs>165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Courier</vt:lpstr>
      <vt:lpstr>Courier New</vt:lpstr>
      <vt:lpstr>新細明體</vt:lpstr>
      <vt:lpstr>Wingdings</vt:lpstr>
      <vt:lpstr>IntroductionSlide</vt:lpstr>
      <vt:lpstr>New Topic Slide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ACID + RDBMS + SQL</vt:lpstr>
      <vt:lpstr>BASE Properties</vt:lpstr>
      <vt:lpstr>PowerPoint Presentation</vt:lpstr>
      <vt:lpstr>NoSQL Databases</vt:lpstr>
      <vt:lpstr>NoSQL Databases</vt:lpstr>
      <vt:lpstr>Categories of NoSQL databases</vt:lpstr>
      <vt:lpstr>Basic NoSQL API</vt:lpstr>
      <vt:lpstr>NoSQL family</vt:lpstr>
      <vt:lpstr>NoSQL databases: CAP implication</vt:lpstr>
      <vt:lpstr>PowerPoint Presentation</vt:lpstr>
      <vt:lpstr>MapReduce</vt:lpstr>
      <vt:lpstr>MapReduce: Inputs and Outputs</vt:lpstr>
      <vt:lpstr>MapReduce: A word count example</vt:lpstr>
      <vt:lpstr>MapReduce: Advantages of MapReduce</vt:lpstr>
      <vt:lpstr>Hadoop: Distributed Data Processing </vt:lpstr>
      <vt:lpstr>Hadoop: Principles</vt:lpstr>
      <vt:lpstr>Hadoop: Stack</vt:lpstr>
      <vt:lpstr>Hadoop: Distributed Data Processing</vt:lpstr>
      <vt:lpstr>Cloud computing, cloud databases</vt:lpstr>
      <vt:lpstr>Big Data Landscape</vt:lpstr>
    </vt:vector>
  </TitlesOfParts>
  <Company>Leeds Metropolitan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Service</dc:creator>
  <cp:lastModifiedBy>Gorbenko, Anatoliy</cp:lastModifiedBy>
  <cp:revision>100</cp:revision>
  <dcterms:created xsi:type="dcterms:W3CDTF">2012-02-14T11:14:08Z</dcterms:created>
  <dcterms:modified xsi:type="dcterms:W3CDTF">2020-09-18T21:40:51Z</dcterms:modified>
</cp:coreProperties>
</file>