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1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88" r:id="rId2"/>
    <p:sldMasterId id="2147483704" r:id="rId3"/>
    <p:sldMasterId id="2147483709" r:id="rId4"/>
    <p:sldMasterId id="2147483724" r:id="rId5"/>
    <p:sldMasterId id="2147483729" r:id="rId6"/>
    <p:sldMasterId id="2147483734" r:id="rId7"/>
    <p:sldMasterId id="2147483739" r:id="rId8"/>
    <p:sldMasterId id="2147483754" r:id="rId9"/>
    <p:sldMasterId id="2147483759" r:id="rId10"/>
    <p:sldMasterId id="2147483764" r:id="rId11"/>
    <p:sldMasterId id="2147483769" r:id="rId12"/>
    <p:sldMasterId id="2147483774" r:id="rId13"/>
  </p:sldMasterIdLst>
  <p:notesMasterIdLst>
    <p:notesMasterId r:id="rId3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3546138" cy="7620000"/>
  <p:notesSz cx="7620000" cy="10160000"/>
  <p:embeddedFontLst>
    <p:embeddedFont>
      <p:font typeface="Trebuchet MS" panose="020B0603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font" Target="fonts/font2.fntdata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font" Target="fonts/font1.fntdata"/><Relationship Id="rId20" Type="http://schemas.openxmlformats.org/officeDocument/2006/relationships/slide" Target="slides/slide7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i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i3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i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i4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i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i4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/>
              <a:t>Allows regression testing</a:t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3d2c975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3d2c9758_0_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i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i5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i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i5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i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i6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i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i6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i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i7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i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i7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 dirty="0"/>
              <a:t>Isaac Newton. Testing and debugging seems obvious but you’d be surprised at how badly it is done.</a:t>
            </a:r>
            <a:endParaRPr sz="1466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i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i8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i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i8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i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i9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i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i9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i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i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i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i1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acf930e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acf930edf_0_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i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i2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i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i1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i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i2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/>
              <a:t>better fixed by the programmer than after it has been published</a:t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i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i3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6" dirty="0"/>
              <a:t>What to test.</a:t>
            </a:r>
            <a:endParaRPr sz="1466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954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67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3533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42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20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3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06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94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96893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225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6726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789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7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14025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089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33929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1_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406384" y="304800"/>
            <a:ext cx="127333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406384" y="1828800"/>
            <a:ext cx="1273337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19170" lvl="1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828754" lvl="2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438339" lvl="3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047924" lvl="4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657509" lvl="5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4267093" lvl="6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876678" lvl="7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5486263" lvl="8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818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97503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583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38686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37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4560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667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072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38186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822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51965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92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7278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923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3984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081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7640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66625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2928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596200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855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674331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6941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375276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4836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52334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23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399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6091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11866" cy="15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93972" marR="0" lvl="5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1967" marR="0" lvl="6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09962" marR="0" lvl="7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17957" marR="0" lvl="8" indent="-25399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89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693268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05571" y="6942666"/>
            <a:ext cx="4287258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25492" marR="0" lvl="1" indent="-31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69987" marR="0" lvl="2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7982" marR="0" lvl="3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5977" marR="0" lvl="4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93972" marR="0" lvl="5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09962" marR="0" lvl="6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333947" marR="0" lvl="7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7365926" marR="0" lvl="8" indent="-2539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3" y="6942666"/>
            <a:ext cx="2819760" cy="50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0005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01766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1_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406384" y="304800"/>
            <a:ext cx="127333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406384" y="1828800"/>
            <a:ext cx="1273337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19170" lvl="1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828754" lvl="2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438339" lvl="3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047924" lvl="4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657509" lvl="5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4267093" lvl="6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876678" lvl="7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5486263" lvl="8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980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3347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1_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406384" y="304800"/>
            <a:ext cx="127333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5688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406384" y="1828800"/>
            <a:ext cx="1273337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19170" lvl="1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828754" lvl="2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438339" lvl="3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047924" lvl="4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657509" lvl="5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4267093" lvl="6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876678" lvl="7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5486263" lvl="8" indent="-53056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3555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98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974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.pn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.png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8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.pn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6653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3032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3849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542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4495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78099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9381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0570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5674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3123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8472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396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6460" y="2040819"/>
            <a:ext cx="3360664" cy="3010958"/>
          </a:xfrm>
          <a:custGeom>
            <a:avLst/>
            <a:gdLst/>
            <a:ahLst/>
            <a:cxnLst/>
            <a:rect l="l" t="t" r="r" b="b"/>
            <a:pathLst>
              <a:path w="1429" h="1707" extrusionOk="0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9919" y="17639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528" h="496" extrusionOk="0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766171" y="393348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751057" y="1411113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705" y="5330474"/>
            <a:ext cx="5063339" cy="2330097"/>
          </a:xfrm>
          <a:custGeom>
            <a:avLst/>
            <a:gdLst/>
            <a:ahLst/>
            <a:cxnLst/>
            <a:rect l="l" t="t" r="r" b="b"/>
            <a:pathLst>
              <a:path w="2153" h="1321" extrusionOk="0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657833" y="4917724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365212" y="541515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87625" y="2839863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6206552" y="-1579463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65" h="2518" extrusionOk="0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101579" tIns="50776" rIns="101579" bIns="507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5" y="-3528"/>
            <a:ext cx="118999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693269" y="2215446"/>
            <a:ext cx="11509514" cy="15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693269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305572" y="6942668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987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825492" marR="0" lvl="1" indent="-4162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9987" marR="0" lvl="2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777982" marR="0" lvl="3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77" marR="0" lvl="4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93972" marR="0" lvl="5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809962" marR="0" lvl="6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33947" marR="0" lvl="7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7365926" marR="0" lvl="8" indent="-352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GB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85374" y="6942668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556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677309" y="1783292"/>
            <a:ext cx="12186821" cy="502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8147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8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Relationship Id="rId5" Type="http://schemas.openxmlformats.org/officeDocument/2006/relationships/hyperlink" Target="https://www.youtube.com/watch?v=kYUrqdUyEpI" TargetMode="External"/><Relationship Id="rId4" Type="http://schemas.openxmlformats.org/officeDocument/2006/relationships/hyperlink" Target="https://www.youtube.com/watch?v=5tJPXYA0Ne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ctrTitle" idx="4294967295"/>
          </p:nvPr>
        </p:nvSpPr>
        <p:spPr>
          <a:xfrm>
            <a:off x="653778" y="165099"/>
            <a:ext cx="11342688" cy="165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Testing and Debugging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subTitle" idx="4294967295"/>
          </p:nvPr>
        </p:nvSpPr>
        <p:spPr>
          <a:xfrm>
            <a:off x="1776248" y="1987550"/>
            <a:ext cx="11107738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139700" indent="0">
              <a:lnSpc>
                <a:spcPct val="119921"/>
              </a:lnSpc>
              <a:buNone/>
            </a:pPr>
            <a:endParaRPr sz="4740" dirty="0">
              <a:solidFill>
                <a:srgbClr val="EAEAEA"/>
              </a:solidFill>
            </a:endParaRPr>
          </a:p>
          <a:p>
            <a:pPr>
              <a:lnSpc>
                <a:spcPct val="119921"/>
              </a:lnSpc>
              <a:spcBef>
                <a:spcPts val="847"/>
              </a:spcBef>
            </a:pPr>
            <a:r>
              <a:rPr lang="en-US" sz="4740" dirty="0">
                <a:solidFill>
                  <a:srgbClr val="EAEAEA"/>
                </a:solidFill>
              </a:rPr>
              <a:t>This may seem obvious, but who invented the </a:t>
            </a:r>
            <a:r>
              <a:rPr lang="en-US" sz="4740" dirty="0" err="1">
                <a:solidFill>
                  <a:srgbClr val="EAEAEA"/>
                </a:solidFill>
              </a:rPr>
              <a:t>catflap</a:t>
            </a:r>
            <a:r>
              <a:rPr lang="en-US" sz="4740" dirty="0">
                <a:solidFill>
                  <a:srgbClr val="EAEAEA"/>
                </a:solidFill>
              </a:rPr>
              <a:t>?</a:t>
            </a:r>
            <a:endParaRPr sz="474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 idx="4294967295"/>
          </p:nvPr>
        </p:nvSpPr>
        <p:spPr>
          <a:xfrm>
            <a:off x="1100931" y="-181742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A testing philosophy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4294967295"/>
          </p:nvPr>
        </p:nvSpPr>
        <p:spPr>
          <a:xfrm>
            <a:off x="1266442" y="1302134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68760">
              <a:lnSpc>
                <a:spcPct val="119921"/>
              </a:lnSpc>
              <a:buClr>
                <a:srgbClr val="EAEAEA"/>
              </a:buClr>
              <a:buSzPts val="3556"/>
              <a:buChar char="●"/>
            </a:pPr>
            <a:r>
              <a:rPr lang="en-US" sz="4740" dirty="0">
                <a:solidFill>
                  <a:srgbClr val="EAEAEA"/>
                </a:solidFill>
              </a:rPr>
              <a:t>Firstly, use iterative, incremental development</a:t>
            </a:r>
            <a:endParaRPr sz="4740" dirty="0">
              <a:solidFill>
                <a:srgbClr val="EAEAEA"/>
              </a:solidFill>
            </a:endParaRPr>
          </a:p>
          <a:p>
            <a:pPr marL="1015975" lvl="1" indent="-331132">
              <a:lnSpc>
                <a:spcPct val="120089"/>
              </a:lnSpc>
              <a:buClr>
                <a:srgbClr val="EAEAEA"/>
              </a:buClr>
              <a:buSzPts val="3111"/>
              <a:buChar char="○"/>
            </a:pPr>
            <a:r>
              <a:rPr lang="en-US" sz="4148" dirty="0">
                <a:solidFill>
                  <a:srgbClr val="EAEAEA"/>
                </a:solidFill>
              </a:rPr>
              <a:t>Analyze a little</a:t>
            </a:r>
            <a:endParaRPr sz="4148" dirty="0">
              <a:solidFill>
                <a:srgbClr val="EAEAEA"/>
              </a:solidFill>
            </a:endParaRPr>
          </a:p>
          <a:p>
            <a:pPr marL="1015975" lvl="1" indent="-331132">
              <a:lnSpc>
                <a:spcPct val="120089"/>
              </a:lnSpc>
              <a:buClr>
                <a:srgbClr val="EAEAEA"/>
              </a:buClr>
              <a:buSzPts val="3111"/>
              <a:buChar char="○"/>
            </a:pPr>
            <a:r>
              <a:rPr lang="en-US" sz="4148" dirty="0">
                <a:solidFill>
                  <a:srgbClr val="EAEAEA"/>
                </a:solidFill>
              </a:rPr>
              <a:t>Design a little</a:t>
            </a:r>
            <a:endParaRPr sz="4148" dirty="0">
              <a:solidFill>
                <a:srgbClr val="EAEAEA"/>
              </a:solidFill>
            </a:endParaRPr>
          </a:p>
          <a:p>
            <a:pPr marL="1015975" lvl="1" indent="-331132">
              <a:lnSpc>
                <a:spcPct val="120089"/>
              </a:lnSpc>
              <a:buClr>
                <a:srgbClr val="EAEAEA"/>
              </a:buClr>
              <a:buSzPts val="3111"/>
              <a:buChar char="○"/>
            </a:pPr>
            <a:r>
              <a:rPr lang="en-US" sz="4148" dirty="0">
                <a:solidFill>
                  <a:srgbClr val="EAEAEA"/>
                </a:solidFill>
              </a:rPr>
              <a:t>Code a little</a:t>
            </a:r>
            <a:endParaRPr sz="4148" dirty="0">
              <a:solidFill>
                <a:srgbClr val="EAEAEA"/>
              </a:solidFill>
            </a:endParaRPr>
          </a:p>
          <a:p>
            <a:pPr marL="1015975" lvl="1" indent="-331132">
              <a:lnSpc>
                <a:spcPct val="120089"/>
              </a:lnSpc>
              <a:buClr>
                <a:srgbClr val="EAEAEA"/>
              </a:buClr>
              <a:buSzPts val="3111"/>
              <a:buChar char="○"/>
            </a:pPr>
            <a:r>
              <a:rPr lang="en-US" sz="4148" dirty="0">
                <a:solidFill>
                  <a:srgbClr val="EAEAEA"/>
                </a:solidFill>
              </a:rPr>
              <a:t>Test what you can</a:t>
            </a:r>
            <a:endParaRPr sz="4148" dirty="0">
              <a:solidFill>
                <a:srgbClr val="EAEAEA"/>
              </a:solidFill>
            </a:endParaRPr>
          </a:p>
          <a:p>
            <a:pPr>
              <a:lnSpc>
                <a:spcPct val="119921"/>
              </a:lnSpc>
              <a:spcBef>
                <a:spcPts val="847"/>
              </a:spcBef>
            </a:pPr>
            <a:endParaRPr sz="4740" dirty="0">
              <a:solidFill>
                <a:srgbClr val="EAEAEA"/>
              </a:solidFill>
            </a:endParaRPr>
          </a:p>
          <a:p>
            <a:pPr>
              <a:lnSpc>
                <a:spcPct val="120138"/>
              </a:lnSpc>
              <a:spcBef>
                <a:spcPts val="959"/>
              </a:spcBef>
            </a:pPr>
            <a:r>
              <a:rPr lang="en-US" sz="5333" b="1" dirty="0">
                <a:solidFill>
                  <a:srgbClr val="EAEAEA"/>
                </a:solidFill>
              </a:rPr>
              <a:t>Test early, test often, test enough.</a:t>
            </a:r>
            <a:endParaRPr sz="5333" b="1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 idx="4294967295"/>
          </p:nvPr>
        </p:nvSpPr>
        <p:spPr>
          <a:xfrm>
            <a:off x="2201863" y="-749300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>
                <a:solidFill>
                  <a:srgbClr val="EBD189"/>
                </a:solidFill>
              </a:rPr>
              <a:t>What is a Test Case?</a:t>
            </a:r>
            <a:endParaRPr sz="6517">
              <a:solidFill>
                <a:srgbClr val="EBD189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4294967295"/>
          </p:nvPr>
        </p:nvSpPr>
        <p:spPr>
          <a:xfrm>
            <a:off x="2201863" y="1281113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4740">
                <a:solidFill>
                  <a:srgbClr val="EAEAEA"/>
                </a:solidFill>
              </a:rPr>
              <a:t>Defines the test’s purpose</a:t>
            </a:r>
            <a:endParaRPr sz="4740">
              <a:solidFill>
                <a:srgbClr val="EAEAEA"/>
              </a:solidFill>
            </a:endParaRPr>
          </a:p>
          <a:p>
            <a:pPr>
              <a:lnSpc>
                <a:spcPct val="107812"/>
              </a:lnSpc>
              <a:spcBef>
                <a:spcPts val="847"/>
              </a:spcBef>
            </a:pPr>
            <a:endParaRPr sz="474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spcBef>
                <a:spcPts val="847"/>
              </a:spcBef>
              <a:buClr>
                <a:srgbClr val="EAEAEA"/>
              </a:buClr>
              <a:buSzPts val="3556"/>
              <a:buChar char="●"/>
            </a:pPr>
            <a:r>
              <a:rPr lang="en-US" sz="4740">
                <a:solidFill>
                  <a:srgbClr val="EAEAEA"/>
                </a:solidFill>
              </a:rPr>
              <a:t>Define the inputs to the test</a:t>
            </a:r>
            <a:endParaRPr sz="4740">
              <a:solidFill>
                <a:srgbClr val="EAEAEA"/>
              </a:solidFill>
            </a:endParaRPr>
          </a:p>
          <a:p>
            <a:pPr>
              <a:lnSpc>
                <a:spcPct val="107812"/>
              </a:lnSpc>
              <a:spcBef>
                <a:spcPts val="847"/>
              </a:spcBef>
            </a:pPr>
            <a:endParaRPr sz="474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spcBef>
                <a:spcPts val="847"/>
              </a:spcBef>
              <a:buClr>
                <a:srgbClr val="EAEAEA"/>
              </a:buClr>
              <a:buSzPts val="3556"/>
              <a:buChar char="●"/>
            </a:pPr>
            <a:r>
              <a:rPr lang="en-US" sz="4740">
                <a:solidFill>
                  <a:srgbClr val="EAEAEA"/>
                </a:solidFill>
              </a:rPr>
              <a:t>Define the outputs (expected results) from the test</a:t>
            </a:r>
            <a:endParaRPr sz="4740">
              <a:solidFill>
                <a:srgbClr val="EAEAEA"/>
              </a:solidFill>
            </a:endParaRPr>
          </a:p>
          <a:p>
            <a:pPr>
              <a:lnSpc>
                <a:spcPct val="107812"/>
              </a:lnSpc>
              <a:spcBef>
                <a:spcPts val="847"/>
              </a:spcBef>
            </a:pPr>
            <a:endParaRPr sz="474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spcBef>
                <a:spcPts val="847"/>
              </a:spcBef>
              <a:buClr>
                <a:srgbClr val="EAEAEA"/>
              </a:buClr>
              <a:buSzPts val="3556"/>
              <a:buChar char="●"/>
            </a:pPr>
            <a:r>
              <a:rPr lang="en-US" sz="4740">
                <a:solidFill>
                  <a:srgbClr val="EAEAEA"/>
                </a:solidFill>
              </a:rPr>
              <a:t>Document the actual results.</a:t>
            </a:r>
            <a:endParaRPr sz="474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 idx="4294967295"/>
          </p:nvPr>
        </p:nvSpPr>
        <p:spPr>
          <a:xfrm>
            <a:off x="383574" y="249183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Unit Testing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4294967295"/>
          </p:nvPr>
        </p:nvSpPr>
        <p:spPr>
          <a:xfrm>
            <a:off x="1006338" y="1691017"/>
            <a:ext cx="9514517" cy="747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293503">
              <a:lnSpc>
                <a:spcPct val="107812"/>
              </a:lnSpc>
              <a:buClr>
                <a:srgbClr val="EAEAEA"/>
              </a:buClr>
              <a:buSzPts val="2667"/>
              <a:buChar char="●"/>
            </a:pPr>
            <a:r>
              <a:rPr lang="en-US" sz="2400" dirty="0">
                <a:solidFill>
                  <a:srgbClr val="EAEAEA"/>
                </a:solidFill>
              </a:rPr>
              <a:t>The idea behind unit testing is simple</a:t>
            </a:r>
            <a:endParaRPr sz="2400" dirty="0">
              <a:solidFill>
                <a:srgbClr val="EAEAEA"/>
              </a:solidFill>
            </a:endParaRPr>
          </a:p>
          <a:p>
            <a:pPr marL="507987" indent="-293503">
              <a:lnSpc>
                <a:spcPct val="107812"/>
              </a:lnSpc>
              <a:buClr>
                <a:srgbClr val="EAEAEA"/>
              </a:buClr>
              <a:buSzPts val="2667"/>
              <a:buChar char="●"/>
            </a:pPr>
            <a:r>
              <a:rPr lang="en-US" sz="2400" dirty="0">
                <a:solidFill>
                  <a:srgbClr val="EAEAEA"/>
                </a:solidFill>
              </a:rPr>
              <a:t>For each class you have a test class</a:t>
            </a:r>
            <a:endParaRPr sz="2400" dirty="0">
              <a:solidFill>
                <a:srgbClr val="EAEAEA"/>
              </a:solidFill>
            </a:endParaRPr>
          </a:p>
          <a:p>
            <a:pPr marL="1015975" lvl="1" indent="-255875">
              <a:lnSpc>
                <a:spcPct val="108125"/>
              </a:lnSpc>
              <a:buClr>
                <a:srgbClr val="EAEAEA"/>
              </a:buClr>
              <a:buSzPts val="2222"/>
              <a:buChar char="○"/>
            </a:pPr>
            <a:r>
              <a:rPr lang="en-US" sz="2400" dirty="0">
                <a:solidFill>
                  <a:srgbClr val="EAEAEA"/>
                </a:solidFill>
              </a:rPr>
              <a:t>the test class puts the current class through its paces and records the output</a:t>
            </a:r>
            <a:endParaRPr sz="2400" dirty="0">
              <a:solidFill>
                <a:srgbClr val="EAEAEA"/>
              </a:solidFill>
            </a:endParaRPr>
          </a:p>
          <a:p>
            <a:pPr marL="1015975" lvl="1" indent="-255875">
              <a:lnSpc>
                <a:spcPct val="108125"/>
              </a:lnSpc>
              <a:buClr>
                <a:srgbClr val="EAEAEA"/>
              </a:buClr>
              <a:buSzPts val="2222"/>
              <a:buChar char="○"/>
            </a:pPr>
            <a:r>
              <a:rPr lang="en-US" sz="2400" dirty="0">
                <a:solidFill>
                  <a:srgbClr val="EAEAEA"/>
                </a:solidFill>
              </a:rPr>
              <a:t>you say whether it was right (it should be) and it records inputs with outputs</a:t>
            </a:r>
            <a:endParaRPr sz="2400" dirty="0">
              <a:solidFill>
                <a:srgbClr val="EAEAEA"/>
              </a:solidFill>
            </a:endParaRPr>
          </a:p>
          <a:p>
            <a:pPr marL="1015975" lvl="1" indent="-255875">
              <a:lnSpc>
                <a:spcPct val="108125"/>
              </a:lnSpc>
              <a:buClr>
                <a:srgbClr val="EAEAEA"/>
              </a:buClr>
              <a:buSzPts val="2222"/>
              <a:buChar char="○"/>
            </a:pPr>
            <a:r>
              <a:rPr lang="en-US" sz="2400" dirty="0">
                <a:solidFill>
                  <a:srgbClr val="EAEAEA"/>
                </a:solidFill>
              </a:rPr>
              <a:t>you can now run the test class and if it fails it is something you’ve done since you last ran it</a:t>
            </a:r>
            <a:endParaRPr sz="2400" dirty="0">
              <a:solidFill>
                <a:srgbClr val="EAEAEA"/>
              </a:solidFill>
            </a:endParaRPr>
          </a:p>
          <a:p>
            <a:pPr marL="1523962" lvl="2" indent="-237061">
              <a:lnSpc>
                <a:spcPct val="108333"/>
              </a:lnSpc>
              <a:buClr>
                <a:srgbClr val="EAEAEA"/>
              </a:buClr>
              <a:buSzPts val="2000"/>
              <a:buChar char="■"/>
            </a:pPr>
            <a:r>
              <a:rPr lang="en-US" sz="2400" dirty="0">
                <a:solidFill>
                  <a:srgbClr val="EAEAEA"/>
                </a:solidFill>
              </a:rPr>
              <a:t>hence change little test often</a:t>
            </a:r>
            <a:endParaRPr sz="2400" dirty="0">
              <a:solidFill>
                <a:srgbClr val="EAEAEA"/>
              </a:solidFill>
            </a:endParaRPr>
          </a:p>
          <a:p>
            <a:pPr marL="507987" indent="-293503">
              <a:lnSpc>
                <a:spcPct val="107812"/>
              </a:lnSpc>
              <a:buClr>
                <a:srgbClr val="EAEAEA"/>
              </a:buClr>
              <a:buSzPts val="2667"/>
              <a:buChar char="●"/>
            </a:pPr>
            <a:r>
              <a:rPr lang="en-US" sz="2400" dirty="0">
                <a:solidFill>
                  <a:srgbClr val="EAEAEA"/>
                </a:solidFill>
              </a:rPr>
              <a:t>Without this we might not even know that it had fallen over let alone that it was some change we have just made</a:t>
            </a:r>
            <a:endParaRPr sz="2400" dirty="0">
              <a:solidFill>
                <a:srgbClr val="EAEAEA"/>
              </a:solidFill>
            </a:endParaRPr>
          </a:p>
          <a:p>
            <a:pPr marL="507987" indent="-293503">
              <a:lnSpc>
                <a:spcPct val="107812"/>
              </a:lnSpc>
              <a:buClr>
                <a:srgbClr val="EAEAEA"/>
              </a:buClr>
              <a:buSzPts val="2667"/>
              <a:buChar char="●"/>
            </a:pPr>
            <a:r>
              <a:rPr lang="en-US" sz="2400" dirty="0">
                <a:solidFill>
                  <a:srgbClr val="EAEAEA"/>
                </a:solidFill>
              </a:rPr>
              <a:t>It cannot be stressed enough just how valuable this is.</a:t>
            </a:r>
            <a:endParaRPr sz="240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6384" y="-863417"/>
            <a:ext cx="12733503" cy="1219152"/>
          </a:xfrm>
          <a:prstGeom prst="rect">
            <a:avLst/>
          </a:prstGeom>
        </p:spPr>
        <p:txBody>
          <a:bodyPr spcFirstLastPara="1" wrap="square" lIns="121895" tIns="121895" rIns="121895" bIns="121895" anchor="t" anchorCtr="0">
            <a:noAutofit/>
          </a:bodyPr>
          <a:lstStyle/>
          <a:p>
            <a:pPr>
              <a:buNone/>
            </a:pPr>
            <a:r>
              <a:rPr lang="en-US"/>
              <a:t>Test Driven Development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001821" y="1336668"/>
            <a:ext cx="12733503" cy="7314914"/>
          </a:xfrm>
          <a:prstGeom prst="rect">
            <a:avLst/>
          </a:prstGeom>
        </p:spPr>
        <p:txBody>
          <a:bodyPr spcFirstLastPara="1" wrap="square" lIns="121895" tIns="121895" rIns="121895" bIns="121895" anchor="t" anchorCtr="0">
            <a:noAutofit/>
          </a:bodyPr>
          <a:lstStyle/>
          <a:p>
            <a:pPr marL="457200" indent="-457200"/>
            <a:r>
              <a:rPr lang="en-US" sz="3200" dirty="0"/>
              <a:t>This is an up and coming methodology</a:t>
            </a:r>
            <a:endParaRPr sz="3200" dirty="0"/>
          </a:p>
          <a:p>
            <a:pPr marL="457200" indent="-457200"/>
            <a:r>
              <a:rPr lang="en-US" sz="3200" dirty="0"/>
              <a:t>Design the tests BEFORE the software</a:t>
            </a:r>
            <a:endParaRPr sz="3200" dirty="0"/>
          </a:p>
          <a:p>
            <a:pPr marL="457200" indent="-457200"/>
            <a:r>
              <a:rPr lang="en-US" sz="3200" dirty="0"/>
              <a:t>Naturally all tests will fail</a:t>
            </a:r>
            <a:endParaRPr sz="3200" dirty="0"/>
          </a:p>
          <a:p>
            <a:pPr marL="457200" indent="-457200"/>
            <a:r>
              <a:rPr lang="en-US" sz="3200" dirty="0"/>
              <a:t>So make the software to pass the tests</a:t>
            </a:r>
            <a:endParaRPr sz="3200" dirty="0"/>
          </a:p>
          <a:p>
            <a:pPr marL="457200" indent="-457200"/>
            <a:r>
              <a:rPr lang="en-US" sz="3200" dirty="0"/>
              <a:t>Ensures a very </a:t>
            </a:r>
            <a:r>
              <a:rPr lang="en-US" sz="3200" dirty="0" err="1"/>
              <a:t>focussed</a:t>
            </a:r>
            <a:r>
              <a:rPr lang="en-US" sz="3200" dirty="0"/>
              <a:t> development</a:t>
            </a:r>
            <a:endParaRPr sz="3200" dirty="0"/>
          </a:p>
          <a:p>
            <a:pPr marL="457200" indent="-457200"/>
            <a:r>
              <a:rPr lang="en-US" sz="3200" dirty="0"/>
              <a:t>	Keep within scope</a:t>
            </a:r>
            <a:endParaRPr sz="3200" dirty="0"/>
          </a:p>
          <a:p>
            <a:pPr marL="457200" indent="-457200"/>
            <a:r>
              <a:rPr lang="en-US" sz="3200" dirty="0"/>
              <a:t>Ensures development is </a:t>
            </a:r>
            <a:r>
              <a:rPr lang="en-US" sz="3200" dirty="0" err="1"/>
              <a:t>focussed</a:t>
            </a:r>
            <a:r>
              <a:rPr lang="en-US" sz="3200" dirty="0"/>
              <a:t> on producing code that will not have defects in</a:t>
            </a:r>
            <a:endParaRPr sz="3200" dirty="0"/>
          </a:p>
          <a:p>
            <a:pPr marL="457200" indent="-457200"/>
            <a:r>
              <a:rPr lang="en-US" sz="3200" dirty="0"/>
              <a:t>	Hence avoids </a:t>
            </a:r>
            <a:r>
              <a:rPr lang="en-US" sz="3200" dirty="0" err="1"/>
              <a:t>spiralling</a:t>
            </a:r>
            <a:r>
              <a:rPr lang="en-US" sz="3200" dirty="0"/>
              <a:t> costs..</a:t>
            </a:r>
            <a:endParaRPr sz="3200" dirty="0"/>
          </a:p>
        </p:txBody>
      </p:sp>
      <p:sp>
        <p:nvSpPr>
          <p:cNvPr id="4" name="Google Shape;88;p18">
            <a:extLst>
              <a:ext uri="{FF2B5EF4-FFF2-40B4-BE49-F238E27FC236}">
                <a16:creationId xmlns:a16="http://schemas.microsoft.com/office/drawing/2014/main" id="{A2B6248A-D06B-442E-A7E0-31E7EF8328B2}"/>
              </a:ext>
            </a:extLst>
          </p:cNvPr>
          <p:cNvSpPr txBox="1">
            <a:spLocks/>
          </p:cNvSpPr>
          <p:nvPr/>
        </p:nvSpPr>
        <p:spPr>
          <a:xfrm>
            <a:off x="383574" y="249183"/>
            <a:ext cx="11344275" cy="133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74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Test Driven Development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936" y="-1269802"/>
            <a:ext cx="10992104" cy="1015960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 idx="4294967295"/>
          </p:nvPr>
        </p:nvSpPr>
        <p:spPr>
          <a:xfrm>
            <a:off x="772456" y="-223782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Dull fact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4294967295"/>
          </p:nvPr>
        </p:nvSpPr>
        <p:spPr>
          <a:xfrm>
            <a:off x="1100931" y="1123458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The term “bug” comes from “the first bug”</a:t>
            </a:r>
            <a:endParaRPr sz="36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An early mainframe wasn’t working properly</a:t>
            </a:r>
            <a:endParaRPr sz="36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Upon inspection a dead cockroach was found in its circuits</a:t>
            </a:r>
            <a:endParaRPr sz="36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In </a:t>
            </a:r>
            <a:r>
              <a:rPr lang="en-US" sz="3600" dirty="0" err="1">
                <a:solidFill>
                  <a:srgbClr val="EAEAEA"/>
                </a:solidFill>
              </a:rPr>
              <a:t>honour</a:t>
            </a:r>
            <a:r>
              <a:rPr lang="en-US" sz="3600" dirty="0">
                <a:solidFill>
                  <a:srgbClr val="EAEAEA"/>
                </a:solidFill>
              </a:rPr>
              <a:t> of that poor roach all computer problems are named after it.</a:t>
            </a:r>
            <a:endParaRPr sz="360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 idx="4294967295"/>
          </p:nvPr>
        </p:nvSpPr>
        <p:spPr>
          <a:xfrm>
            <a:off x="1100931" y="-118679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Debugging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4294967295"/>
          </p:nvPr>
        </p:nvSpPr>
        <p:spPr>
          <a:xfrm>
            <a:off x="1224401" y="1154989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If you are a programmer you are a debugger</a:t>
            </a:r>
            <a:endParaRPr sz="36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What’s more you are more of a debugger than a programmer</a:t>
            </a:r>
            <a:endParaRPr sz="3600" dirty="0">
              <a:solidFill>
                <a:srgbClr val="EAEAEA"/>
              </a:solidFill>
            </a:endParaRPr>
          </a:p>
          <a:p>
            <a:pPr marL="1015975" lvl="1" indent="-331132">
              <a:lnSpc>
                <a:spcPct val="108035"/>
              </a:lnSpc>
              <a:buClr>
                <a:srgbClr val="EAEAEA"/>
              </a:buClr>
              <a:buSzPts val="3111"/>
              <a:buChar char="○"/>
            </a:pPr>
            <a:r>
              <a:rPr lang="en-US" sz="3600" dirty="0">
                <a:solidFill>
                  <a:srgbClr val="EAEAEA"/>
                </a:solidFill>
              </a:rPr>
              <a:t>probably anything from 50-90% debugging</a:t>
            </a:r>
            <a:endParaRPr sz="36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So why do we spend so long lecturing on programming and almost nothing on debugging?</a:t>
            </a:r>
            <a:endParaRPr sz="360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 idx="4294967295"/>
          </p:nvPr>
        </p:nvSpPr>
        <p:spPr>
          <a:xfrm>
            <a:off x="1297974" y="-160721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How to Debug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4294967295"/>
          </p:nvPr>
        </p:nvSpPr>
        <p:spPr>
          <a:xfrm>
            <a:off x="1100931" y="1239072"/>
            <a:ext cx="11344275" cy="736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1 Locate Error</a:t>
            </a:r>
            <a:endParaRPr sz="3200" dirty="0">
              <a:solidFill>
                <a:srgbClr val="EAEAEA"/>
              </a:solidFill>
            </a:endParaRPr>
          </a:p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2 Design Error Repair</a:t>
            </a:r>
            <a:endParaRPr sz="3200" dirty="0">
              <a:solidFill>
                <a:srgbClr val="EAEAEA"/>
              </a:solidFill>
            </a:endParaRPr>
          </a:p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3 Repair Error</a:t>
            </a:r>
            <a:endParaRPr sz="3200" dirty="0">
              <a:solidFill>
                <a:srgbClr val="EAEAEA"/>
              </a:solidFill>
            </a:endParaRPr>
          </a:p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4 Retest</a:t>
            </a:r>
            <a:endParaRPr sz="3200" dirty="0">
              <a:solidFill>
                <a:srgbClr val="EAEAEA"/>
              </a:solidFill>
            </a:endParaRPr>
          </a:p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Defects in the code cause failures</a:t>
            </a:r>
            <a:endParaRPr sz="3200" dirty="0">
              <a:solidFill>
                <a:srgbClr val="EAEAEA"/>
              </a:solidFill>
            </a:endParaRPr>
          </a:p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Unfortunately not all defects cause failures 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55875">
              <a:buClr>
                <a:srgbClr val="EAEAEA"/>
              </a:buClr>
              <a:buSzPts val="2222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or not all of the time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55875">
              <a:buClr>
                <a:srgbClr val="EAEAEA"/>
              </a:buClr>
              <a:buSzPts val="2222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intermittent faults are the hardest to locate or spot in the first place</a:t>
            </a:r>
            <a:endParaRPr sz="3200" dirty="0">
              <a:solidFill>
                <a:srgbClr val="EAEAEA"/>
              </a:solidFill>
            </a:endParaRPr>
          </a:p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Testing can only show the presence of errors not their absence</a:t>
            </a:r>
            <a:endParaRPr sz="3200" dirty="0">
              <a:solidFill>
                <a:srgbClr val="EAEAEA"/>
              </a:solidFill>
            </a:endParaRPr>
          </a:p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Debugging is relating a failure to a defect and removing the defect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55875">
              <a:buClr>
                <a:srgbClr val="EAEAEA"/>
              </a:buClr>
              <a:buSzPts val="2222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most </a:t>
            </a:r>
            <a:r>
              <a:rPr lang="en-US" sz="2963" dirty="0">
                <a:solidFill>
                  <a:srgbClr val="EAEAEA"/>
                </a:solidFill>
              </a:rPr>
              <a:t>times this can remove lots of defects.</a:t>
            </a:r>
            <a:endParaRPr sz="2963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 idx="4294967295"/>
          </p:nvPr>
        </p:nvSpPr>
        <p:spPr>
          <a:xfrm>
            <a:off x="1100931" y="-139700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Why bugs occur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4294967295"/>
          </p:nvPr>
        </p:nvSpPr>
        <p:spPr>
          <a:xfrm>
            <a:off x="993173" y="1102437"/>
            <a:ext cx="11344275" cy="704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2000" dirty="0">
                <a:solidFill>
                  <a:srgbClr val="EAEAEA"/>
                </a:solidFill>
              </a:rPr>
              <a:t>Not to be confused with syntax errors</a:t>
            </a:r>
            <a:endParaRPr sz="2000" dirty="0">
              <a:solidFill>
                <a:srgbClr val="EAEAEA"/>
              </a:solidFill>
            </a:endParaRPr>
          </a:p>
          <a:p>
            <a:pPr marL="507987" indent="-293503">
              <a:buClr>
                <a:srgbClr val="EAEAEA"/>
              </a:buClr>
              <a:buSzPts val="2667"/>
              <a:buChar char="●"/>
            </a:pPr>
            <a:r>
              <a:rPr lang="en-US" sz="2000" dirty="0">
                <a:solidFill>
                  <a:srgbClr val="EAEAEA"/>
                </a:solidFill>
              </a:rPr>
              <a:t>Bugs are semantic errors, caused by</a:t>
            </a:r>
            <a:endParaRPr sz="2000" dirty="0">
              <a:solidFill>
                <a:srgbClr val="EAEAEA"/>
              </a:solidFill>
            </a:endParaRPr>
          </a:p>
          <a:p>
            <a:pPr marL="1015975" lvl="1" indent="-255875">
              <a:buClr>
                <a:srgbClr val="EAEAEA"/>
              </a:buClr>
              <a:buSzPts val="2222"/>
              <a:buChar char="○"/>
            </a:pPr>
            <a:r>
              <a:rPr lang="en-US" sz="2000" dirty="0">
                <a:solidFill>
                  <a:srgbClr val="EAEAEA"/>
                </a:solidFill>
              </a:rPr>
              <a:t>bad practice</a:t>
            </a:r>
            <a:endParaRPr sz="2000" dirty="0">
              <a:solidFill>
                <a:srgbClr val="EAEAEA"/>
              </a:solidFill>
            </a:endParaRPr>
          </a:p>
          <a:p>
            <a:pPr marL="1523962" lvl="2" indent="-237061">
              <a:buClr>
                <a:srgbClr val="EAEAEA"/>
              </a:buClr>
              <a:buSzPts val="2000"/>
              <a:buChar char="■"/>
            </a:pPr>
            <a:r>
              <a:rPr lang="en-US" sz="2000" dirty="0">
                <a:solidFill>
                  <a:srgbClr val="EAEAEA"/>
                </a:solidFill>
              </a:rPr>
              <a:t>incorrect use of tools (i.e. not using OO properly)</a:t>
            </a:r>
            <a:endParaRPr sz="2000" dirty="0">
              <a:solidFill>
                <a:srgbClr val="EAEAEA"/>
              </a:solidFill>
            </a:endParaRPr>
          </a:p>
          <a:p>
            <a:pPr marL="1523962" lvl="2" indent="-237061">
              <a:buClr>
                <a:srgbClr val="EAEAEA"/>
              </a:buClr>
              <a:buSzPts val="2000"/>
              <a:buChar char="■"/>
            </a:pPr>
            <a:r>
              <a:rPr lang="en-US" sz="2000" dirty="0">
                <a:solidFill>
                  <a:srgbClr val="EAEAEA"/>
                </a:solidFill>
              </a:rPr>
              <a:t>not using tools</a:t>
            </a:r>
            <a:endParaRPr sz="2000" dirty="0">
              <a:solidFill>
                <a:srgbClr val="EAEAEA"/>
              </a:solidFill>
            </a:endParaRPr>
          </a:p>
          <a:p>
            <a:pPr marL="1523962" lvl="2" indent="-237061">
              <a:buClr>
                <a:srgbClr val="EAEAEA"/>
              </a:buClr>
              <a:buSzPts val="2000"/>
              <a:buChar char="■"/>
            </a:pPr>
            <a:r>
              <a:rPr lang="en-US" sz="2000" dirty="0">
                <a:solidFill>
                  <a:srgbClr val="EAEAEA"/>
                </a:solidFill>
              </a:rPr>
              <a:t>messy code</a:t>
            </a:r>
            <a:endParaRPr sz="2000" dirty="0">
              <a:solidFill>
                <a:srgbClr val="EAEAEA"/>
              </a:solidFill>
            </a:endParaRPr>
          </a:p>
          <a:p>
            <a:pPr marL="2031949" lvl="3" indent="-218245">
              <a:buClr>
                <a:srgbClr val="EAEAEA"/>
              </a:buClr>
              <a:buSzPts val="1778"/>
              <a:buChar char="■"/>
            </a:pPr>
            <a:r>
              <a:rPr lang="en-US" sz="2000" dirty="0">
                <a:solidFill>
                  <a:srgbClr val="EAEAEA"/>
                </a:solidFill>
              </a:rPr>
              <a:t>I can’t understand it, you can’t understand it, they can’t understand it</a:t>
            </a:r>
            <a:endParaRPr sz="2000" dirty="0">
              <a:solidFill>
                <a:srgbClr val="EAEAEA"/>
              </a:solidFill>
            </a:endParaRPr>
          </a:p>
          <a:p>
            <a:pPr marL="1015975" lvl="1" indent="-255875">
              <a:buClr>
                <a:srgbClr val="EAEAEA"/>
              </a:buClr>
              <a:buSzPts val="2222"/>
              <a:buChar char="○"/>
            </a:pPr>
            <a:r>
              <a:rPr lang="en-US" sz="2000" dirty="0">
                <a:solidFill>
                  <a:srgbClr val="EAEAEA"/>
                </a:solidFill>
              </a:rPr>
              <a:t>mistakes</a:t>
            </a:r>
            <a:endParaRPr sz="2000" dirty="0">
              <a:solidFill>
                <a:srgbClr val="EAEAEA"/>
              </a:solidFill>
            </a:endParaRPr>
          </a:p>
          <a:p>
            <a:pPr marL="1523962" lvl="2" indent="-237061">
              <a:buClr>
                <a:srgbClr val="EAEAEA"/>
              </a:buClr>
              <a:buSzPts val="2000"/>
              <a:buChar char="■"/>
            </a:pPr>
            <a:r>
              <a:rPr lang="en-US" sz="2000" dirty="0">
                <a:solidFill>
                  <a:srgbClr val="EAEAEA"/>
                </a:solidFill>
              </a:rPr>
              <a:t>most typos will result in syntax errors but not all</a:t>
            </a:r>
            <a:endParaRPr sz="2000" dirty="0">
              <a:solidFill>
                <a:srgbClr val="EAEAEA"/>
              </a:solidFill>
            </a:endParaRPr>
          </a:p>
          <a:p>
            <a:pPr marL="2031949" lvl="3" indent="-218245">
              <a:buClr>
                <a:srgbClr val="EAEAEA"/>
              </a:buClr>
              <a:buSzPts val="1778"/>
              <a:buChar char="■"/>
            </a:pPr>
            <a:r>
              <a:rPr lang="en-US" sz="2000" dirty="0">
                <a:solidFill>
                  <a:srgbClr val="EAEAEA"/>
                </a:solidFill>
              </a:rPr>
              <a:t>&gt; instead of &lt;, certain semi colon errors etc.</a:t>
            </a:r>
            <a:endParaRPr sz="2000" dirty="0">
              <a:solidFill>
                <a:srgbClr val="EAEAEA"/>
              </a:solidFill>
            </a:endParaRPr>
          </a:p>
          <a:p>
            <a:pPr marL="1015975" lvl="1" indent="-255875">
              <a:buClr>
                <a:srgbClr val="EAEAEA"/>
              </a:buClr>
              <a:buSzPts val="2222"/>
              <a:buChar char="○"/>
            </a:pPr>
            <a:r>
              <a:rPr lang="en-US" sz="2000" dirty="0">
                <a:solidFill>
                  <a:srgbClr val="EAEAEA"/>
                </a:solidFill>
              </a:rPr>
              <a:t>misconceptions</a:t>
            </a:r>
            <a:endParaRPr sz="2000" dirty="0">
              <a:solidFill>
                <a:srgbClr val="EAEAEA"/>
              </a:solidFill>
            </a:endParaRPr>
          </a:p>
          <a:p>
            <a:pPr marL="1523962" lvl="2" indent="-237061">
              <a:buClr>
                <a:srgbClr val="EAEAEA"/>
              </a:buClr>
              <a:buSzPts val="2000"/>
              <a:buChar char="■"/>
            </a:pPr>
            <a:r>
              <a:rPr lang="en-US" sz="2000" dirty="0">
                <a:solidFill>
                  <a:srgbClr val="EAEAEA"/>
                </a:solidFill>
              </a:rPr>
              <a:t>not understanding how to code something</a:t>
            </a:r>
            <a:endParaRPr sz="2000" dirty="0">
              <a:solidFill>
                <a:srgbClr val="EAEAEA"/>
              </a:solidFill>
            </a:endParaRPr>
          </a:p>
          <a:p>
            <a:pPr marL="1523962" lvl="2" indent="-237061">
              <a:buClr>
                <a:srgbClr val="EAEAEA"/>
              </a:buClr>
              <a:buSzPts val="2000"/>
              <a:buChar char="■"/>
            </a:pPr>
            <a:r>
              <a:rPr lang="en-US" sz="2000" dirty="0">
                <a:solidFill>
                  <a:srgbClr val="EAEAEA"/>
                </a:solidFill>
              </a:rPr>
              <a:t>not understanding how the design works</a:t>
            </a:r>
            <a:endParaRPr sz="2000" dirty="0">
              <a:solidFill>
                <a:srgbClr val="EAEAEA"/>
              </a:solidFill>
            </a:endParaRPr>
          </a:p>
          <a:p>
            <a:pPr marL="1015975" lvl="1" indent="-255875">
              <a:buClr>
                <a:srgbClr val="EAEAEA"/>
              </a:buClr>
              <a:buSzPts val="2222"/>
              <a:buChar char="○"/>
            </a:pPr>
            <a:r>
              <a:rPr lang="en-US" sz="2000" dirty="0">
                <a:solidFill>
                  <a:srgbClr val="EAEAEA"/>
                </a:solidFill>
              </a:rPr>
              <a:t>inevitability</a:t>
            </a:r>
            <a:endParaRPr sz="2000" dirty="0">
              <a:solidFill>
                <a:srgbClr val="EAEAEA"/>
              </a:solidFill>
            </a:endParaRPr>
          </a:p>
          <a:p>
            <a:pPr marL="1523962" lvl="2" indent="-237061">
              <a:buClr>
                <a:srgbClr val="EAEAEA"/>
              </a:buClr>
              <a:buSzPts val="2000"/>
              <a:buChar char="■"/>
            </a:pPr>
            <a:r>
              <a:rPr lang="en-US" sz="2400" dirty="0">
                <a:solidFill>
                  <a:srgbClr val="EAEAEA"/>
                </a:solidFill>
              </a:rPr>
              <a:t>they will be there, it’s just how many.</a:t>
            </a:r>
            <a:endParaRPr sz="240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body" idx="4294967295"/>
          </p:nvPr>
        </p:nvSpPr>
        <p:spPr>
          <a:xfrm>
            <a:off x="1303282" y="2185003"/>
            <a:ext cx="9821863" cy="683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293503">
              <a:lnSpc>
                <a:spcPct val="119791"/>
              </a:lnSpc>
              <a:buClr>
                <a:srgbClr val="EAEAEA"/>
              </a:buClr>
              <a:buSzPts val="2667"/>
              <a:buChar char="●"/>
            </a:pPr>
            <a:r>
              <a:rPr lang="en-US" sz="3555" dirty="0">
                <a:solidFill>
                  <a:srgbClr val="EAEAEA"/>
                </a:solidFill>
              </a:rPr>
              <a:t>!</a:t>
            </a:r>
            <a:r>
              <a:rPr lang="en-GB" sz="2400" dirty="0">
                <a:solidFill>
                  <a:srgbClr val="EAEAEA"/>
                </a:solidFill>
              </a:rPr>
              <a:t> A piece of software is a bit like a bed</a:t>
            </a:r>
          </a:p>
          <a:p>
            <a:pPr marL="507987" indent="-293503">
              <a:lnSpc>
                <a:spcPct val="119791"/>
              </a:lnSpc>
              <a:buClr>
                <a:srgbClr val="EAEAEA"/>
              </a:buClr>
              <a:buSzPts val="2667"/>
            </a:pPr>
            <a:r>
              <a:rPr lang="en-GB" sz="2400" dirty="0">
                <a:solidFill>
                  <a:srgbClr val="EAEAEA"/>
                </a:solidFill>
              </a:rPr>
              <a:t>You wouldn’t get into it if you could see the bugs</a:t>
            </a:r>
          </a:p>
          <a:p>
            <a:pPr marL="507987" indent="-293503">
              <a:lnSpc>
                <a:spcPct val="119791"/>
              </a:lnSpc>
              <a:buClr>
                <a:srgbClr val="EAEAEA"/>
              </a:buClr>
              <a:buSzPts val="2667"/>
            </a:pPr>
            <a:r>
              <a:rPr lang="en-GB" sz="2400" dirty="0">
                <a:solidFill>
                  <a:srgbClr val="EAEAEA"/>
                </a:solidFill>
              </a:rPr>
              <a:t>But will do if you can’t</a:t>
            </a:r>
          </a:p>
          <a:p>
            <a:pPr marL="1015975" lvl="1" indent="-255875">
              <a:lnSpc>
                <a:spcPct val="120000"/>
              </a:lnSpc>
              <a:buClr>
                <a:srgbClr val="EAEAEA"/>
              </a:buClr>
              <a:buSzPts val="2222"/>
            </a:pPr>
            <a:r>
              <a:rPr lang="en-GB" sz="2400" dirty="0">
                <a:solidFill>
                  <a:srgbClr val="EAEAEA"/>
                </a:solidFill>
              </a:rPr>
              <a:t>all software has bugs (even mine)</a:t>
            </a:r>
          </a:p>
          <a:p>
            <a:pPr marL="1015975" lvl="1" indent="-255875">
              <a:lnSpc>
                <a:spcPct val="120000"/>
              </a:lnSpc>
              <a:buClr>
                <a:srgbClr val="EAEAEA"/>
              </a:buClr>
              <a:buSzPts val="2222"/>
            </a:pPr>
            <a:r>
              <a:rPr lang="en-GB" sz="2400" dirty="0">
                <a:solidFill>
                  <a:srgbClr val="EAEAEA"/>
                </a:solidFill>
              </a:rPr>
              <a:t>but you must get rid of ALL the really visible ones</a:t>
            </a:r>
          </a:p>
          <a:p>
            <a:pPr marL="1015975" lvl="1" indent="-255875">
              <a:lnSpc>
                <a:spcPct val="120000"/>
              </a:lnSpc>
              <a:buClr>
                <a:srgbClr val="EAEAEA"/>
              </a:buClr>
              <a:buSzPts val="2222"/>
            </a:pPr>
            <a:r>
              <a:rPr lang="en-GB" sz="2400" dirty="0">
                <a:solidFill>
                  <a:srgbClr val="EAEAEA"/>
                </a:solidFill>
              </a:rPr>
              <a:t>and not just visible to you, usually</a:t>
            </a:r>
          </a:p>
          <a:p>
            <a:pPr marL="1523962" lvl="2" indent="-237061">
              <a:lnSpc>
                <a:spcPct val="120138"/>
              </a:lnSpc>
              <a:buClr>
                <a:srgbClr val="EAEAEA"/>
              </a:buClr>
              <a:buSzPts val="2000"/>
            </a:pPr>
            <a:r>
              <a:rPr lang="en-GB" sz="2400" dirty="0">
                <a:solidFill>
                  <a:srgbClr val="EAEAEA"/>
                </a:solidFill>
              </a:rPr>
              <a:t>professional programs are tested by professional testers</a:t>
            </a:r>
          </a:p>
          <a:p>
            <a:pPr marL="507987" indent="-293503">
              <a:lnSpc>
                <a:spcPct val="119791"/>
              </a:lnSpc>
              <a:buClr>
                <a:srgbClr val="EAEAEA"/>
              </a:buClr>
              <a:buSzPts val="2667"/>
            </a:pPr>
            <a:r>
              <a:rPr lang="en-GB" sz="2400" dirty="0">
                <a:solidFill>
                  <a:srgbClr val="EAEAEA"/>
                </a:solidFill>
              </a:rPr>
              <a:t>There is an amount of embarrassment in someone else finding your deficiencies</a:t>
            </a:r>
            <a:endParaRPr sz="3555" dirty="0">
              <a:solidFill>
                <a:srgbClr val="EAEAEA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180" y="422226"/>
            <a:ext cx="2991416" cy="2003688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body" idx="4294967295"/>
          </p:nvPr>
        </p:nvSpPr>
        <p:spPr>
          <a:xfrm>
            <a:off x="1019504" y="1"/>
            <a:ext cx="9911256" cy="57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GB" sz="3600" dirty="0">
                <a:solidFill>
                  <a:srgbClr val="EAEAEA"/>
                </a:solidFill>
              </a:rPr>
              <a:t>Some things seem obvious after the fact</a:t>
            </a:r>
          </a:p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GB" sz="3600" dirty="0">
                <a:solidFill>
                  <a:srgbClr val="EAEAEA"/>
                </a:solidFill>
              </a:rPr>
              <a:t>But it is not always the case</a:t>
            </a:r>
            <a:endParaRPr sz="3600" dirty="0">
              <a:solidFill>
                <a:srgbClr val="EAEAEA"/>
              </a:solidFill>
            </a:endParaRPr>
          </a:p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You need to evidence that you can produce software of a professional quality</a:t>
            </a:r>
            <a:endParaRPr sz="3600" dirty="0">
              <a:solidFill>
                <a:srgbClr val="EAEAEA"/>
              </a:solidFill>
            </a:endParaRPr>
          </a:p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Therefore you need to evidence that you have carried out appropriate tests and demonstrate that your software is not full of bugs.</a:t>
            </a:r>
            <a:endParaRPr sz="360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 idx="4294967295"/>
          </p:nvPr>
        </p:nvSpPr>
        <p:spPr>
          <a:xfrm>
            <a:off x="2203450" y="-1811338"/>
            <a:ext cx="11342688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>
                <a:solidFill>
                  <a:srgbClr val="EBD189"/>
                </a:solidFill>
              </a:rPr>
              <a:t>Bug Prevention</a:t>
            </a:r>
            <a:endParaRPr sz="6517">
              <a:solidFill>
                <a:srgbClr val="EBD189"/>
              </a:solidFill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4294967295"/>
          </p:nvPr>
        </p:nvSpPr>
        <p:spPr>
          <a:xfrm>
            <a:off x="994760" y="182562"/>
            <a:ext cx="11342688" cy="725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255875">
              <a:buClr>
                <a:srgbClr val="EAEAEA"/>
              </a:buClr>
              <a:buSzPts val="2222"/>
              <a:buChar char="●"/>
            </a:pPr>
            <a:r>
              <a:rPr lang="en-US" sz="2963" dirty="0">
                <a:solidFill>
                  <a:srgbClr val="EAEAEA"/>
                </a:solidFill>
              </a:rPr>
              <a:t>It’s much easier to stop flies coming into your house than spending hours splatting them</a:t>
            </a:r>
            <a:endParaRPr sz="2963" dirty="0">
              <a:solidFill>
                <a:srgbClr val="EAEAEA"/>
              </a:solidFill>
            </a:endParaRPr>
          </a:p>
          <a:p>
            <a:pPr marL="507987" indent="-255875">
              <a:buClr>
                <a:srgbClr val="EAEAEA"/>
              </a:buClr>
              <a:buSzPts val="2222"/>
              <a:buChar char="●"/>
            </a:pPr>
            <a:r>
              <a:rPr lang="en-US" sz="2963" dirty="0">
                <a:solidFill>
                  <a:srgbClr val="EAEAEA"/>
                </a:solidFill>
              </a:rPr>
              <a:t>Prevention won’t stop them all but it will make life much easier</a:t>
            </a:r>
            <a:endParaRPr sz="2963" dirty="0">
              <a:solidFill>
                <a:srgbClr val="EAEAEA"/>
              </a:solidFill>
            </a:endParaRPr>
          </a:p>
          <a:p>
            <a:pPr marL="507987" indent="-255875">
              <a:buClr>
                <a:srgbClr val="EAEAEA"/>
              </a:buClr>
              <a:buSzPts val="2222"/>
              <a:buChar char="●"/>
            </a:pPr>
            <a:r>
              <a:rPr lang="en-US" sz="2963" dirty="0">
                <a:solidFill>
                  <a:srgbClr val="EAEAEA"/>
                </a:solidFill>
              </a:rPr>
              <a:t>Rule 1 Use Appropriate Style</a:t>
            </a:r>
            <a:endParaRPr sz="2963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programs must look neat (tabbed) </a:t>
            </a:r>
            <a:endParaRPr sz="2667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must have appropriate comments and documentation for programs, classes, methods and sections of code</a:t>
            </a:r>
            <a:endParaRPr sz="2667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use appropriate names for classes, methods and variables</a:t>
            </a:r>
            <a:endParaRPr sz="2667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use constants and not numerical literals</a:t>
            </a:r>
            <a:endParaRPr sz="2667" dirty="0">
              <a:solidFill>
                <a:srgbClr val="EAEAEA"/>
              </a:solidFill>
            </a:endParaRPr>
          </a:p>
          <a:p>
            <a:pPr marL="507987" indent="-255875">
              <a:buClr>
                <a:srgbClr val="EAEAEA"/>
              </a:buClr>
              <a:buSzPts val="2222"/>
              <a:buChar char="●"/>
            </a:pPr>
            <a:r>
              <a:rPr lang="en-US" sz="2963" dirty="0">
                <a:solidFill>
                  <a:srgbClr val="EAEAEA"/>
                </a:solidFill>
              </a:rPr>
              <a:t>Rule 2 Use Appropriate Techniques</a:t>
            </a:r>
            <a:endParaRPr sz="2963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remember each lecture is another tool</a:t>
            </a:r>
            <a:endParaRPr sz="2667" dirty="0">
              <a:solidFill>
                <a:srgbClr val="EAEAEA"/>
              </a:solidFill>
            </a:endParaRPr>
          </a:p>
          <a:p>
            <a:pPr marL="1523962" lvl="2" indent="-218245">
              <a:buClr>
                <a:srgbClr val="EAEAEA"/>
              </a:buClr>
              <a:buSzPts val="1778"/>
              <a:buChar char="■"/>
            </a:pPr>
            <a:r>
              <a:rPr lang="en-US" sz="2369" dirty="0">
                <a:solidFill>
                  <a:srgbClr val="EAEAEA"/>
                </a:solidFill>
              </a:rPr>
              <a:t>usually reduces the volume of code produced</a:t>
            </a:r>
            <a:endParaRPr sz="2369" dirty="0">
              <a:solidFill>
                <a:srgbClr val="EAEAEA"/>
              </a:solidFill>
            </a:endParaRPr>
          </a:p>
          <a:p>
            <a:pPr marL="2031949" lvl="3" indent="-199431">
              <a:buClr>
                <a:srgbClr val="EAEAEA"/>
              </a:buClr>
              <a:buSzPts val="1556"/>
              <a:buChar char="■"/>
            </a:pPr>
            <a:r>
              <a:rPr lang="en-US" sz="2073" dirty="0">
                <a:solidFill>
                  <a:srgbClr val="EAEAEA"/>
                </a:solidFill>
              </a:rPr>
              <a:t>therefore less places for bugs to hide</a:t>
            </a:r>
            <a:endParaRPr sz="2073" dirty="0">
              <a:solidFill>
                <a:srgbClr val="EAEAEA"/>
              </a:solidFill>
            </a:endParaRPr>
          </a:p>
          <a:p>
            <a:pPr marL="2031949" lvl="3" indent="-199431">
              <a:buClr>
                <a:srgbClr val="EAEAEA"/>
              </a:buClr>
              <a:buSzPts val="1556"/>
              <a:buChar char="■"/>
            </a:pPr>
            <a:r>
              <a:rPr lang="en-US" sz="2073" dirty="0">
                <a:solidFill>
                  <a:srgbClr val="EAEAEA"/>
                </a:solidFill>
              </a:rPr>
              <a:t>fix one fix all if there is no repeated code</a:t>
            </a:r>
            <a:endParaRPr sz="2073" dirty="0">
              <a:solidFill>
                <a:srgbClr val="EAEAEA"/>
              </a:solidFill>
            </a:endParaRPr>
          </a:p>
          <a:p>
            <a:pPr marL="507987" indent="-255875">
              <a:buClr>
                <a:srgbClr val="EAEAEA"/>
              </a:buClr>
              <a:buSzPts val="2222"/>
              <a:buChar char="●"/>
            </a:pPr>
            <a:r>
              <a:rPr lang="en-US" sz="2963" dirty="0">
                <a:solidFill>
                  <a:srgbClr val="EAEAEA"/>
                </a:solidFill>
              </a:rPr>
              <a:t>Rule 3 Use Defensive Programming</a:t>
            </a:r>
            <a:endParaRPr sz="2963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make variables private, have access control</a:t>
            </a:r>
            <a:endParaRPr sz="2667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validate all inputs</a:t>
            </a:r>
            <a:endParaRPr sz="2667" dirty="0">
              <a:solidFill>
                <a:srgbClr val="EAEAEA"/>
              </a:solidFill>
            </a:endParaRPr>
          </a:p>
          <a:p>
            <a:pPr marL="1523962" lvl="2" indent="-218245">
              <a:buClr>
                <a:srgbClr val="EAEAEA"/>
              </a:buClr>
              <a:buSzPts val="1778"/>
              <a:buChar char="■"/>
            </a:pPr>
            <a:r>
              <a:rPr lang="en-US" sz="2369" dirty="0">
                <a:solidFill>
                  <a:srgbClr val="EAEAEA"/>
                </a:solidFill>
              </a:rPr>
              <a:t>don’t have to write code to cope with erroneous inputs.</a:t>
            </a:r>
            <a:endParaRPr sz="2369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 idx="4294967295"/>
          </p:nvPr>
        </p:nvSpPr>
        <p:spPr>
          <a:xfrm>
            <a:off x="1100931" y="-202762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Bug Prevention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294967295"/>
          </p:nvPr>
        </p:nvSpPr>
        <p:spPr>
          <a:xfrm>
            <a:off x="1100931" y="1186520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68760">
              <a:lnSpc>
                <a:spcPct val="119921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Rule 4 Change little, test often</a:t>
            </a:r>
            <a:endParaRPr sz="3600" dirty="0">
              <a:solidFill>
                <a:srgbClr val="EAEAEA"/>
              </a:solidFill>
            </a:endParaRPr>
          </a:p>
          <a:p>
            <a:pPr marL="1015975" lvl="1" indent="-331132">
              <a:lnSpc>
                <a:spcPct val="120089"/>
              </a:lnSpc>
              <a:buClr>
                <a:srgbClr val="EAEAEA"/>
              </a:buClr>
              <a:buSzPts val="3111"/>
              <a:buChar char="○"/>
            </a:pPr>
            <a:r>
              <a:rPr lang="en-US" sz="3600" dirty="0">
                <a:solidFill>
                  <a:srgbClr val="EAEAEA"/>
                </a:solidFill>
              </a:rPr>
              <a:t>use unit testing facilities such a JUnit (Java) </a:t>
            </a:r>
            <a:r>
              <a:rPr lang="en-US" sz="3600" dirty="0" err="1">
                <a:solidFill>
                  <a:srgbClr val="EAEAEA"/>
                </a:solidFill>
              </a:rPr>
              <a:t>.net</a:t>
            </a:r>
            <a:r>
              <a:rPr lang="en-US" sz="3600" dirty="0">
                <a:solidFill>
                  <a:srgbClr val="EAEAEA"/>
                </a:solidFill>
              </a:rPr>
              <a:t> has it built in (C#)</a:t>
            </a:r>
            <a:endParaRPr sz="36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19921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Unit testing is about showing that your program has no errors</a:t>
            </a:r>
            <a:endParaRPr sz="3600" dirty="0">
              <a:solidFill>
                <a:srgbClr val="EAEAEA"/>
              </a:solidFill>
            </a:endParaRPr>
          </a:p>
          <a:p>
            <a:pPr marL="1015975" lvl="1" indent="-331132">
              <a:lnSpc>
                <a:spcPct val="120089"/>
              </a:lnSpc>
              <a:buClr>
                <a:srgbClr val="EAEAEA"/>
              </a:buClr>
              <a:buSzPts val="3111"/>
              <a:buChar char="○"/>
            </a:pPr>
            <a:r>
              <a:rPr lang="en-US" sz="3600" dirty="0">
                <a:solidFill>
                  <a:srgbClr val="EAEAEA"/>
                </a:solidFill>
              </a:rPr>
              <a:t>not finding them.</a:t>
            </a:r>
            <a:endParaRPr sz="3600" dirty="0">
              <a:solidFill>
                <a:srgbClr val="EAEAEA"/>
              </a:solidFill>
            </a:endParaRPr>
          </a:p>
          <a:p>
            <a:pPr marL="1015975" lvl="1" indent="-67732">
              <a:lnSpc>
                <a:spcPct val="120089"/>
              </a:lnSpc>
              <a:buClr>
                <a:srgbClr val="EAEAEA"/>
              </a:buClr>
              <a:buSzPts val="3111"/>
            </a:pPr>
            <a:endParaRPr sz="4148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 idx="4294967295"/>
          </p:nvPr>
        </p:nvSpPr>
        <p:spPr>
          <a:xfrm>
            <a:off x="856538" y="-139700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Fixing Bugs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4294967295"/>
          </p:nvPr>
        </p:nvSpPr>
        <p:spPr>
          <a:xfrm>
            <a:off x="1003684" y="1281113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255875">
              <a:buClr>
                <a:srgbClr val="EAEAEA"/>
              </a:buClr>
              <a:buSzPts val="2222"/>
              <a:buChar char="●"/>
            </a:pPr>
            <a:r>
              <a:rPr lang="en-US" sz="2963" dirty="0">
                <a:solidFill>
                  <a:srgbClr val="EAEAEA"/>
                </a:solidFill>
              </a:rPr>
              <a:t>You must be methodical</a:t>
            </a:r>
            <a:endParaRPr sz="2963" dirty="0">
              <a:solidFill>
                <a:srgbClr val="EAEAEA"/>
              </a:solidFill>
            </a:endParaRPr>
          </a:p>
          <a:p>
            <a:pPr marL="507987" indent="-255875">
              <a:buClr>
                <a:srgbClr val="EAEAEA"/>
              </a:buClr>
              <a:buSzPts val="2222"/>
              <a:buChar char="●"/>
            </a:pPr>
            <a:r>
              <a:rPr lang="en-US" sz="2963" dirty="0">
                <a:solidFill>
                  <a:srgbClr val="EAEAEA"/>
                </a:solidFill>
              </a:rPr>
              <a:t>You must use a debugger</a:t>
            </a:r>
            <a:endParaRPr sz="2963" dirty="0">
              <a:solidFill>
                <a:srgbClr val="EAEAEA"/>
              </a:solidFill>
            </a:endParaRPr>
          </a:p>
          <a:p>
            <a:pPr marL="507987" indent="-255875">
              <a:buClr>
                <a:srgbClr val="EAEAEA"/>
              </a:buClr>
              <a:buSzPts val="2222"/>
              <a:buChar char="●"/>
            </a:pPr>
            <a:r>
              <a:rPr lang="en-US" sz="2963" dirty="0">
                <a:solidFill>
                  <a:srgbClr val="EAEAEA"/>
                </a:solidFill>
              </a:rPr>
              <a:t>1 isolate the bug</a:t>
            </a:r>
            <a:endParaRPr sz="2963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at first you know it’s in your program</a:t>
            </a:r>
            <a:endParaRPr sz="2667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narrow it down to class, method, chunk, line – fix</a:t>
            </a:r>
            <a:endParaRPr sz="2667" dirty="0">
              <a:solidFill>
                <a:srgbClr val="EAEAEA"/>
              </a:solidFill>
            </a:endParaRPr>
          </a:p>
          <a:p>
            <a:pPr marL="507987" indent="-255875">
              <a:buClr>
                <a:srgbClr val="EAEAEA"/>
              </a:buClr>
              <a:buSzPts val="2222"/>
              <a:buChar char="●"/>
            </a:pPr>
            <a:r>
              <a:rPr lang="en-US" sz="2963" dirty="0">
                <a:solidFill>
                  <a:srgbClr val="EAEAEA"/>
                </a:solidFill>
              </a:rPr>
              <a:t>You can do this quickly using output to the console</a:t>
            </a:r>
            <a:endParaRPr sz="2963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i.e. display a message “I’m in class xxx”, “I’m in method xxx and variable </a:t>
            </a:r>
            <a:r>
              <a:rPr lang="en-US" sz="2667" dirty="0" err="1">
                <a:solidFill>
                  <a:srgbClr val="EAEAEA"/>
                </a:solidFill>
              </a:rPr>
              <a:t>xpos</a:t>
            </a:r>
            <a:r>
              <a:rPr lang="en-US" sz="2667" dirty="0">
                <a:solidFill>
                  <a:srgbClr val="EAEAEA"/>
                </a:solidFill>
              </a:rPr>
              <a:t> = xxx”</a:t>
            </a:r>
            <a:endParaRPr sz="2667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you’ll then get</a:t>
            </a:r>
            <a:endParaRPr sz="2667" dirty="0">
              <a:solidFill>
                <a:srgbClr val="EAEAEA"/>
              </a:solidFill>
            </a:endParaRPr>
          </a:p>
          <a:p>
            <a:pPr marL="1523962" lvl="2" indent="-218245">
              <a:buClr>
                <a:srgbClr val="EAEAEA"/>
              </a:buClr>
              <a:buSzPts val="1778"/>
              <a:buChar char="■"/>
            </a:pPr>
            <a:r>
              <a:rPr lang="en-US" sz="2369" dirty="0">
                <a:solidFill>
                  <a:srgbClr val="EAEAEA"/>
                </a:solidFill>
              </a:rPr>
              <a:t>I’m in class xxx I’m in method xxx ‘@##@#crash##@##’</a:t>
            </a:r>
            <a:endParaRPr sz="2369" dirty="0">
              <a:solidFill>
                <a:srgbClr val="EAEAEA"/>
              </a:solidFill>
            </a:endParaRPr>
          </a:p>
          <a:p>
            <a:pPr marL="1523962" lvl="2" indent="-218245">
              <a:buClr>
                <a:srgbClr val="EAEAEA"/>
              </a:buClr>
              <a:buSzPts val="1778"/>
              <a:buChar char="■"/>
            </a:pPr>
            <a:r>
              <a:rPr lang="en-US" sz="2369" dirty="0">
                <a:solidFill>
                  <a:srgbClr val="EAEAEA"/>
                </a:solidFill>
              </a:rPr>
              <a:t>i.e. you have six messages in your program and you only see three then the bug resides between message 3 and 4</a:t>
            </a:r>
            <a:endParaRPr sz="2369" dirty="0">
              <a:solidFill>
                <a:srgbClr val="EAEAEA"/>
              </a:solidFill>
            </a:endParaRPr>
          </a:p>
          <a:p>
            <a:pPr marL="1523962" lvl="2" indent="-218245">
              <a:buClr>
                <a:srgbClr val="EAEAEA"/>
              </a:buClr>
              <a:buSzPts val="1778"/>
              <a:buChar char="■"/>
            </a:pPr>
            <a:r>
              <a:rPr lang="en-US" sz="2369" dirty="0">
                <a:solidFill>
                  <a:srgbClr val="EAEAEA"/>
                </a:solidFill>
              </a:rPr>
              <a:t>you can then put more messages in between</a:t>
            </a:r>
            <a:endParaRPr sz="2369" dirty="0">
              <a:solidFill>
                <a:srgbClr val="EAEAEA"/>
              </a:solidFill>
            </a:endParaRPr>
          </a:p>
          <a:p>
            <a:pPr marL="1015975" lvl="1" indent="-237061">
              <a:buClr>
                <a:srgbClr val="EAEAEA"/>
              </a:buClr>
              <a:buSzPts val="2000"/>
              <a:buChar char="○"/>
            </a:pPr>
            <a:r>
              <a:rPr lang="en-US" sz="2667" dirty="0">
                <a:solidFill>
                  <a:srgbClr val="EAEAEA"/>
                </a:solidFill>
              </a:rPr>
              <a:t>it’s a bit like being Sherlock Homes.</a:t>
            </a:r>
            <a:endParaRPr sz="2667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 idx="4294967295"/>
          </p:nvPr>
        </p:nvSpPr>
        <p:spPr>
          <a:xfrm>
            <a:off x="1403077" y="-244803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Using a Debugger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4294967295"/>
          </p:nvPr>
        </p:nvSpPr>
        <p:spPr>
          <a:xfrm>
            <a:off x="888070" y="1018354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293503">
              <a:lnSpc>
                <a:spcPct val="107812"/>
              </a:lnSpc>
              <a:buClr>
                <a:srgbClr val="EAEAEA"/>
              </a:buClr>
              <a:buSzPts val="2667"/>
              <a:buChar char="●"/>
            </a:pPr>
            <a:r>
              <a:rPr lang="en-US" sz="2400" dirty="0">
                <a:solidFill>
                  <a:srgbClr val="EAEAEA"/>
                </a:solidFill>
              </a:rPr>
              <a:t>Get to know your debugger, it is your best friend</a:t>
            </a:r>
            <a:endParaRPr sz="2400" dirty="0">
              <a:solidFill>
                <a:srgbClr val="EAEAEA"/>
              </a:solidFill>
            </a:endParaRPr>
          </a:p>
          <a:p>
            <a:pPr marL="1015975" lvl="1" indent="-255875">
              <a:lnSpc>
                <a:spcPct val="108125"/>
              </a:lnSpc>
              <a:buClr>
                <a:srgbClr val="EAEAEA"/>
              </a:buClr>
              <a:buSzPts val="2222"/>
              <a:buChar char="○"/>
            </a:pPr>
            <a:r>
              <a:rPr lang="en-US" sz="2400" dirty="0">
                <a:solidFill>
                  <a:srgbClr val="EAEAEA"/>
                </a:solidFill>
              </a:rPr>
              <a:t>if your environment doesn’t have one you are using a toy</a:t>
            </a:r>
            <a:endParaRPr sz="2400" dirty="0">
              <a:solidFill>
                <a:srgbClr val="EAEAEA"/>
              </a:solidFill>
            </a:endParaRPr>
          </a:p>
          <a:p>
            <a:pPr marL="507987" indent="-293503">
              <a:lnSpc>
                <a:spcPct val="107812"/>
              </a:lnSpc>
              <a:buClr>
                <a:srgbClr val="EAEAEA"/>
              </a:buClr>
              <a:buSzPts val="2667"/>
              <a:buChar char="●"/>
            </a:pPr>
            <a:r>
              <a:rPr lang="en-US" sz="2400" dirty="0">
                <a:solidFill>
                  <a:srgbClr val="EAEAEA"/>
                </a:solidFill>
              </a:rPr>
              <a:t>Your debugger can</a:t>
            </a:r>
            <a:endParaRPr sz="2400" dirty="0">
              <a:solidFill>
                <a:srgbClr val="EAEAEA"/>
              </a:solidFill>
            </a:endParaRPr>
          </a:p>
          <a:p>
            <a:pPr marL="1015975" lvl="1" indent="-255875">
              <a:lnSpc>
                <a:spcPct val="108125"/>
              </a:lnSpc>
              <a:buClr>
                <a:srgbClr val="EAEAEA"/>
              </a:buClr>
              <a:buSzPts val="2222"/>
              <a:buChar char="○"/>
            </a:pPr>
            <a:r>
              <a:rPr lang="en-US" sz="2400" dirty="0">
                <a:solidFill>
                  <a:srgbClr val="EAEAEA"/>
                </a:solidFill>
              </a:rPr>
              <a:t>single-step code line-by into or over methods</a:t>
            </a:r>
            <a:endParaRPr sz="2400" dirty="0">
              <a:solidFill>
                <a:srgbClr val="EAEAEA"/>
              </a:solidFill>
            </a:endParaRPr>
          </a:p>
          <a:p>
            <a:pPr marL="1015975" lvl="1" indent="-255875">
              <a:lnSpc>
                <a:spcPct val="108125"/>
              </a:lnSpc>
              <a:buClr>
                <a:srgbClr val="EAEAEA"/>
              </a:buClr>
              <a:buSzPts val="2222"/>
              <a:buChar char="○"/>
            </a:pPr>
            <a:r>
              <a:rPr lang="en-US" sz="2400" dirty="0">
                <a:solidFill>
                  <a:srgbClr val="EAEAEA"/>
                </a:solidFill>
              </a:rPr>
              <a:t>break at a set point with or without a condition</a:t>
            </a:r>
            <a:endParaRPr sz="2400" dirty="0">
              <a:solidFill>
                <a:srgbClr val="EAEAEA"/>
              </a:solidFill>
            </a:endParaRPr>
          </a:p>
          <a:p>
            <a:pPr marL="1523962" lvl="2" indent="-237061">
              <a:lnSpc>
                <a:spcPct val="108333"/>
              </a:lnSpc>
              <a:buClr>
                <a:srgbClr val="EAEAEA"/>
              </a:buClr>
              <a:buSzPts val="2000"/>
              <a:buChar char="■"/>
            </a:pPr>
            <a:r>
              <a:rPr lang="en-US" sz="2400" dirty="0">
                <a:solidFill>
                  <a:srgbClr val="EAEAEA"/>
                </a:solidFill>
              </a:rPr>
              <a:t>very useful if your bug is on the millionth time around a loop</a:t>
            </a:r>
            <a:endParaRPr sz="2400" dirty="0">
              <a:solidFill>
                <a:srgbClr val="EAEAEA"/>
              </a:solidFill>
            </a:endParaRPr>
          </a:p>
          <a:p>
            <a:pPr marL="1015975" lvl="1" indent="-255875">
              <a:lnSpc>
                <a:spcPct val="108125"/>
              </a:lnSpc>
              <a:buClr>
                <a:srgbClr val="EAEAEA"/>
              </a:buClr>
              <a:buSzPts val="2222"/>
              <a:buChar char="○"/>
            </a:pPr>
            <a:r>
              <a:rPr lang="en-US" sz="2400" dirty="0">
                <a:solidFill>
                  <a:srgbClr val="EAEAEA"/>
                </a:solidFill>
              </a:rPr>
              <a:t>inspect and change variables</a:t>
            </a:r>
            <a:endParaRPr sz="2400" dirty="0">
              <a:solidFill>
                <a:srgbClr val="EAEAEA"/>
              </a:solidFill>
            </a:endParaRPr>
          </a:p>
          <a:p>
            <a:pPr marL="507987" indent="-293503">
              <a:lnSpc>
                <a:spcPct val="107812"/>
              </a:lnSpc>
              <a:buClr>
                <a:srgbClr val="EAEAEA"/>
              </a:buClr>
              <a:buSzPts val="2667"/>
              <a:buChar char="●"/>
            </a:pPr>
            <a:r>
              <a:rPr lang="en-US" sz="2400" dirty="0">
                <a:solidFill>
                  <a:srgbClr val="EAEAEA"/>
                </a:solidFill>
              </a:rPr>
              <a:t>Some debuggers have a profiler which creates a record of where your program has been</a:t>
            </a:r>
            <a:endParaRPr sz="2400" dirty="0">
              <a:solidFill>
                <a:srgbClr val="EAEAEA"/>
              </a:solidFill>
            </a:endParaRPr>
          </a:p>
          <a:p>
            <a:pPr marL="1015975" lvl="1" indent="-255875">
              <a:lnSpc>
                <a:spcPct val="108125"/>
              </a:lnSpc>
              <a:buClr>
                <a:srgbClr val="EAEAEA"/>
              </a:buClr>
              <a:buSzPts val="2222"/>
              <a:buChar char="○"/>
            </a:pPr>
            <a:r>
              <a:rPr lang="en-US" sz="2400" dirty="0">
                <a:solidFill>
                  <a:srgbClr val="EAEAEA"/>
                </a:solidFill>
              </a:rPr>
              <a:t>very useful for </a:t>
            </a:r>
            <a:r>
              <a:rPr lang="en-US" sz="2400" dirty="0" err="1">
                <a:solidFill>
                  <a:srgbClr val="EAEAEA"/>
                </a:solidFill>
              </a:rPr>
              <a:t>optimising</a:t>
            </a:r>
            <a:r>
              <a:rPr lang="en-US" sz="2400" dirty="0">
                <a:solidFill>
                  <a:srgbClr val="EAEAEA"/>
                </a:solidFill>
              </a:rPr>
              <a:t> your code</a:t>
            </a:r>
            <a:endParaRPr sz="2400" dirty="0">
              <a:solidFill>
                <a:srgbClr val="EAEAEA"/>
              </a:solidFill>
            </a:endParaRPr>
          </a:p>
          <a:p>
            <a:pPr marL="1015975" lvl="1" indent="-255874">
              <a:lnSpc>
                <a:spcPct val="108125"/>
              </a:lnSpc>
              <a:buClr>
                <a:srgbClr val="EAEAEA"/>
              </a:buClr>
              <a:buSzPts val="2222"/>
              <a:buChar char="○"/>
            </a:pPr>
            <a:r>
              <a:rPr lang="en-US" sz="2400" dirty="0">
                <a:solidFill>
                  <a:srgbClr val="EAEAEA"/>
                </a:solidFill>
              </a:rPr>
              <a:t>or finding the most likely places to look</a:t>
            </a:r>
            <a:endParaRPr sz="2400" dirty="0">
              <a:solidFill>
                <a:srgbClr val="EAEAEA"/>
              </a:solidFill>
            </a:endParaRPr>
          </a:p>
          <a:p>
            <a:pPr marL="507987" indent="-293503">
              <a:lnSpc>
                <a:spcPct val="107812"/>
              </a:lnSpc>
              <a:buClr>
                <a:srgbClr val="EAEAEA"/>
              </a:buClr>
              <a:buSzPts val="2667"/>
              <a:buChar char="●"/>
            </a:pPr>
            <a:r>
              <a:rPr lang="en-US" sz="2400" dirty="0">
                <a:solidFill>
                  <a:srgbClr val="EAEAEA"/>
                </a:solidFill>
              </a:rPr>
              <a:t>Get used to your debugger..</a:t>
            </a:r>
            <a:endParaRPr sz="240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 idx="4294967295"/>
          </p:nvPr>
        </p:nvSpPr>
        <p:spPr>
          <a:xfrm>
            <a:off x="183877" y="-376237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What is…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4294967295"/>
          </p:nvPr>
        </p:nvSpPr>
        <p:spPr>
          <a:xfrm>
            <a:off x="1192870" y="997334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US" sz="4148" dirty="0">
                <a:solidFill>
                  <a:srgbClr val="EAEAEA"/>
                </a:solidFill>
              </a:rPr>
              <a:t>Testing?</a:t>
            </a:r>
            <a:endParaRPr sz="4148" dirty="0">
              <a:solidFill>
                <a:srgbClr val="EAEAEA"/>
              </a:solidFill>
            </a:endParaRPr>
          </a:p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US" sz="4148" dirty="0">
                <a:solidFill>
                  <a:srgbClr val="EAEAEA"/>
                </a:solidFill>
              </a:rPr>
              <a:t>Trying to </a:t>
            </a:r>
            <a:endParaRPr sz="4148" dirty="0">
              <a:solidFill>
                <a:srgbClr val="EAEAEA"/>
              </a:solidFill>
            </a:endParaRPr>
          </a:p>
          <a:p>
            <a:pPr marL="1015975" lvl="1" indent="-293503">
              <a:lnSpc>
                <a:spcPct val="120089"/>
              </a:lnSpc>
              <a:buClr>
                <a:srgbClr val="EAEAEA"/>
              </a:buClr>
              <a:buSzPts val="2667"/>
              <a:buChar char="○"/>
            </a:pPr>
            <a:r>
              <a:rPr lang="en-US" sz="3555" dirty="0">
                <a:solidFill>
                  <a:srgbClr val="EAEAEA"/>
                </a:solidFill>
              </a:rPr>
              <a:t>demonstrate that there are no defects in a program</a:t>
            </a:r>
            <a:endParaRPr sz="3555" dirty="0">
              <a:solidFill>
                <a:srgbClr val="EAEAEA"/>
              </a:solidFill>
            </a:endParaRPr>
          </a:p>
          <a:p>
            <a:pPr marL="1015975" lvl="1" indent="-293503">
              <a:lnSpc>
                <a:spcPct val="120089"/>
              </a:lnSpc>
              <a:buClr>
                <a:srgbClr val="EAEAEA"/>
              </a:buClr>
              <a:buSzPts val="2667"/>
              <a:buChar char="○"/>
            </a:pPr>
            <a:r>
              <a:rPr lang="en-US" sz="3555" dirty="0">
                <a:solidFill>
                  <a:srgbClr val="EAEAEA"/>
                </a:solidFill>
              </a:rPr>
              <a:t>continually reassuring yourself that defects have not crept into your program</a:t>
            </a:r>
            <a:endParaRPr sz="3555" dirty="0">
              <a:solidFill>
                <a:srgbClr val="EAEAEA"/>
              </a:solidFill>
            </a:endParaRPr>
          </a:p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US" sz="4148" dirty="0">
                <a:solidFill>
                  <a:srgbClr val="EAEAEA"/>
                </a:solidFill>
              </a:rPr>
              <a:t>Debugging?</a:t>
            </a:r>
            <a:endParaRPr sz="4148" dirty="0">
              <a:solidFill>
                <a:srgbClr val="EAEAEA"/>
              </a:solidFill>
            </a:endParaRPr>
          </a:p>
          <a:p>
            <a:pPr marL="1015975" lvl="1" indent="-293503">
              <a:lnSpc>
                <a:spcPct val="120089"/>
              </a:lnSpc>
              <a:buClr>
                <a:srgbClr val="EAEAEA"/>
              </a:buClr>
              <a:buSzPts val="2667"/>
              <a:buChar char="○"/>
            </a:pPr>
            <a:r>
              <a:rPr lang="en-US" sz="3555" dirty="0">
                <a:solidFill>
                  <a:srgbClr val="EAEAEA"/>
                </a:solidFill>
              </a:rPr>
              <a:t>finding and fixing defects</a:t>
            </a:r>
            <a:endParaRPr sz="3555" dirty="0">
              <a:solidFill>
                <a:srgbClr val="EAEAEA"/>
              </a:solidFill>
            </a:endParaRPr>
          </a:p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US" sz="4148" dirty="0">
                <a:solidFill>
                  <a:srgbClr val="EAEAEA"/>
                </a:solidFill>
              </a:rPr>
              <a:t>These should be evidenced.</a:t>
            </a:r>
            <a:endParaRPr sz="4148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 idx="4294967295"/>
          </p:nvPr>
        </p:nvSpPr>
        <p:spPr>
          <a:xfrm>
            <a:off x="0" y="-376238"/>
            <a:ext cx="11344275" cy="1657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Testing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294967295"/>
          </p:nvPr>
        </p:nvSpPr>
        <p:spPr>
          <a:xfrm>
            <a:off x="1100931" y="1349939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You must demonstrate that you have tested your programs</a:t>
            </a:r>
            <a:endParaRPr sz="3200" dirty="0">
              <a:solidFill>
                <a:srgbClr val="EAEAEA"/>
              </a:solidFill>
            </a:endParaRPr>
          </a:p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The assumption is that your programs are defect free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93503">
              <a:lnSpc>
                <a:spcPct val="120089"/>
              </a:lnSpc>
              <a:buClr>
                <a:srgbClr val="EAEAEA"/>
              </a:buClr>
              <a:buSzPts val="2667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they never will be but we must at least make them so few that they are not normally noticed</a:t>
            </a:r>
            <a:endParaRPr sz="3200" dirty="0">
              <a:solidFill>
                <a:srgbClr val="EAEAEA"/>
              </a:solidFill>
            </a:endParaRPr>
          </a:p>
          <a:p>
            <a:pPr marL="507987" indent="-331132">
              <a:lnSpc>
                <a:spcPct val="120089"/>
              </a:lnSpc>
              <a:buClr>
                <a:srgbClr val="EAEAEA"/>
              </a:buClr>
              <a:buSzPts val="3111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Defects cost $50 billion a year!</a:t>
            </a:r>
            <a:endParaRPr sz="320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6384" y="-863417"/>
            <a:ext cx="12733503" cy="1219152"/>
          </a:xfrm>
          <a:prstGeom prst="rect">
            <a:avLst/>
          </a:prstGeom>
        </p:spPr>
        <p:txBody>
          <a:bodyPr spcFirstLastPara="1" wrap="square" lIns="121895" tIns="121895" rIns="121895" bIns="121895" anchor="t" anchorCtr="0">
            <a:noAutofit/>
          </a:bodyPr>
          <a:lstStyle/>
          <a:p>
            <a:pPr>
              <a:buNone/>
            </a:pPr>
            <a:r>
              <a:rPr lang="en-US"/>
              <a:t>It can be expensive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6384" y="1168503"/>
            <a:ext cx="12733503" cy="7314914"/>
          </a:xfrm>
          <a:prstGeom prst="rect">
            <a:avLst/>
          </a:prstGeom>
        </p:spPr>
        <p:txBody>
          <a:bodyPr spcFirstLastPara="1" wrap="square" lIns="121895" tIns="121895" rIns="121895" bIns="121895" anchor="t" anchorCtr="0">
            <a:noAutofit/>
          </a:bodyPr>
          <a:lstStyle/>
          <a:p>
            <a:pPr marL="0" indent="0">
              <a:buNone/>
            </a:pPr>
            <a:endParaRPr sz="1467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467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467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467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467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GB" sz="4000" dirty="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Ariane V The most spectacular bug of all time.</a:t>
            </a:r>
            <a:endParaRPr sz="4000" dirty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sz="4000" u="sng" dirty="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Specifically a 64 bit floating point number relating to the horizontal velocity of the rocket with respect to the platform was converted to a 16 bit signed integer. The number was larger than 32,767, the largest integer </a:t>
            </a:r>
            <a:r>
              <a:rPr lang="en-US" sz="4000" u="sng" dirty="0" err="1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storeable</a:t>
            </a:r>
            <a:r>
              <a:rPr lang="en-US" sz="4000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 in a 16 bit signed integer, and thus the conversion failed.</a:t>
            </a:r>
            <a:endParaRPr sz="40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idx="4294967295"/>
          </p:nvPr>
        </p:nvSpPr>
        <p:spPr>
          <a:xfrm>
            <a:off x="0" y="-296863"/>
            <a:ext cx="11344275" cy="145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Some buzz words 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4294967295"/>
          </p:nvPr>
        </p:nvSpPr>
        <p:spPr>
          <a:xfrm>
            <a:off x="1100931" y="779462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Unit Testing</a:t>
            </a:r>
            <a:endParaRPr sz="32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Integration Testing</a:t>
            </a:r>
            <a:endParaRPr sz="32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Regression Testing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93503">
              <a:lnSpc>
                <a:spcPct val="107812"/>
              </a:lnSpc>
              <a:buClr>
                <a:srgbClr val="EAEAEA"/>
              </a:buClr>
              <a:buSzPts val="2667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We’ve made changes, does all the s/w still work correctly ?</a:t>
            </a:r>
            <a:endParaRPr sz="32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Acceptance / System Testing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93503">
              <a:lnSpc>
                <a:spcPct val="107812"/>
              </a:lnSpc>
              <a:buClr>
                <a:srgbClr val="EAEAEA"/>
              </a:buClr>
              <a:buSzPts val="2667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Does the s/w do what the user asked for?</a:t>
            </a:r>
            <a:endParaRPr sz="32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Black box testing</a:t>
            </a:r>
            <a:endParaRPr sz="32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07812"/>
              </a:lnSpc>
              <a:buClr>
                <a:srgbClr val="EAEAEA"/>
              </a:buClr>
              <a:buSzPts val="3556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White box testing</a:t>
            </a:r>
            <a:endParaRPr sz="320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idx="4294967295"/>
          </p:nvPr>
        </p:nvSpPr>
        <p:spPr>
          <a:xfrm>
            <a:off x="0" y="-202763"/>
            <a:ext cx="11344275" cy="140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6517" dirty="0">
                <a:solidFill>
                  <a:srgbClr val="EBD189"/>
                </a:solidFill>
              </a:rPr>
              <a:t>How to test</a:t>
            </a:r>
            <a:endParaRPr sz="6517" dirty="0">
              <a:solidFill>
                <a:srgbClr val="EBD189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4294967295"/>
          </p:nvPr>
        </p:nvSpPr>
        <p:spPr>
          <a:xfrm>
            <a:off x="772457" y="1018355"/>
            <a:ext cx="11344275" cy="606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31132">
              <a:buClr>
                <a:srgbClr val="EAEAEA"/>
              </a:buClr>
              <a:buSzPts val="3111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Black box testing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93503">
              <a:buClr>
                <a:srgbClr val="EAEAEA"/>
              </a:buClr>
              <a:buSzPts val="2667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this is where someone else does it and looks at inputs and outputs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93503">
              <a:buClr>
                <a:srgbClr val="EAEAEA"/>
              </a:buClr>
              <a:buSzPts val="2667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i.e. I did this and this happened, you fix it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93503">
              <a:buClr>
                <a:srgbClr val="EAEAEA"/>
              </a:buClr>
              <a:buSzPts val="2667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i.e. the “box” is the program and it is opaque </a:t>
            </a:r>
            <a:endParaRPr sz="3200" dirty="0">
              <a:solidFill>
                <a:srgbClr val="EAEAEA"/>
              </a:solidFill>
            </a:endParaRPr>
          </a:p>
          <a:p>
            <a:pPr marL="507987" indent="-331132">
              <a:buClr>
                <a:srgbClr val="EAEAEA"/>
              </a:buClr>
              <a:buSzPts val="3111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White box testing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93503">
              <a:buClr>
                <a:srgbClr val="EAEAEA"/>
              </a:buClr>
              <a:buSzPts val="2667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this is where you do it and look at the code</a:t>
            </a:r>
            <a:endParaRPr sz="3200" dirty="0">
              <a:solidFill>
                <a:srgbClr val="EAEAEA"/>
              </a:solidFill>
            </a:endParaRPr>
          </a:p>
          <a:p>
            <a:pPr marL="1015975" lvl="1" indent="-293503">
              <a:buClr>
                <a:srgbClr val="EAEAEA"/>
              </a:buClr>
              <a:buSzPts val="2667"/>
              <a:buChar char="○"/>
            </a:pPr>
            <a:r>
              <a:rPr lang="en-US" sz="3200" dirty="0">
                <a:solidFill>
                  <a:srgbClr val="EAEAEA"/>
                </a:solidFill>
              </a:rPr>
              <a:t>i.e. the “box” is transparent</a:t>
            </a:r>
            <a:endParaRPr sz="3200" dirty="0">
              <a:solidFill>
                <a:srgbClr val="EAEAEA"/>
              </a:solidFill>
            </a:endParaRPr>
          </a:p>
          <a:p>
            <a:pPr marL="507987" indent="-331132">
              <a:buClr>
                <a:srgbClr val="EAEAEA"/>
              </a:buClr>
              <a:buSzPts val="3111"/>
              <a:buChar char="●"/>
            </a:pPr>
            <a:r>
              <a:rPr lang="en-US" sz="3200" dirty="0">
                <a:solidFill>
                  <a:srgbClr val="EAEAEA"/>
                </a:solidFill>
              </a:rPr>
              <a:t>It is often better to get someone else to test it in the end, but not before a programmer has tested it.</a:t>
            </a:r>
            <a:endParaRPr sz="320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 idx="4294967295"/>
          </p:nvPr>
        </p:nvSpPr>
        <p:spPr>
          <a:xfrm>
            <a:off x="1539711" y="-116982"/>
            <a:ext cx="11344275" cy="136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5925" dirty="0">
                <a:solidFill>
                  <a:srgbClr val="EBD189"/>
                </a:solidFill>
              </a:rPr>
              <a:t>What is the purpose of Testing? </a:t>
            </a:r>
            <a:endParaRPr sz="5925" dirty="0">
              <a:solidFill>
                <a:srgbClr val="EBD189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4294967295"/>
          </p:nvPr>
        </p:nvSpPr>
        <p:spPr>
          <a:xfrm>
            <a:off x="2201863" y="1249363"/>
            <a:ext cx="11344275" cy="757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68760">
              <a:lnSpc>
                <a:spcPct val="119921"/>
              </a:lnSpc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To uncover defects in the software</a:t>
            </a:r>
            <a:endParaRPr sz="36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19921"/>
              </a:lnSpc>
              <a:spcBef>
                <a:spcPts val="847"/>
              </a:spcBef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Testing does not include the tracking down of the bugs that caused the defects or the fixing of these bugs!</a:t>
            </a:r>
            <a:endParaRPr sz="360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19921"/>
              </a:lnSpc>
              <a:spcBef>
                <a:spcPts val="847"/>
              </a:spcBef>
              <a:buClr>
                <a:srgbClr val="EAEAEA"/>
              </a:buClr>
              <a:buSzPts val="3556"/>
              <a:buChar char="●"/>
            </a:pPr>
            <a:r>
              <a:rPr lang="en-US" sz="3600" dirty="0">
                <a:solidFill>
                  <a:srgbClr val="EAEAEA"/>
                </a:solidFill>
              </a:rPr>
              <a:t>The earlier defects are detected, the easier &amp; cheaper they are to fix.</a:t>
            </a:r>
            <a:endParaRPr sz="3600" dirty="0">
              <a:solidFill>
                <a:srgbClr val="EAEAEA"/>
              </a:solidFill>
            </a:endParaRPr>
          </a:p>
          <a:p>
            <a:pPr>
              <a:lnSpc>
                <a:spcPct val="119921"/>
              </a:lnSpc>
              <a:spcBef>
                <a:spcPts val="847"/>
              </a:spcBef>
            </a:pPr>
            <a:endParaRPr sz="474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 idx="4294967295"/>
          </p:nvPr>
        </p:nvSpPr>
        <p:spPr>
          <a:xfrm>
            <a:off x="1100931" y="532962"/>
            <a:ext cx="11344275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5925" dirty="0">
                <a:solidFill>
                  <a:srgbClr val="EBD189"/>
                </a:solidFill>
              </a:rPr>
              <a:t>What’s different about testing OO software?</a:t>
            </a:r>
            <a:endParaRPr sz="5925" dirty="0">
              <a:solidFill>
                <a:srgbClr val="EBD189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4294967295"/>
          </p:nvPr>
        </p:nvSpPr>
        <p:spPr>
          <a:xfrm>
            <a:off x="856539" y="1617444"/>
            <a:ext cx="11344275" cy="612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98" tIns="50798" rIns="50798" bIns="50798" anchor="t" anchorCtr="0">
            <a:noAutofit/>
          </a:bodyPr>
          <a:lstStyle/>
          <a:p>
            <a:pPr marL="507987" indent="-368760">
              <a:lnSpc>
                <a:spcPct val="119921"/>
              </a:lnSpc>
              <a:buClr>
                <a:srgbClr val="EAEAEA"/>
              </a:buClr>
              <a:buSzPts val="3556"/>
              <a:buChar char="●"/>
            </a:pPr>
            <a:r>
              <a:rPr lang="en-US" sz="4740" dirty="0">
                <a:solidFill>
                  <a:srgbClr val="EAEAEA"/>
                </a:solidFill>
              </a:rPr>
              <a:t>Object creation</a:t>
            </a:r>
            <a:endParaRPr sz="474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19921"/>
              </a:lnSpc>
              <a:buClr>
                <a:srgbClr val="EAEAEA"/>
              </a:buClr>
              <a:buSzPts val="3556"/>
              <a:buChar char="●"/>
            </a:pPr>
            <a:r>
              <a:rPr lang="en-US" sz="4740" dirty="0">
                <a:solidFill>
                  <a:srgbClr val="EAEAEA"/>
                </a:solidFill>
              </a:rPr>
              <a:t>Class – instance methods &amp; the instance data they manipulate</a:t>
            </a:r>
            <a:endParaRPr sz="474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19921"/>
              </a:lnSpc>
              <a:buClr>
                <a:srgbClr val="EAEAEA"/>
              </a:buClr>
              <a:buSzPts val="3556"/>
              <a:buChar char="●"/>
            </a:pPr>
            <a:r>
              <a:rPr lang="en-US" sz="4740" dirty="0">
                <a:solidFill>
                  <a:srgbClr val="EAEAEA"/>
                </a:solidFill>
              </a:rPr>
              <a:t>Object interaction</a:t>
            </a:r>
            <a:endParaRPr sz="4740" dirty="0">
              <a:solidFill>
                <a:srgbClr val="EAEAE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07987" indent="-368760">
              <a:lnSpc>
                <a:spcPct val="119921"/>
              </a:lnSpc>
              <a:buClr>
                <a:srgbClr val="EAEAEA"/>
              </a:buClr>
              <a:buSzPts val="3556"/>
              <a:buChar char="●"/>
            </a:pPr>
            <a:r>
              <a:rPr lang="en-US" sz="4740" dirty="0">
                <a:solidFill>
                  <a:srgbClr val="EAEAEA"/>
                </a:solidFill>
              </a:rPr>
              <a:t>Inheritance </a:t>
            </a:r>
            <a:endParaRPr sz="4740" dirty="0">
              <a:solidFill>
                <a:srgbClr val="EAEAEA"/>
              </a:solidFill>
            </a:endParaRPr>
          </a:p>
          <a:p>
            <a:pPr marL="507987" indent="-368760">
              <a:lnSpc>
                <a:spcPct val="119921"/>
              </a:lnSpc>
              <a:buClr>
                <a:srgbClr val="EAEAEA"/>
              </a:buClr>
              <a:buSzPts val="3556"/>
              <a:buChar char="●"/>
            </a:pPr>
            <a:r>
              <a:rPr lang="en-US" sz="4740" dirty="0">
                <a:solidFill>
                  <a:srgbClr val="EAEAEA"/>
                </a:solidFill>
              </a:rPr>
              <a:t>Polymorphism.</a:t>
            </a:r>
            <a:endParaRPr sz="4740" dirty="0">
              <a:solidFill>
                <a:srgbClr val="EAEAEA"/>
              </a:solidFill>
            </a:endParaRPr>
          </a:p>
          <a:p>
            <a:pPr>
              <a:lnSpc>
                <a:spcPct val="119921"/>
              </a:lnSpc>
              <a:spcBef>
                <a:spcPts val="847"/>
              </a:spcBef>
            </a:pPr>
            <a:endParaRPr sz="4740" dirty="0">
              <a:solidFill>
                <a:srgbClr val="EAEAEA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null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1431</Words>
  <Application>Microsoft Office PowerPoint</Application>
  <PresentationFormat>Custom</PresentationFormat>
  <Paragraphs>189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Times New Roman</vt:lpstr>
      <vt:lpstr>Arial</vt:lpstr>
      <vt:lpstr>Trebuchet MS</vt:lpstr>
      <vt:lpstr>1_Custom</vt:lpstr>
      <vt:lpstr>Custom</vt:lpstr>
      <vt:lpstr>2_Custom</vt:lpstr>
      <vt:lpstr>4_Custom</vt:lpstr>
      <vt:lpstr>5_Custom</vt:lpstr>
      <vt:lpstr>3_Custom</vt:lpstr>
      <vt:lpstr>6_Custom</vt:lpstr>
      <vt:lpstr>7_Custom</vt:lpstr>
      <vt:lpstr>8_Custom</vt:lpstr>
      <vt:lpstr>9_Custom</vt:lpstr>
      <vt:lpstr>10_Custom</vt:lpstr>
      <vt:lpstr>11_Custom</vt:lpstr>
      <vt:lpstr>12_Custom</vt:lpstr>
      <vt:lpstr>Testing and Debugging</vt:lpstr>
      <vt:lpstr>PowerPoint Presentation</vt:lpstr>
      <vt:lpstr>What is…</vt:lpstr>
      <vt:lpstr>Testing</vt:lpstr>
      <vt:lpstr>It can be expensive</vt:lpstr>
      <vt:lpstr>Some buzz words </vt:lpstr>
      <vt:lpstr>How to test</vt:lpstr>
      <vt:lpstr>What is the purpose of Testing? </vt:lpstr>
      <vt:lpstr>What’s different about testing OO software?</vt:lpstr>
      <vt:lpstr>A testing philosophy</vt:lpstr>
      <vt:lpstr>What is a Test Case?</vt:lpstr>
      <vt:lpstr>Unit Testing</vt:lpstr>
      <vt:lpstr>Test Driven Development</vt:lpstr>
      <vt:lpstr>PowerPoint Presentation</vt:lpstr>
      <vt:lpstr>Dull fact</vt:lpstr>
      <vt:lpstr>Debugging</vt:lpstr>
      <vt:lpstr>How to Debug</vt:lpstr>
      <vt:lpstr>Why bugs occur</vt:lpstr>
      <vt:lpstr>PowerPoint Presentation</vt:lpstr>
      <vt:lpstr>Bug Prevention</vt:lpstr>
      <vt:lpstr>Bug Prevention</vt:lpstr>
      <vt:lpstr>Fixing Bugs</vt:lpstr>
      <vt:lpstr>Using a 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 Debugging</dc:title>
  <cp:lastModifiedBy>Mullier, Duncan</cp:lastModifiedBy>
  <cp:revision>11</cp:revision>
  <dcterms:modified xsi:type="dcterms:W3CDTF">2020-09-23T08:52:17Z</dcterms:modified>
</cp:coreProperties>
</file>