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4CBE-57E4-4EEB-AAB0-7EC37EF5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A2CBF-298F-45F7-B596-C4BDB7D91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7BCA-410A-415C-94ED-7F9EA48A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F37F-BEE2-4079-A506-555ADEF9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5B8B-4EE0-43A8-AEA7-625D8AD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5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0756-7A45-43D2-A455-BAA05298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5B7C2-06F3-4955-88AD-E295F7BD1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B675-CF62-4D8C-B8F2-10AD00B2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21FA-434C-4F75-A718-2A05DA17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AAC81-39E9-43D2-81B7-D0C54948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A0924-FCC5-4DCF-9EDE-4018BBECC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7D96-169B-4E3D-BD53-E873F5CC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D56D-EFD3-41DC-8BA3-AF23E030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887-7CB1-4912-B775-8B3D40FD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9A18-B408-49FA-9DD8-2B6F45E2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FA1-6331-4A0A-9C8D-26BEB755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8E7E-0F8D-468A-B3D3-3730E6E5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044D-0777-495B-BDE0-4FDED95E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3EFB-7462-4348-9499-461F4508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E468-E6E3-4E8A-9913-CB6E7892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1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564F-052C-417D-BAD7-540822EB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F7601-0CBA-42B9-8B64-3A27A0E0A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523F-C338-46C0-B343-587828C3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447D-9DBA-4CD6-A6A2-857479C6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B20C-D4BD-4026-B8EF-0A95296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C9F1-BF80-43DC-A85D-44865DA0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E039-7BBF-4990-9BF3-ECC85BBB6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8D93-2F86-4BFD-8ADD-C0F1B623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F6F50-C116-49CF-9F6C-595C26E2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C3F1-B3C1-45F6-8296-4F5D7BD8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D582-6996-4270-967F-86D5D084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1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7F5-47BA-4B09-8F3E-EA3BF5EF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D5CA-DD75-4085-840D-4982F565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09C14-8F47-419F-A6C0-671DE5BE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EFF23-CF55-438D-B867-55FA879F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9A3F2-5E9D-4596-8A7E-5FFC35967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6249B-9571-4EFD-9431-18D94A18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69EE3-0AAA-4AF5-B4C3-054E9F5B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0CEA3-2BCE-4944-8DA0-5EFD64D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2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6BD1-5567-4C49-93E8-9C147E9A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D4D21-61D2-4815-AAB4-E86F62F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DEAAD-1E79-4AFD-84FE-C0023F2C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27361-8148-41EE-AD4E-BDA50EE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91748-41CA-4A8E-AF61-C89CC4C0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3BFEA-B73A-4DFF-B50E-04856B7A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FF9E7-A219-42B2-B15F-85CE6395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452E-2F45-41F0-A374-64903723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D32F7-29AC-4207-976D-ABF33F73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CFD0-CEED-4B26-82FB-6BF7599F0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4D593-61C9-4D4E-8A4D-24BEAE3B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61879-EDE2-4FB9-B20F-939B67E9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C8BFB-8769-4496-AFE0-2C401D6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6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9837-DB60-444A-B2AB-E1276385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55DFE-33D2-4A23-AE53-BE95DA4C1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886BB-4A6B-43BC-B59A-5F2B9BF4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2504-06CB-4EA2-B6EB-8F04FAB6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1FEB1-050C-46D2-B291-9EC796A3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37B5C-6A76-43B9-94BE-9654B8A0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8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728E5-677D-4585-9E9D-DE776D13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03D23-8A2D-4012-8415-EB1D136E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9AF1-B85D-4DCE-9FFD-1D47C0996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8DF6-028D-4209-970D-9DF76B9A267C}" type="datetimeFigureOut">
              <a:rPr lang="en-IN" smtClean="0"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ECBA0-76F3-43BD-B878-69099ED0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B3B4-FEE3-4E09-A095-2C7117FA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3633-B401-4508-8FB5-46D945915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2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B28225-3C89-4147-99AD-937720B990A6}"/>
              </a:ext>
            </a:extLst>
          </p:cNvPr>
          <p:cNvSpPr txBox="1"/>
          <p:nvPr/>
        </p:nvSpPr>
        <p:spPr>
          <a:xfrm>
            <a:off x="90254" y="2699231"/>
            <a:ext cx="1172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Devops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753E70-66DB-43DD-B18B-3E135D3ADC27}"/>
              </a:ext>
            </a:extLst>
          </p:cNvPr>
          <p:cNvSpPr txBox="1"/>
          <p:nvPr/>
        </p:nvSpPr>
        <p:spPr>
          <a:xfrm>
            <a:off x="551894" y="854995"/>
            <a:ext cx="106620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not a goal but a never ending process of continuous improvement.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16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evOps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shorten the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development life cycle (SDLC)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provide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high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DevOps is complementary with </a:t>
            </a:r>
            <a:r>
              <a:rPr lang="en-US" sz="16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several DevOps aspects came from Agile methodology.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1.Automation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2.Implementing agility in information </a:t>
            </a:r>
          </a:p>
          <a:p>
            <a:pPr algn="just"/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3.Culture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4.Implementing best practices with help of tools.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29E0D35-A28F-452C-A643-0B974653C912}"/>
              </a:ext>
            </a:extLst>
          </p:cNvPr>
          <p:cNvCxnSpPr>
            <a:cxnSpLocks/>
          </p:cNvCxnSpPr>
          <p:nvPr/>
        </p:nvCxnSpPr>
        <p:spPr>
          <a:xfrm>
            <a:off x="5953955" y="3068563"/>
            <a:ext cx="0" cy="296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70BF5FA-04E1-4464-A141-87CD3B31EB50}"/>
              </a:ext>
            </a:extLst>
          </p:cNvPr>
          <p:cNvSpPr txBox="1"/>
          <p:nvPr/>
        </p:nvSpPr>
        <p:spPr>
          <a:xfrm>
            <a:off x="7408788" y="3539894"/>
            <a:ext cx="331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Ops</a:t>
            </a:r>
          </a:p>
          <a:p>
            <a:r>
              <a:rPr lang="en-IN" dirty="0"/>
              <a:t>Admins/network technicians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37D2416-8B65-4460-AFE9-D86AA6FC32D0}"/>
              </a:ext>
            </a:extLst>
          </p:cNvPr>
          <p:cNvCxnSpPr/>
          <p:nvPr/>
        </p:nvCxnSpPr>
        <p:spPr>
          <a:xfrm>
            <a:off x="3117539" y="3429000"/>
            <a:ext cx="5672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C2AAC85-20EA-4E33-88BA-4988B99152D6}"/>
              </a:ext>
            </a:extLst>
          </p:cNvPr>
          <p:cNvCxnSpPr>
            <a:cxnSpLocks/>
          </p:cNvCxnSpPr>
          <p:nvPr/>
        </p:nvCxnSpPr>
        <p:spPr>
          <a:xfrm>
            <a:off x="3124937" y="3429000"/>
            <a:ext cx="0" cy="213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DC916AD-1A6E-4969-B5E4-95B6915FBD78}"/>
              </a:ext>
            </a:extLst>
          </p:cNvPr>
          <p:cNvCxnSpPr>
            <a:cxnSpLocks/>
          </p:cNvCxnSpPr>
          <p:nvPr/>
        </p:nvCxnSpPr>
        <p:spPr>
          <a:xfrm>
            <a:off x="8790370" y="3429000"/>
            <a:ext cx="7398" cy="213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ED57FE3-9723-47A6-8DD8-DAB7A2382DBA}"/>
              </a:ext>
            </a:extLst>
          </p:cNvPr>
          <p:cNvSpPr txBox="1"/>
          <p:nvPr/>
        </p:nvSpPr>
        <p:spPr>
          <a:xfrm>
            <a:off x="2352580" y="3642065"/>
            <a:ext cx="2673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Dev </a:t>
            </a:r>
          </a:p>
          <a:p>
            <a:r>
              <a:rPr lang="en-IN" dirty="0"/>
              <a:t>Developers/programmers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BE6D12-6D80-4027-901B-53F798964831}"/>
              </a:ext>
            </a:extLst>
          </p:cNvPr>
          <p:cNvCxnSpPr>
            <a:cxnSpLocks/>
          </p:cNvCxnSpPr>
          <p:nvPr/>
        </p:nvCxnSpPr>
        <p:spPr>
          <a:xfrm flipH="1">
            <a:off x="2564897" y="4457150"/>
            <a:ext cx="8145" cy="1294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337500D-6C56-45E3-959D-EAFF337FC67C}"/>
              </a:ext>
            </a:extLst>
          </p:cNvPr>
          <p:cNvCxnSpPr>
            <a:cxnSpLocks/>
          </p:cNvCxnSpPr>
          <p:nvPr/>
        </p:nvCxnSpPr>
        <p:spPr>
          <a:xfrm flipH="1">
            <a:off x="2573043" y="445715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D2AF522-8188-4F25-A24A-BDA2C8D68F8C}"/>
              </a:ext>
            </a:extLst>
          </p:cNvPr>
          <p:cNvCxnSpPr>
            <a:cxnSpLocks/>
          </p:cNvCxnSpPr>
          <p:nvPr/>
        </p:nvCxnSpPr>
        <p:spPr>
          <a:xfrm flipH="1">
            <a:off x="2573042" y="4850986"/>
            <a:ext cx="1523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F40AF10-808D-49A0-A87F-B6519D357DE2}"/>
              </a:ext>
            </a:extLst>
          </p:cNvPr>
          <p:cNvCxnSpPr>
            <a:cxnSpLocks/>
          </p:cNvCxnSpPr>
          <p:nvPr/>
        </p:nvCxnSpPr>
        <p:spPr>
          <a:xfrm>
            <a:off x="2565642" y="5751810"/>
            <a:ext cx="152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4389631-71DE-41FD-BEC9-979A93C2632E}"/>
              </a:ext>
            </a:extLst>
          </p:cNvPr>
          <p:cNvCxnSpPr>
            <a:cxnSpLocks/>
          </p:cNvCxnSpPr>
          <p:nvPr/>
        </p:nvCxnSpPr>
        <p:spPr>
          <a:xfrm flipH="1">
            <a:off x="2569342" y="5343436"/>
            <a:ext cx="152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7BD0318-F9D8-4E12-8D84-CA394F5ECFE8}"/>
              </a:ext>
            </a:extLst>
          </p:cNvPr>
          <p:cNvSpPr txBox="1"/>
          <p:nvPr/>
        </p:nvSpPr>
        <p:spPr>
          <a:xfrm>
            <a:off x="2359979" y="4297118"/>
            <a:ext cx="2673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coding	</a:t>
            </a:r>
          </a:p>
          <a:p>
            <a:r>
              <a:rPr lang="en-IN" dirty="0"/>
              <a:t>        testing 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 building </a:t>
            </a:r>
          </a:p>
          <a:p>
            <a:r>
              <a:rPr lang="en-IN" dirty="0"/>
              <a:t>       customer feedback	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F01BA-F394-4DB6-9945-923699B6E36B}"/>
              </a:ext>
            </a:extLst>
          </p:cNvPr>
          <p:cNvSpPr txBox="1"/>
          <p:nvPr/>
        </p:nvSpPr>
        <p:spPr>
          <a:xfrm>
            <a:off x="7753160" y="4186225"/>
            <a:ext cx="2217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Servers	</a:t>
            </a:r>
          </a:p>
          <a:p>
            <a:r>
              <a:rPr lang="en-IN" dirty="0"/>
              <a:t>Service</a:t>
            </a:r>
          </a:p>
          <a:p>
            <a:endParaRPr lang="en-IN" dirty="0"/>
          </a:p>
          <a:p>
            <a:r>
              <a:rPr lang="en-IN" dirty="0"/>
              <a:t>Network</a:t>
            </a:r>
          </a:p>
          <a:p>
            <a:r>
              <a:rPr lang="en-IN" dirty="0"/>
              <a:t>Access/login	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D92642-2A3D-45A5-86B5-9215B55D84B6}"/>
              </a:ext>
            </a:extLst>
          </p:cNvPr>
          <p:cNvCxnSpPr>
            <a:cxnSpLocks/>
          </p:cNvCxnSpPr>
          <p:nvPr/>
        </p:nvCxnSpPr>
        <p:spPr>
          <a:xfrm>
            <a:off x="7600761" y="4287995"/>
            <a:ext cx="1" cy="1294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A04CE0A-C2DF-4D63-8D76-F40B9B570157}"/>
              </a:ext>
            </a:extLst>
          </p:cNvPr>
          <p:cNvCxnSpPr>
            <a:cxnSpLocks/>
          </p:cNvCxnSpPr>
          <p:nvPr/>
        </p:nvCxnSpPr>
        <p:spPr>
          <a:xfrm flipH="1">
            <a:off x="7608162" y="4287995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438724-1982-4C13-BDD4-06151440CEAB}"/>
              </a:ext>
            </a:extLst>
          </p:cNvPr>
          <p:cNvCxnSpPr>
            <a:cxnSpLocks/>
          </p:cNvCxnSpPr>
          <p:nvPr/>
        </p:nvCxnSpPr>
        <p:spPr>
          <a:xfrm flipH="1">
            <a:off x="7608161" y="4681831"/>
            <a:ext cx="15239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05097E-4B43-4398-8B48-A5C0BB358B98}"/>
              </a:ext>
            </a:extLst>
          </p:cNvPr>
          <p:cNvCxnSpPr>
            <a:cxnSpLocks/>
          </p:cNvCxnSpPr>
          <p:nvPr/>
        </p:nvCxnSpPr>
        <p:spPr>
          <a:xfrm>
            <a:off x="7600761" y="5582655"/>
            <a:ext cx="152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1A2C2C1-7000-47EB-837A-1F0A2C9669BC}"/>
              </a:ext>
            </a:extLst>
          </p:cNvPr>
          <p:cNvCxnSpPr>
            <a:cxnSpLocks/>
          </p:cNvCxnSpPr>
          <p:nvPr/>
        </p:nvCxnSpPr>
        <p:spPr>
          <a:xfrm flipH="1">
            <a:off x="7604461" y="5174281"/>
            <a:ext cx="152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4335115-EBCF-487E-A46D-1FA7C051DF29}"/>
              </a:ext>
            </a:extLst>
          </p:cNvPr>
          <p:cNvSpPr txBox="1"/>
          <p:nvPr/>
        </p:nvSpPr>
        <p:spPr>
          <a:xfrm>
            <a:off x="736847" y="310718"/>
            <a:ext cx="1045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spc="300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309369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0958D-8490-4566-9F9D-93E1B6CE1AB4}"/>
              </a:ext>
            </a:extLst>
          </p:cNvPr>
          <p:cNvSpPr txBox="1"/>
          <p:nvPr/>
        </p:nvSpPr>
        <p:spPr>
          <a:xfrm>
            <a:off x="449802" y="58846"/>
            <a:ext cx="112923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SOFTWARE DEVLOPMENT LIFE CYCLE (SDLC):-This method is very slow because it goes one by one like-</a:t>
            </a:r>
          </a:p>
          <a:p>
            <a:r>
              <a:rPr lang="en-IN" dirty="0"/>
              <a:t>SLDC is also called as waterfall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required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required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testing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Drawback of waterfall</a:t>
            </a:r>
          </a:p>
          <a:p>
            <a:r>
              <a:rPr lang="en-IN" dirty="0"/>
              <a:t>                								</a:t>
            </a:r>
          </a:p>
          <a:p>
            <a:r>
              <a:rPr lang="en-IN" dirty="0"/>
              <a:t>		DEV						OPS</a:t>
            </a:r>
          </a:p>
          <a:p>
            <a:r>
              <a:rPr lang="en-IN" dirty="0"/>
              <a:t>1.Slow						1.uptime server for long duration 	</a:t>
            </a:r>
          </a:p>
          <a:p>
            <a:r>
              <a:rPr lang="en-IN" dirty="0"/>
              <a:t>2. Bug fixing					2.poor configuration management</a:t>
            </a:r>
          </a:p>
          <a:p>
            <a:r>
              <a:rPr lang="en-IN" dirty="0"/>
              <a:t>3.Not flexible					3.diagonise		</a:t>
            </a:r>
          </a:p>
          <a:p>
            <a:r>
              <a:rPr lang="en-IN" dirty="0"/>
              <a:t>4.Complete software				4.poor monitoring	</a:t>
            </a:r>
          </a:p>
          <a:p>
            <a:endParaRPr lang="en-IN" dirty="0"/>
          </a:p>
          <a:p>
            <a:r>
              <a:rPr lang="en-IN" dirty="0"/>
              <a:t>To overcome from this waterfall method the agile methodology has came--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Faster </a:t>
            </a:r>
            <a:r>
              <a:rPr lang="en-IN" dirty="0" err="1"/>
              <a:t>realease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Coding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Coding is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Bug fixing become faster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Agile work on CDCTCI:-Continuous development continuous testing continuous integration</a:t>
            </a:r>
          </a:p>
          <a:p>
            <a:r>
              <a:rPr lang="en-IN" dirty="0"/>
              <a:t>NOTE:-agile is overcome because to change the impact of “</a:t>
            </a:r>
            <a:r>
              <a:rPr lang="en-IN" dirty="0" err="1"/>
              <a:t>dev”but</a:t>
            </a:r>
            <a:r>
              <a:rPr lang="en-IN" dirty="0"/>
              <a:t> what about “ops” to change this methodology devops came in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EED8B5-BB04-4668-97F1-99EF24867FF2}"/>
              </a:ext>
            </a:extLst>
          </p:cNvPr>
          <p:cNvCxnSpPr>
            <a:cxnSpLocks/>
          </p:cNvCxnSpPr>
          <p:nvPr/>
        </p:nvCxnSpPr>
        <p:spPr>
          <a:xfrm>
            <a:off x="5217110" y="2681057"/>
            <a:ext cx="0" cy="1455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2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D8F19-E3A5-47B9-8479-C64CC45BC9C2}"/>
              </a:ext>
            </a:extLst>
          </p:cNvPr>
          <p:cNvSpPr txBox="1"/>
          <p:nvPr/>
        </p:nvSpPr>
        <p:spPr>
          <a:xfrm>
            <a:off x="213064" y="133166"/>
            <a:ext cx="11718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Devops may control the </a:t>
            </a:r>
          </a:p>
          <a:p>
            <a:r>
              <a:rPr lang="en-IN" dirty="0"/>
              <a:t>CDCTCI-Continuous development continuous testing continuous integration</a:t>
            </a:r>
          </a:p>
          <a:p>
            <a:r>
              <a:rPr lang="en-IN" dirty="0"/>
              <a:t>C-deployment-Continuous Deployment</a:t>
            </a:r>
          </a:p>
          <a:p>
            <a:r>
              <a:rPr lang="en-IN" dirty="0"/>
              <a:t>C-monitoring-continuous Monitoring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1A5E6-0550-4D34-844F-267783794FE8}"/>
              </a:ext>
            </a:extLst>
          </p:cNvPr>
          <p:cNvSpPr txBox="1"/>
          <p:nvPr/>
        </p:nvSpPr>
        <p:spPr>
          <a:xfrm>
            <a:off x="213064" y="142582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Why devops is important?</a:t>
            </a:r>
          </a:p>
          <a:p>
            <a:r>
              <a:rPr lang="en-IN" dirty="0"/>
              <a:t>1.Integrates developers and operation teams</a:t>
            </a:r>
          </a:p>
          <a:p>
            <a:r>
              <a:rPr lang="en-IN" dirty="0"/>
              <a:t>2.Improves collaboration and productivity by-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Automating infrastructure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Automating workflows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Continuous measuring application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7532F-2045-45B6-A137-9E519A9B6867}"/>
              </a:ext>
            </a:extLst>
          </p:cNvPr>
          <p:cNvSpPr txBox="1"/>
          <p:nvPr/>
        </p:nvSpPr>
        <p:spPr>
          <a:xfrm>
            <a:off x="213064" y="3272483"/>
            <a:ext cx="11034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Continuous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practice where the code changes automatically </a:t>
            </a:r>
            <a:r>
              <a:rPr lang="en-IN" dirty="0" err="1"/>
              <a:t>buit</a:t>
            </a:r>
            <a:r>
              <a:rPr lang="en-IN" dirty="0"/>
              <a:t> , test, prepared for a release to production.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58C80-A6EF-47A8-833E-E35F25D46E64}"/>
              </a:ext>
            </a:extLst>
          </p:cNvPr>
          <p:cNvSpPr txBox="1"/>
          <p:nvPr/>
        </p:nvSpPr>
        <p:spPr>
          <a:xfrm>
            <a:off x="213064" y="3862512"/>
            <a:ext cx="11034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Continuous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Standardizing resource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Enforcing their state across IT infrastructure in an automated agile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Eg:-puppet , ansible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Configuration management using puppet:-</a:t>
            </a:r>
          </a:p>
          <a:p>
            <a:r>
              <a:rPr lang="en-IN" dirty="0"/>
              <a:t>	Puppet is a cm tool used to manage and maintain deployment and deployment software in the 	computational environment.	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31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3A62C-0E21-40DB-A110-908D8CEA1C9B}"/>
              </a:ext>
            </a:extLst>
          </p:cNvPr>
          <p:cNvSpPr txBox="1"/>
          <p:nvPr/>
        </p:nvSpPr>
        <p:spPr>
          <a:xfrm>
            <a:off x="159797" y="188198"/>
            <a:ext cx="1188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Version control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21CB24-E34C-4BAB-987F-1A2AFC82D3C0}"/>
              </a:ext>
            </a:extLst>
          </p:cNvPr>
          <p:cNvCxnSpPr>
            <a:cxnSpLocks/>
          </p:cNvCxnSpPr>
          <p:nvPr/>
        </p:nvCxnSpPr>
        <p:spPr>
          <a:xfrm>
            <a:off x="1074198" y="776798"/>
            <a:ext cx="9898602" cy="2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CD33C7-47FB-4A1F-9728-136FCBCC49EA}"/>
              </a:ext>
            </a:extLst>
          </p:cNvPr>
          <p:cNvCxnSpPr>
            <a:cxnSpLocks/>
          </p:cNvCxnSpPr>
          <p:nvPr/>
        </p:nvCxnSpPr>
        <p:spPr>
          <a:xfrm>
            <a:off x="1083075" y="776796"/>
            <a:ext cx="0" cy="213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AABCC1-9FE0-4432-8C7F-3A7881EF3133}"/>
              </a:ext>
            </a:extLst>
          </p:cNvPr>
          <p:cNvCxnSpPr>
            <a:cxnSpLocks/>
          </p:cNvCxnSpPr>
          <p:nvPr/>
        </p:nvCxnSpPr>
        <p:spPr>
          <a:xfrm flipV="1">
            <a:off x="10972800" y="810160"/>
            <a:ext cx="1" cy="151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CB45A6-8143-41DA-BFE8-A07A16B6B48C}"/>
              </a:ext>
            </a:extLst>
          </p:cNvPr>
          <p:cNvCxnSpPr>
            <a:cxnSpLocks/>
          </p:cNvCxnSpPr>
          <p:nvPr/>
        </p:nvCxnSpPr>
        <p:spPr>
          <a:xfrm>
            <a:off x="5832629" y="787894"/>
            <a:ext cx="0" cy="20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40828-A205-4ECF-98CC-36F2DA24B01F}"/>
              </a:ext>
            </a:extLst>
          </p:cNvPr>
          <p:cNvCxnSpPr>
            <a:cxnSpLocks/>
          </p:cNvCxnSpPr>
          <p:nvPr/>
        </p:nvCxnSpPr>
        <p:spPr>
          <a:xfrm>
            <a:off x="5832629" y="557530"/>
            <a:ext cx="0" cy="201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B76D88-3770-470E-A60F-FFBEBE975D24}"/>
              </a:ext>
            </a:extLst>
          </p:cNvPr>
          <p:cNvSpPr txBox="1"/>
          <p:nvPr/>
        </p:nvSpPr>
        <p:spPr>
          <a:xfrm>
            <a:off x="159797" y="978763"/>
            <a:ext cx="2843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LVC</a:t>
            </a:r>
          </a:p>
          <a:p>
            <a:r>
              <a:rPr lang="en-IN" dirty="0"/>
              <a:t>(LOCAL VERSION CONTROL)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Practices of having database in a local computer.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Local databases keep a record of the changes made in a file in a version</a:t>
            </a:r>
          </a:p>
          <a:p>
            <a:r>
              <a:rPr lang="en-IN" dirty="0"/>
              <a:t>      database.</a:t>
            </a:r>
          </a:p>
          <a:p>
            <a:endParaRPr lang="en-IN" dirty="0"/>
          </a:p>
          <a:p>
            <a:r>
              <a:rPr lang="en-IN" b="1" u="sng" dirty="0"/>
              <a:t>Issues:</a:t>
            </a:r>
            <a:r>
              <a:rPr lang="en-IN" dirty="0"/>
              <a:t>-multiple people parallel working on the same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97E232-E9BB-4370-936B-BB98CA50F357}"/>
              </a:ext>
            </a:extLst>
          </p:cNvPr>
          <p:cNvSpPr txBox="1"/>
          <p:nvPr/>
        </p:nvSpPr>
        <p:spPr>
          <a:xfrm>
            <a:off x="8685320" y="999475"/>
            <a:ext cx="3506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		 DVC</a:t>
            </a:r>
          </a:p>
          <a:p>
            <a:r>
              <a:rPr lang="en-IN" dirty="0"/>
              <a:t>(DISTRIBUTION VERSION CONTROL)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Version database is stored at every user local system and at remote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User manipulates the local files and then upload the changes to the remote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any of the server fails , a client server can be used to restore.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7397C-7B98-45F5-A16A-506E2EA79B1E}"/>
              </a:ext>
            </a:extLst>
          </p:cNvPr>
          <p:cNvSpPr txBox="1"/>
          <p:nvPr/>
        </p:nvSpPr>
        <p:spPr>
          <a:xfrm>
            <a:off x="3873615" y="999475"/>
            <a:ext cx="3441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CVC</a:t>
            </a:r>
          </a:p>
          <a:p>
            <a:r>
              <a:rPr lang="en-IN" dirty="0"/>
              <a:t>(CENTRALIZED VERSION CONTROL)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 centralized repository is maintained where all the versioned files are kept.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Now user can checkout and check in files from different computer at any time.</a:t>
            </a:r>
          </a:p>
          <a:p>
            <a:endParaRPr lang="en-IN" dirty="0"/>
          </a:p>
          <a:p>
            <a:r>
              <a:rPr lang="en-IN" b="1" u="sng" dirty="0"/>
              <a:t>Issue:-</a:t>
            </a:r>
            <a:r>
              <a:rPr lang="en-IN" dirty="0"/>
              <a:t>In case central server failure whole system goes down. </a:t>
            </a:r>
          </a:p>
          <a:p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BAE8A70-CFC6-4917-9B4D-0FFAB4DB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64" y="4425410"/>
            <a:ext cx="6708139" cy="24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58517-0C49-4910-8C25-46B31053D048}"/>
              </a:ext>
            </a:extLst>
          </p:cNvPr>
          <p:cNvSpPr txBox="1"/>
          <p:nvPr/>
        </p:nvSpPr>
        <p:spPr>
          <a:xfrm>
            <a:off x="326994" y="387890"/>
            <a:ext cx="11771791" cy="8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Commands for git:-</a:t>
            </a: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9CEE2-C3CF-4A24-8463-65C22CD3451B}"/>
              </a:ext>
            </a:extLst>
          </p:cNvPr>
          <p:cNvSpPr txBox="1"/>
          <p:nvPr/>
        </p:nvSpPr>
        <p:spPr>
          <a:xfrm>
            <a:off x="326994" y="832819"/>
            <a:ext cx="4867921" cy="250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1.sudo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(to switch to root user)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2.Git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3.Yum install git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4.Git --version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5.Mkdir git-demo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6.cd git-demo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7.mkdir project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8.Cd project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9.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10.Yum install vim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11.Vim index1.html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12.Git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2E07F3-9A9D-408A-8093-4AE268815EA3}"/>
              </a:ext>
            </a:extLst>
          </p:cNvPr>
          <p:cNvSpPr txBox="1"/>
          <p:nvPr/>
        </p:nvSpPr>
        <p:spPr>
          <a:xfrm>
            <a:off x="2632598" y="94927"/>
            <a:ext cx="3750447" cy="701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17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18  clear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19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20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21  git add index1.html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22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23  git commit -m "first Commit"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24  clear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25  git config --global user.name "devops"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26  git config --global </a:t>
            </a:r>
            <a:r>
              <a:rPr lang="en-IN" sz="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user.email</a:t>
            </a: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"devops@gmail.com"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27  git commit -m "first Commit"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28  cat ~/.</a:t>
            </a:r>
            <a:r>
              <a:rPr lang="en-IN" sz="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gitconfig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29  clear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30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31  vim index2.html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32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33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34  git ls-files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35  git add index2.html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36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37  git commit -m "second file"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38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39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40  git ls-files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41  clear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42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43  vim index1.html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44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45  git commit -a -m "edit first file"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46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47  git log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48  clear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49  git log --</a:t>
            </a:r>
            <a:r>
              <a:rPr lang="en-IN" sz="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50  git show 28fbc14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51  clear</a:t>
            </a: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52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53  vim file1.txt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54  cat file1.txt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55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56  git add file1.txt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57  git commit -m "text file"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58  ls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59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60  clear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61  vim file1.txt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62  git status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63  git diff file1.txt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64  git add file1.txt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endParaRPr lang="en-IN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3A201-DA82-47D2-A32C-F42943DE66B7}"/>
              </a:ext>
            </a:extLst>
          </p:cNvPr>
          <p:cNvSpPr txBox="1"/>
          <p:nvPr/>
        </p:nvSpPr>
        <p:spPr>
          <a:xfrm>
            <a:off x="5699463" y="83322"/>
            <a:ext cx="3444537" cy="727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65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66  git diff --staged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67  vim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68  git diff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69  git diff --staged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70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71  git commit -a -m "txt file edited"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72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73  history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75  git ls-files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76  history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77  cat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78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79  cat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80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81  git show 1a65f8b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83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84  git rm file1.txt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85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86  git ls-files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88  git commit -m "del txt file"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89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90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91  git ls-files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93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94  git rm --cached index2.html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95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96  git ls-files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98  git commit -m "del html from local repo"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99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100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101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102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9056DF-EE44-428E-8016-DDEB815F2C27}"/>
              </a:ext>
            </a:extLst>
          </p:cNvPr>
          <p:cNvSpPr txBox="1"/>
          <p:nvPr/>
        </p:nvSpPr>
        <p:spPr>
          <a:xfrm>
            <a:off x="9199117" y="83322"/>
            <a:ext cx="2894120" cy="694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103  vim .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gitignore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104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105  git add .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gitignore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106  git commit -m "added ignore file"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108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–al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109  git ls-files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110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111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112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113  git revert 7aae155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114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115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116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117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118  git revert 2cdee85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119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120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121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122  cat .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gitignore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123  vim .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gitignore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124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125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126  git log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127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128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129  git reset --hard HEAD~1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130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131  git reset --hard HEAD~2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132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133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134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135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136  git reset --hard 1d2a29f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137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138  git show 1d2a29f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139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1516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A61EE-7C50-4410-A005-1F3027A1E33A}"/>
              </a:ext>
            </a:extLst>
          </p:cNvPr>
          <p:cNvSpPr txBox="1"/>
          <p:nvPr/>
        </p:nvSpPr>
        <p:spPr>
          <a:xfrm>
            <a:off x="0" y="139868"/>
            <a:ext cx="3790765" cy="691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140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141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142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143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144  git branch b1 master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145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146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147  git log --online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148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149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150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151  git checkout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152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153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155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156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157  vim index3.html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158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159  git add index3.html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160  git commit -m "on b1"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161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162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163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165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166  git checkout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167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168  git merge b1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169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170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171  git diff b1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173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174  vim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175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176  git add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F7E6F-A499-42FB-A5A5-A3B0270E1FED}"/>
              </a:ext>
            </a:extLst>
          </p:cNvPr>
          <p:cNvSpPr txBox="1"/>
          <p:nvPr/>
        </p:nvSpPr>
        <p:spPr>
          <a:xfrm>
            <a:off x="2583402" y="124287"/>
            <a:ext cx="3512598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177  git commit -m "on master"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178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179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180  clear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181  git checkout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182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183  vim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184  git add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185  git commit -m "on b1"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186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188  git checkout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189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190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191  git diff master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193  git merge b1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195  vim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196  git add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197  git commit -m "resolved the conflicts"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198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199  git merge b1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200  cat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201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202  git checkout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203  cat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204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205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206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207  git checkout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208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209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210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211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212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213  vim index1.html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5DA54A-7993-4585-A32B-624FBC83D49F}"/>
              </a:ext>
            </a:extLst>
          </p:cNvPr>
          <p:cNvSpPr txBox="1"/>
          <p:nvPr/>
        </p:nvSpPr>
        <p:spPr>
          <a:xfrm>
            <a:off x="5631402" y="124287"/>
            <a:ext cx="4335262" cy="694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214  vim index2.html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215  git status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216  git stash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218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219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220  git show stash@{0}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221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223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224  git stash pop stash@{0}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225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226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228  git stash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229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230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231  git show stash@{0}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233  git stash apply stash@{0}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234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235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236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238  git stash -p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239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240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241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242  git stash drop stash@{0}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243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244  git stash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245  git stash list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246  history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247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248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249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250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43FC7-2033-483F-87A4-55CC1FCF636F}"/>
              </a:ext>
            </a:extLst>
          </p:cNvPr>
          <p:cNvSpPr txBox="1"/>
          <p:nvPr/>
        </p:nvSpPr>
        <p:spPr>
          <a:xfrm>
            <a:off x="8167456" y="230819"/>
            <a:ext cx="3639845" cy="662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251  git commit -a -m "last"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252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253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254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255  git reset --hard 1d2a29f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256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257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258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259  git branch b2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260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261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262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263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264  vim index3.html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265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266  git add index3.html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267  git commit -m "on master"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268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269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270  git checkout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271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272  vim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273  git add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274  git commit -m "file on b2"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275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276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277  git rebase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278  git log --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oneline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279  git log index1.html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280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281  git log --help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288  cd /git-demo/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289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290  cd project/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291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292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6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68A1C-54F3-4068-A951-53F388B318B3}"/>
              </a:ext>
            </a:extLst>
          </p:cNvPr>
          <p:cNvSpPr txBox="1"/>
          <p:nvPr/>
        </p:nvSpPr>
        <p:spPr>
          <a:xfrm>
            <a:off x="213064" y="133165"/>
            <a:ext cx="2929631" cy="698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293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295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296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297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298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299  git remote add origin https://github.com/devops-trainer/repo1.git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300  git remote -v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301  git push origin master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302  git push origin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303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304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305  git branch -d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306  git checkout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307  git branch -d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308  git branch -D b2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309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310  git branch -d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311  git branch -D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312  git branch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313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314  git push origin --delete b1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315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316  cd ..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317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318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mkdir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remote-project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319  cd remote-project/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320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321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323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324  git clone https://github.com/devops-trainer/repo2.git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325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326  cd repo2/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en-IN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51A07-F388-42B9-A128-6E82663712B1}"/>
              </a:ext>
            </a:extLst>
          </p:cNvPr>
          <p:cNvSpPr txBox="1"/>
          <p:nvPr/>
        </p:nvSpPr>
        <p:spPr>
          <a:xfrm>
            <a:off x="2476870" y="257452"/>
            <a:ext cx="3124940" cy="691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327  </a:t>
            </a:r>
            <a:r>
              <a:rPr lang="en-IN" sz="10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-al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328  git remote -v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329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330  vim index1.html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331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332  git status index1.html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333  git add index1.html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334  git commit -m "first change“</a:t>
            </a: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335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336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337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338  git push origin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339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340  git pull origin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341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342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343  git fetch origin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345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346  git pull origin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347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348  git status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349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350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351  vim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352  git add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353  git commit -m "new html"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354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355  git push origin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356  git pull origin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357  ls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358  vim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359  clear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360  git add index4.html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361  git commit -m "conflicts"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362  git push origin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363  history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F8184-E232-48C1-87A8-EAE8FFE7A11E}"/>
              </a:ext>
            </a:extLst>
          </p:cNvPr>
          <p:cNvSpPr txBox="1"/>
          <p:nvPr/>
        </p:nvSpPr>
        <p:spPr>
          <a:xfrm>
            <a:off x="5175682" y="355107"/>
            <a:ext cx="4252403" cy="110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364  git remote add origin1 https://github.com/devops-trainer/repo1.git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365  git remote -v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366  git push origin1 master</a:t>
            </a:r>
            <a:endParaRPr lang="en-IN" sz="1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368  git branch -a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9234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2386</Words>
  <Application>Microsoft Office PowerPoint</Application>
  <PresentationFormat>Widescreen</PresentationFormat>
  <Paragraphs>451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ayush</cp:lastModifiedBy>
  <cp:revision>19</cp:revision>
  <dcterms:created xsi:type="dcterms:W3CDTF">2020-09-16T11:48:14Z</dcterms:created>
  <dcterms:modified xsi:type="dcterms:W3CDTF">2020-09-16T16:06:40Z</dcterms:modified>
</cp:coreProperties>
</file>