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06" r:id="rId2"/>
  </p:sldMasterIdLst>
  <p:notesMasterIdLst>
    <p:notesMasterId r:id="rId37"/>
  </p:notesMasterIdLst>
  <p:handoutMasterIdLst>
    <p:handoutMasterId r:id="rId38"/>
  </p:handoutMasterIdLst>
  <p:sldIdLst>
    <p:sldId id="256" r:id="rId3"/>
    <p:sldId id="283"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22" r:id="rId18"/>
    <p:sldId id="321" r:id="rId19"/>
    <p:sldId id="311" r:id="rId20"/>
    <p:sldId id="312" r:id="rId21"/>
    <p:sldId id="313" r:id="rId22"/>
    <p:sldId id="314" r:id="rId23"/>
    <p:sldId id="315" r:id="rId24"/>
    <p:sldId id="316" r:id="rId25"/>
    <p:sldId id="317" r:id="rId26"/>
    <p:sldId id="318" r:id="rId27"/>
    <p:sldId id="319" r:id="rId28"/>
    <p:sldId id="320" r:id="rId29"/>
    <p:sldId id="310" r:id="rId30"/>
    <p:sldId id="324" r:id="rId31"/>
    <p:sldId id="327" r:id="rId32"/>
    <p:sldId id="326" r:id="rId33"/>
    <p:sldId id="325" r:id="rId34"/>
    <p:sldId id="328" r:id="rId35"/>
    <p:sldId id="323" r:id="rId3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showGuides="1">
      <p:cViewPr varScale="1">
        <p:scale>
          <a:sx n="75" d="100"/>
          <a:sy n="75" d="100"/>
        </p:scale>
        <p:origin x="456" y="60"/>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6/29/2018</a:t>
            </a:fld>
            <a:endParaRPr lang="en-US" dirty="0"/>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dirty="0"/>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6/29/2018</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dirty="0"/>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7386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459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72079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2047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6584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134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3741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672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2290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769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422745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318016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3183255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813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3709711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554419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3579052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410698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1587682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7" name="Shape 1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97252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Shape 21"/>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Shape 22"/>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Shape 23"/>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1313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800871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Shape 27"/>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Shape 28"/>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13762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9" name="Shape 39"/>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Shape 40"/>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1" name="Shape 4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5573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Shape 48"/>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9" name="Shape 4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0" name="Shape 50"/>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6305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4" name="Shape 4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8100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262373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2677912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307767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209785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309534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420390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420240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6/29/2018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a:t>
            </a:fld>
            <a:endParaRPr lang="en-US" dirty="0"/>
          </a:p>
        </p:txBody>
      </p:sp>
    </p:spTree>
    <p:extLst>
      <p:ext uri="{BB962C8B-B14F-4D97-AF65-F5344CB8AC3E}">
        <p14:creationId xmlns:p14="http://schemas.microsoft.com/office/powerpoint/2010/main" val="2288817698"/>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07643"/>
            <a:ext cx="8825658" cy="1231006"/>
          </a:xfrm>
        </p:spPr>
        <p:txBody>
          <a:bodyPr/>
          <a:lstStyle/>
          <a:p>
            <a:r>
              <a:rPr lang="en-US" sz="4000" dirty="0" smtClean="0"/>
              <a:t>Study on Image Segmentation</a:t>
            </a:r>
            <a:endParaRPr lang="en-US" sz="4000" dirty="0"/>
          </a:p>
        </p:txBody>
      </p:sp>
      <p:sp>
        <p:nvSpPr>
          <p:cNvPr id="3" name="Subtitle 2"/>
          <p:cNvSpPr>
            <a:spLocks noGrp="1"/>
          </p:cNvSpPr>
          <p:nvPr>
            <p:ph type="subTitle" idx="1"/>
          </p:nvPr>
        </p:nvSpPr>
        <p:spPr>
          <a:xfrm>
            <a:off x="1154955" y="1519367"/>
            <a:ext cx="8825658" cy="4224610"/>
          </a:xfrm>
        </p:spPr>
        <p:txBody>
          <a:bodyPr>
            <a:normAutofit fontScale="85000" lnSpcReduction="20000"/>
          </a:bodyPr>
          <a:lstStyle/>
          <a:p>
            <a:endParaRPr lang="en-US" dirty="0" smtClean="0"/>
          </a:p>
          <a:p>
            <a:endParaRPr lang="en-US" dirty="0" smtClean="0"/>
          </a:p>
          <a:p>
            <a:r>
              <a:rPr lang="en-US" sz="2400" dirty="0" smtClean="0">
                <a:solidFill>
                  <a:schemeClr val="tx1"/>
                </a:solidFill>
              </a:rPr>
              <a:t>Made By-                                                        </a:t>
            </a:r>
            <a:endParaRPr lang="en-US" sz="2400" dirty="0">
              <a:solidFill>
                <a:schemeClr val="tx1"/>
              </a:solidFill>
            </a:endParaRPr>
          </a:p>
          <a:p>
            <a:r>
              <a:rPr lang="en-US" dirty="0" smtClean="0"/>
              <a:t>Shashank Pathak			 </a:t>
            </a:r>
            <a:r>
              <a:rPr lang="en-US" dirty="0" smtClean="0">
                <a:solidFill>
                  <a:schemeClr val="tx1"/>
                </a:solidFill>
              </a:rPr>
              <a:t>(15BCE1287)                                 </a:t>
            </a:r>
          </a:p>
          <a:p>
            <a:r>
              <a:rPr lang="en-US" dirty="0" smtClean="0"/>
              <a:t>Ayush sharma 				 </a:t>
            </a:r>
            <a:r>
              <a:rPr lang="en-US" dirty="0" smtClean="0">
                <a:solidFill>
                  <a:schemeClr val="tx1"/>
                </a:solidFill>
              </a:rPr>
              <a:t>(15BCE1335)</a:t>
            </a:r>
          </a:p>
          <a:p>
            <a:r>
              <a:rPr lang="en-US" dirty="0" err="1" smtClean="0"/>
              <a:t>Shashank</a:t>
            </a:r>
            <a:r>
              <a:rPr lang="en-US" dirty="0" smtClean="0"/>
              <a:t> </a:t>
            </a:r>
            <a:r>
              <a:rPr lang="en-US" dirty="0" err="1" smtClean="0"/>
              <a:t>Shekhar</a:t>
            </a:r>
            <a:r>
              <a:rPr lang="en-US" dirty="0" smtClean="0"/>
              <a:t> Shukla	 </a:t>
            </a:r>
            <a:r>
              <a:rPr lang="en-US" dirty="0" smtClean="0">
                <a:solidFill>
                  <a:schemeClr val="tx1"/>
                </a:solidFill>
              </a:rPr>
              <a:t>(15bce1012)</a:t>
            </a:r>
          </a:p>
          <a:p>
            <a:r>
              <a:rPr lang="en-US" dirty="0" err="1" smtClean="0"/>
              <a:t>aAyush</a:t>
            </a:r>
            <a:r>
              <a:rPr lang="en-US" dirty="0" smtClean="0"/>
              <a:t> Pandey                         </a:t>
            </a:r>
            <a:r>
              <a:rPr lang="en-US" dirty="0" smtClean="0">
                <a:solidFill>
                  <a:schemeClr val="tx1"/>
                </a:solidFill>
              </a:rPr>
              <a:t>(</a:t>
            </a:r>
            <a:r>
              <a:rPr lang="en-US" dirty="0">
                <a:solidFill>
                  <a:schemeClr val="tx1"/>
                </a:solidFill>
              </a:rPr>
              <a:t>15BCE1287) </a:t>
            </a:r>
            <a:endParaRPr lang="en-US" dirty="0" smtClean="0">
              <a:solidFill>
                <a:schemeClr val="tx1"/>
              </a:solidFill>
            </a:endParaRPr>
          </a:p>
          <a:p>
            <a:r>
              <a:rPr lang="en-US" dirty="0" err="1" smtClean="0"/>
              <a:t>KuNAL</a:t>
            </a:r>
            <a:r>
              <a:rPr lang="en-US" dirty="0" smtClean="0"/>
              <a:t> S </a:t>
            </a:r>
            <a:r>
              <a:rPr lang="en-US" dirty="0" err="1" smtClean="0"/>
              <a:t>Kasodekar</a:t>
            </a:r>
            <a:r>
              <a:rPr lang="en-US" dirty="0" smtClean="0"/>
              <a:t>                  </a:t>
            </a:r>
            <a:r>
              <a:rPr lang="en-US" dirty="0" smtClean="0">
                <a:solidFill>
                  <a:schemeClr val="tx1"/>
                </a:solidFill>
              </a:rPr>
              <a:t>(15BCE1012)</a:t>
            </a:r>
            <a:endParaRPr lang="en-US" dirty="0" smtClean="0"/>
          </a:p>
          <a:p>
            <a:r>
              <a:rPr lang="en-US" sz="2600" dirty="0" smtClean="0">
                <a:solidFill>
                  <a:schemeClr val="tx1"/>
                </a:solidFill>
              </a:rPr>
              <a:t>Made For-</a:t>
            </a:r>
          </a:p>
          <a:p>
            <a:r>
              <a:rPr lang="en-US" sz="2200" dirty="0" smtClean="0"/>
              <a:t>Course code: </a:t>
            </a:r>
            <a:r>
              <a:rPr lang="en-US" sz="2200" dirty="0" smtClean="0">
                <a:solidFill>
                  <a:schemeClr val="tx1"/>
                </a:solidFill>
              </a:rPr>
              <a:t>cse4019</a:t>
            </a:r>
          </a:p>
          <a:p>
            <a:r>
              <a:rPr lang="en-US" sz="2200" dirty="0" smtClean="0"/>
              <a:t>Course name: </a:t>
            </a:r>
            <a:r>
              <a:rPr lang="en-US" sz="2200" dirty="0" smtClean="0">
                <a:solidFill>
                  <a:schemeClr val="tx1"/>
                </a:solidFill>
              </a:rPr>
              <a:t>Image Processing</a:t>
            </a:r>
          </a:p>
          <a:p>
            <a:r>
              <a:rPr lang="en-US" sz="2200" dirty="0" smtClean="0"/>
              <a:t>Faculty: </a:t>
            </a:r>
            <a:r>
              <a:rPr lang="en-US" sz="2200" dirty="0" smtClean="0">
                <a:solidFill>
                  <a:schemeClr val="tx1"/>
                </a:solidFill>
              </a:rPr>
              <a:t>DR. Rajesh </a:t>
            </a:r>
            <a:r>
              <a:rPr lang="en-US" sz="2200" dirty="0" err="1" smtClean="0">
                <a:solidFill>
                  <a:schemeClr val="tx1"/>
                </a:solidFill>
              </a:rPr>
              <a:t>Kanna</a:t>
            </a:r>
            <a:endParaRPr lang="en-US" sz="2200" dirty="0">
              <a:solidFill>
                <a:schemeClr val="tx1"/>
              </a:solidFill>
            </a:endParaRPr>
          </a:p>
        </p:txBody>
      </p:sp>
    </p:spTree>
    <p:extLst>
      <p:ext uri="{BB962C8B-B14F-4D97-AF65-F5344CB8AC3E}">
        <p14:creationId xmlns:p14="http://schemas.microsoft.com/office/powerpoint/2010/main" val="400544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 means</a:t>
            </a:r>
            <a:endParaRPr lang="en-IN" dirty="0"/>
          </a:p>
        </p:txBody>
      </p:sp>
      <p:sp>
        <p:nvSpPr>
          <p:cNvPr id="3" name="Content Placeholder 2"/>
          <p:cNvSpPr>
            <a:spLocks noGrp="1"/>
          </p:cNvSpPr>
          <p:nvPr>
            <p:ph idx="1"/>
          </p:nvPr>
        </p:nvSpPr>
        <p:spPr/>
        <p:txBody>
          <a:bodyPr/>
          <a:lstStyle/>
          <a:p>
            <a:r>
              <a:rPr lang="en-US" i="1" dirty="0"/>
              <a:t>K</a:t>
            </a:r>
            <a:r>
              <a:rPr lang="en-US" dirty="0"/>
              <a:t> -means clustering algorithm is an unsupervised algorithm and it is used to segment the interest area from the </a:t>
            </a:r>
            <a:r>
              <a:rPr lang="en-US" dirty="0" smtClean="0"/>
              <a:t>background. K means uses clustering to segment the image. Using intensities values of the pixel the image is segmented into K color channel crystals. We can specify the K value and the intensities of the image are clustered into K clusters.</a:t>
            </a:r>
            <a:endParaRPr lang="en-IN" dirty="0"/>
          </a:p>
        </p:txBody>
      </p:sp>
    </p:spTree>
    <p:extLst>
      <p:ext uri="{BB962C8B-B14F-4D97-AF65-F5344CB8AC3E}">
        <p14:creationId xmlns:p14="http://schemas.microsoft.com/office/powerpoint/2010/main" val="295926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999" y="2364377"/>
            <a:ext cx="9294464" cy="3443603"/>
          </a:xfrm>
        </p:spPr>
      </p:pic>
    </p:spTree>
    <p:extLst>
      <p:ext uri="{BB962C8B-B14F-4D97-AF65-F5344CB8AC3E}">
        <p14:creationId xmlns:p14="http://schemas.microsoft.com/office/powerpoint/2010/main" val="92203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Watershed</a:t>
            </a:r>
            <a:endParaRPr lang="en-IN" dirty="0"/>
          </a:p>
        </p:txBody>
      </p:sp>
      <p:sp>
        <p:nvSpPr>
          <p:cNvPr id="3" name="Content Placeholder 2"/>
          <p:cNvSpPr>
            <a:spLocks noGrp="1"/>
          </p:cNvSpPr>
          <p:nvPr>
            <p:ph idx="1"/>
          </p:nvPr>
        </p:nvSpPr>
        <p:spPr/>
        <p:txBody>
          <a:bodyPr/>
          <a:lstStyle/>
          <a:p>
            <a:r>
              <a:rPr lang="en-US" dirty="0"/>
              <a:t>W</a:t>
            </a:r>
            <a:r>
              <a:rPr lang="en-US" dirty="0" smtClean="0"/>
              <a:t>atershed </a:t>
            </a:r>
            <a:r>
              <a:rPr lang="en-US" dirty="0"/>
              <a:t>segmentation algorithm </a:t>
            </a:r>
            <a:r>
              <a:rPr lang="en-US" dirty="0" smtClean="0"/>
              <a:t>finds </a:t>
            </a:r>
            <a:r>
              <a:rPr lang="en-US" dirty="0"/>
              <a:t>the “</a:t>
            </a:r>
            <a:r>
              <a:rPr lang="en-US" dirty="0" smtClean="0"/>
              <a:t>watershed lines</a:t>
            </a:r>
            <a:r>
              <a:rPr lang="en-US" dirty="0"/>
              <a:t>” in an image in order to separate the distinct regions. To imagine the pixel values of an image is a 3D topographic chart, where x and y denote the coordinate of </a:t>
            </a:r>
            <a:r>
              <a:rPr lang="en-US" dirty="0" smtClean="0"/>
              <a:t>plane, and </a:t>
            </a:r>
            <a:r>
              <a:rPr lang="en-US" dirty="0"/>
              <a:t>z denotes the pixel value. The algorithm starts to pour water in the </a:t>
            </a:r>
            <a:r>
              <a:rPr lang="en-US" dirty="0" smtClean="0"/>
              <a:t>topographic chart </a:t>
            </a:r>
            <a:r>
              <a:rPr lang="en-US" dirty="0"/>
              <a:t>from the lowest basin to the highest peak.</a:t>
            </a:r>
            <a:endParaRPr lang="en-IN" dirty="0"/>
          </a:p>
        </p:txBody>
      </p:sp>
    </p:spTree>
    <p:extLst>
      <p:ext uri="{BB962C8B-B14F-4D97-AF65-F5344CB8AC3E}">
        <p14:creationId xmlns:p14="http://schemas.microsoft.com/office/powerpoint/2010/main" val="65800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826" y="2052638"/>
            <a:ext cx="5564124" cy="4195762"/>
          </a:xfrm>
        </p:spPr>
      </p:pic>
    </p:spTree>
    <p:extLst>
      <p:ext uri="{BB962C8B-B14F-4D97-AF65-F5344CB8AC3E}">
        <p14:creationId xmlns:p14="http://schemas.microsoft.com/office/powerpoint/2010/main" val="294484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in Basic Segmentation Techniques</a:t>
            </a:r>
            <a:endParaRPr lang="en-IN" dirty="0"/>
          </a:p>
        </p:txBody>
      </p:sp>
      <p:sp>
        <p:nvSpPr>
          <p:cNvPr id="3" name="Content Placeholder 2"/>
          <p:cNvSpPr>
            <a:spLocks noGrp="1"/>
          </p:cNvSpPr>
          <p:nvPr>
            <p:ph idx="1"/>
          </p:nvPr>
        </p:nvSpPr>
        <p:spPr/>
        <p:txBody>
          <a:bodyPr/>
          <a:lstStyle/>
          <a:p>
            <a:r>
              <a:rPr lang="en-IN" dirty="0" smtClean="0"/>
              <a:t>The certain images have very closely packed cell structure and the segmentation algorithms were not able to properly segment the images and this gives an irregular shaped segment without proper cell boundary. </a:t>
            </a:r>
            <a:endParaRPr lang="en-IN" dirty="0"/>
          </a:p>
        </p:txBody>
      </p:sp>
    </p:spTree>
    <p:extLst>
      <p:ext uri="{BB962C8B-B14F-4D97-AF65-F5344CB8AC3E}">
        <p14:creationId xmlns:p14="http://schemas.microsoft.com/office/powerpoint/2010/main" val="9951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Solving the Problem</a:t>
            </a:r>
            <a:endParaRPr lang="en-IN" dirty="0"/>
          </a:p>
        </p:txBody>
      </p:sp>
      <p:sp>
        <p:nvSpPr>
          <p:cNvPr id="3" name="Content Placeholder 2"/>
          <p:cNvSpPr>
            <a:spLocks noGrp="1"/>
          </p:cNvSpPr>
          <p:nvPr>
            <p:ph idx="1"/>
          </p:nvPr>
        </p:nvSpPr>
        <p:spPr/>
        <p:txBody>
          <a:bodyPr/>
          <a:lstStyle/>
          <a:p>
            <a:r>
              <a:rPr lang="en-IN" dirty="0" smtClean="0"/>
              <a:t>We used different combination of segmentation techniques to segment the images and the result were somewhat better than the basic segmentation techniques. </a:t>
            </a:r>
          </a:p>
          <a:p>
            <a:r>
              <a:rPr lang="en-IN" dirty="0" smtClean="0"/>
              <a:t>The best combination found was implementing the watershed segmentation along with </a:t>
            </a:r>
            <a:r>
              <a:rPr lang="en-IN" dirty="0" err="1" smtClean="0"/>
              <a:t>thresholding</a:t>
            </a:r>
            <a:r>
              <a:rPr lang="en-IN" dirty="0" smtClean="0"/>
              <a:t>.</a:t>
            </a:r>
          </a:p>
          <a:p>
            <a:pPr marL="0" indent="0">
              <a:buNone/>
            </a:pPr>
            <a:endParaRPr lang="en-IN" dirty="0"/>
          </a:p>
        </p:txBody>
      </p:sp>
    </p:spTree>
    <p:extLst>
      <p:ext uri="{BB962C8B-B14F-4D97-AF65-F5344CB8AC3E}">
        <p14:creationId xmlns:p14="http://schemas.microsoft.com/office/powerpoint/2010/main" val="387482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Enhanced Methods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3027216"/>
            <a:ext cx="8947150" cy="2246606"/>
          </a:xfrm>
        </p:spPr>
      </p:pic>
    </p:spTree>
    <p:extLst>
      <p:ext uri="{BB962C8B-B14F-4D97-AF65-F5344CB8AC3E}">
        <p14:creationId xmlns:p14="http://schemas.microsoft.com/office/powerpoint/2010/main" val="213533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Enhanced Methods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855" y="2052638"/>
            <a:ext cx="5874066" cy="4195762"/>
          </a:xfrm>
        </p:spPr>
      </p:pic>
    </p:spTree>
    <p:extLst>
      <p:ext uri="{BB962C8B-B14F-4D97-AF65-F5344CB8AC3E}">
        <p14:creationId xmlns:p14="http://schemas.microsoft.com/office/powerpoint/2010/main" val="6583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520700" y="2425700"/>
            <a:ext cx="10962800" cy="1244800"/>
          </a:xfrm>
          <a:prstGeom prst="rect">
            <a:avLst/>
          </a:prstGeom>
        </p:spPr>
        <p:txBody>
          <a:bodyPr spcFirstLastPara="1" vert="horz" wrap="square" lIns="121900" tIns="121900" rIns="121900" bIns="121900" rtlCol="0" anchor="b" anchorCtr="0">
            <a:noAutofit/>
          </a:bodyPr>
          <a:lstStyle/>
          <a:p>
            <a:pPr>
              <a:spcBef>
                <a:spcPts val="0"/>
              </a:spcBef>
            </a:pPr>
            <a:r>
              <a:rPr lang="en"/>
              <a:t>Parallel Image Segmentation</a:t>
            </a:r>
            <a:endParaRPr/>
          </a:p>
        </p:txBody>
      </p:sp>
      <p:sp>
        <p:nvSpPr>
          <p:cNvPr id="68" name="Shape 68"/>
          <p:cNvSpPr txBox="1">
            <a:spLocks noGrp="1"/>
          </p:cNvSpPr>
          <p:nvPr>
            <p:ph type="subTitle" idx="1"/>
          </p:nvPr>
        </p:nvSpPr>
        <p:spPr>
          <a:xfrm>
            <a:off x="520700" y="3718840"/>
            <a:ext cx="10962800" cy="577200"/>
          </a:xfrm>
          <a:prstGeom prst="rect">
            <a:avLst/>
          </a:prstGeom>
        </p:spPr>
        <p:txBody>
          <a:bodyPr spcFirstLastPara="1" vert="horz" wrap="square" lIns="121900" tIns="121900" rIns="121900" bIns="121900" rtlCol="0" anchor="t" anchorCtr="0">
            <a:noAutofit/>
          </a:bodyPr>
          <a:lstStyle/>
          <a:p>
            <a:pPr>
              <a:spcBef>
                <a:spcPts val="0"/>
              </a:spcBef>
              <a:spcAft>
                <a:spcPts val="0"/>
              </a:spcAft>
            </a:pPr>
            <a:r>
              <a:rPr lang="en" sz="3200"/>
              <a:t>How to do the computing fast</a:t>
            </a:r>
            <a:endParaRPr sz="3200"/>
          </a:p>
        </p:txBody>
      </p:sp>
    </p:spTree>
    <p:extLst>
      <p:ext uri="{BB962C8B-B14F-4D97-AF65-F5344CB8AC3E}">
        <p14:creationId xmlns:p14="http://schemas.microsoft.com/office/powerpoint/2010/main" val="373058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
              <a:t>Why a Parallel Approach</a:t>
            </a:r>
            <a:endParaRPr/>
          </a:p>
        </p:txBody>
      </p:sp>
    </p:spTree>
    <p:extLst>
      <p:ext uri="{BB962C8B-B14F-4D97-AF65-F5344CB8AC3E}">
        <p14:creationId xmlns:p14="http://schemas.microsoft.com/office/powerpoint/2010/main" val="1192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0775"/>
          </a:xfrm>
        </p:spPr>
        <p:txBody>
          <a:bodyPr/>
          <a:lstStyle/>
          <a:p>
            <a:r>
              <a:rPr lang="en-IN" dirty="0" smtClean="0"/>
              <a:t>  Segmentation </a:t>
            </a:r>
            <a:endParaRPr lang="en-IN" dirty="0"/>
          </a:p>
        </p:txBody>
      </p:sp>
      <p:sp>
        <p:nvSpPr>
          <p:cNvPr id="3" name="Content Placeholder 2"/>
          <p:cNvSpPr>
            <a:spLocks noGrp="1"/>
          </p:cNvSpPr>
          <p:nvPr>
            <p:ph idx="1"/>
          </p:nvPr>
        </p:nvSpPr>
        <p:spPr>
          <a:xfrm>
            <a:off x="1103312" y="1223494"/>
            <a:ext cx="8946541" cy="5024906"/>
          </a:xfrm>
        </p:spPr>
        <p:txBody>
          <a:bodyPr/>
          <a:lstStyle/>
          <a:p>
            <a:pPr marL="0" indent="0">
              <a:buNone/>
            </a:pPr>
            <a:r>
              <a:rPr lang="en-IN" dirty="0" smtClean="0"/>
              <a:t>Segmentation partitions automatically one image into regions.</a:t>
            </a:r>
          </a:p>
          <a:p>
            <a:pPr marL="0" indent="0">
              <a:buNone/>
            </a:pPr>
            <a:r>
              <a:rPr lang="en-IN" dirty="0" smtClean="0"/>
              <a:t>Segmentation algorithms consider the context, scale, neighbourhood meaning.</a:t>
            </a:r>
          </a:p>
          <a:p>
            <a:pPr marL="0" indent="0">
              <a:buNone/>
            </a:pPr>
            <a:r>
              <a:rPr lang="en-IN" dirty="0" smtClean="0"/>
              <a:t>Types of Segmentation:</a:t>
            </a:r>
          </a:p>
          <a:p>
            <a:pPr marL="457200" indent="-457200">
              <a:buAutoNum type="arabicParenR"/>
            </a:pPr>
            <a:r>
              <a:rPr lang="en-IN" dirty="0" err="1" smtClean="0"/>
              <a:t>Thresholding</a:t>
            </a:r>
            <a:r>
              <a:rPr lang="en-IN" dirty="0" smtClean="0"/>
              <a:t> (Adaptive and OTSU)</a:t>
            </a:r>
          </a:p>
          <a:p>
            <a:pPr marL="457200" indent="-457200">
              <a:buAutoNum type="arabicParenR"/>
            </a:pPr>
            <a:r>
              <a:rPr lang="en-IN" dirty="0" smtClean="0"/>
              <a:t>Edge Detection (Sobel , Canny , Laplacian)</a:t>
            </a:r>
          </a:p>
          <a:p>
            <a:pPr marL="457200" indent="-457200">
              <a:buAutoNum type="arabicParenR"/>
            </a:pPr>
            <a:r>
              <a:rPr lang="en-IN" dirty="0" smtClean="0"/>
              <a:t>Watershed </a:t>
            </a:r>
          </a:p>
          <a:p>
            <a:pPr marL="457200" indent="-457200">
              <a:buAutoNum type="arabicParenR"/>
            </a:pPr>
            <a:r>
              <a:rPr lang="en-IN" dirty="0" smtClean="0"/>
              <a:t>K means</a:t>
            </a:r>
          </a:p>
          <a:p>
            <a:pPr marL="0" indent="0">
              <a:buNone/>
            </a:pPr>
            <a:endParaRPr lang="en-IN" dirty="0"/>
          </a:p>
        </p:txBody>
      </p:sp>
    </p:spTree>
    <p:extLst>
      <p:ext uri="{BB962C8B-B14F-4D97-AF65-F5344CB8AC3E}">
        <p14:creationId xmlns:p14="http://schemas.microsoft.com/office/powerpoint/2010/main" val="1094848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Why a parallel approach</a:t>
            </a:r>
            <a:endParaRPr/>
          </a:p>
        </p:txBody>
      </p:sp>
      <p:sp>
        <p:nvSpPr>
          <p:cNvPr id="79" name="Shape 7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endParaRPr sz="1867"/>
          </a:p>
          <a:p>
            <a:pPr marL="0" indent="0">
              <a:spcBef>
                <a:spcPts val="2133"/>
              </a:spcBef>
              <a:buNone/>
            </a:pPr>
            <a:endParaRPr sz="1867"/>
          </a:p>
          <a:p>
            <a:pPr marL="0" indent="0">
              <a:spcBef>
                <a:spcPts val="2133"/>
              </a:spcBef>
              <a:buNone/>
            </a:pPr>
            <a:r>
              <a:rPr lang="en" sz="1867"/>
              <a:t>For most computing tasks, there is great advantage to splitting up workload into multiple workers and partitioning the task into different, multiple tasks for these multiple actors.</a:t>
            </a:r>
            <a:endParaRPr sz="1867"/>
          </a:p>
          <a:p>
            <a:pPr marL="0" indent="0">
              <a:spcBef>
                <a:spcPts val="2133"/>
              </a:spcBef>
              <a:spcAft>
                <a:spcPts val="2133"/>
              </a:spcAft>
              <a:buNone/>
            </a:pPr>
            <a:endParaRPr/>
          </a:p>
        </p:txBody>
      </p:sp>
    </p:spTree>
    <p:extLst>
      <p:ext uri="{BB962C8B-B14F-4D97-AF65-F5344CB8AC3E}">
        <p14:creationId xmlns:p14="http://schemas.microsoft.com/office/powerpoint/2010/main" val="211612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Approaches</a:t>
            </a:r>
            <a:endParaRPr/>
          </a:p>
        </p:txBody>
      </p:sp>
      <p:sp>
        <p:nvSpPr>
          <p:cNvPr id="86" name="Shape 86"/>
          <p:cNvSpPr txBox="1">
            <a:spLocks noGrp="1"/>
          </p:cNvSpPr>
          <p:nvPr>
            <p:ph type="body" idx="2"/>
          </p:nvPr>
        </p:nvSpPr>
        <p:spPr>
          <a:prstGeom prst="rect">
            <a:avLst/>
          </a:prstGeom>
        </p:spPr>
        <p:txBody>
          <a:bodyPr spcFirstLastPara="1" vert="horz" wrap="square" lIns="121900" tIns="121900" rIns="121900" bIns="121900" rtlCol="0" anchor="t" anchorCtr="0">
            <a:noAutofit/>
          </a:bodyPr>
          <a:lstStyle/>
          <a:p>
            <a:pPr marL="0" indent="0">
              <a:spcAft>
                <a:spcPts val="2133"/>
              </a:spcAft>
              <a:buNone/>
            </a:pPr>
            <a:r>
              <a:rPr lang="en"/>
              <a:t> Two common ways of doing this are multi-threaded programs and multi-process systems. Understanding the best choice for your program and workload requires understanding the advantages and disadvantages of multi-threaded programs:</a:t>
            </a:r>
            <a:endParaRPr/>
          </a:p>
        </p:txBody>
      </p:sp>
    </p:spTree>
    <p:extLst>
      <p:ext uri="{BB962C8B-B14F-4D97-AF65-F5344CB8AC3E}">
        <p14:creationId xmlns:p14="http://schemas.microsoft.com/office/powerpoint/2010/main" val="1675278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Multiprocessing</a:t>
            </a:r>
            <a:endParaRPr/>
          </a:p>
        </p:txBody>
      </p:sp>
      <p:sp>
        <p:nvSpPr>
          <p:cNvPr id="92" name="Shape 92"/>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1867">
                <a:solidFill>
                  <a:srgbClr val="000000"/>
                </a:solidFill>
              </a:rPr>
              <a:t>In multi-process systems, there are multiple actors but each lives in its own independent program context.</a:t>
            </a:r>
            <a:endParaRPr>
              <a:solidFill>
                <a:srgbClr val="000000"/>
              </a:solidFill>
            </a:endParaRPr>
          </a:p>
        </p:txBody>
      </p:sp>
      <p:sp>
        <p:nvSpPr>
          <p:cNvPr id="93" name="Shape 93"/>
          <p:cNvSpPr txBox="1"/>
          <p:nvPr/>
        </p:nvSpPr>
        <p:spPr>
          <a:xfrm>
            <a:off x="4839812" y="310600"/>
            <a:ext cx="6178400" cy="6102900"/>
          </a:xfrm>
          <a:prstGeom prst="rect">
            <a:avLst/>
          </a:prstGeom>
          <a:noFill/>
          <a:ln>
            <a:noFill/>
          </a:ln>
        </p:spPr>
        <p:txBody>
          <a:bodyPr spcFirstLastPara="1" wrap="square" lIns="121900" tIns="121900" rIns="121900" bIns="121900" anchor="t" anchorCtr="0">
            <a:noAutofit/>
          </a:bodyPr>
          <a:lstStyle/>
          <a:p>
            <a:pPr marL="609585" indent="-397923">
              <a:lnSpc>
                <a:spcPct val="115000"/>
              </a:lnSpc>
              <a:buSzPts val="1100"/>
              <a:buChar char="●"/>
            </a:pPr>
            <a:r>
              <a:rPr lang="en" sz="2200" dirty="0"/>
              <a:t>Separate memory space</a:t>
            </a:r>
            <a:endParaRPr sz="2200" dirty="0"/>
          </a:p>
          <a:p>
            <a:pPr marL="609585" indent="-397923">
              <a:lnSpc>
                <a:spcPct val="115000"/>
              </a:lnSpc>
              <a:buSzPts val="1100"/>
              <a:buChar char="●"/>
            </a:pPr>
            <a:r>
              <a:rPr lang="en" sz="2200" dirty="0"/>
              <a:t>Code is usually straightforward</a:t>
            </a:r>
            <a:endParaRPr sz="2200" dirty="0"/>
          </a:p>
          <a:p>
            <a:pPr marL="609585" indent="-397923">
              <a:lnSpc>
                <a:spcPct val="115000"/>
              </a:lnSpc>
              <a:buSzPts val="1100"/>
              <a:buChar char="●"/>
            </a:pPr>
            <a:r>
              <a:rPr lang="en" sz="2200" dirty="0"/>
              <a:t>Takes advantage of multiple CPUs &amp; cores</a:t>
            </a:r>
            <a:endParaRPr sz="2200" dirty="0"/>
          </a:p>
          <a:p>
            <a:pPr marL="609585" indent="-397923">
              <a:lnSpc>
                <a:spcPct val="115000"/>
              </a:lnSpc>
              <a:buSzPts val="1100"/>
              <a:buChar char="●"/>
            </a:pPr>
            <a:r>
              <a:rPr lang="en" sz="2200" dirty="0"/>
              <a:t>Avoids GIL limitations for cPython</a:t>
            </a:r>
            <a:endParaRPr sz="2200" dirty="0"/>
          </a:p>
          <a:p>
            <a:pPr marL="609585" indent="-397923">
              <a:lnSpc>
                <a:spcPct val="115000"/>
              </a:lnSpc>
              <a:buSzPts val="1100"/>
              <a:buChar char="●"/>
            </a:pPr>
            <a:r>
              <a:rPr lang="en" sz="2200" dirty="0"/>
              <a:t>Eliminates most needs for synchronization primitives unless if you use shared memory (instead, it's more of a communication model for IPC)</a:t>
            </a:r>
            <a:endParaRPr sz="2200" dirty="0"/>
          </a:p>
          <a:p>
            <a:pPr marL="609585" indent="-397923">
              <a:lnSpc>
                <a:spcPct val="115000"/>
              </a:lnSpc>
              <a:buSzPts val="1100"/>
              <a:buChar char="●"/>
            </a:pPr>
            <a:r>
              <a:rPr lang="en" sz="2200" dirty="0"/>
              <a:t>Child processes are interruptible/killable</a:t>
            </a:r>
            <a:endParaRPr sz="2200" dirty="0"/>
          </a:p>
          <a:p>
            <a:pPr marL="609585" indent="-397923">
              <a:lnSpc>
                <a:spcPct val="115000"/>
              </a:lnSpc>
              <a:buSzPts val="1100"/>
              <a:buChar char="●"/>
            </a:pPr>
            <a:r>
              <a:rPr lang="en" sz="2200" dirty="0"/>
              <a:t>Python multiprocessing module includes useful abstractions with an interface much like threading.Thread</a:t>
            </a:r>
            <a:endParaRPr sz="2200" dirty="0"/>
          </a:p>
          <a:p>
            <a:pPr marL="609585" indent="-397923">
              <a:lnSpc>
                <a:spcPct val="115000"/>
              </a:lnSpc>
              <a:buSzPts val="1100"/>
              <a:buChar char="●"/>
            </a:pPr>
            <a:r>
              <a:rPr lang="en" sz="2200" dirty="0"/>
              <a:t>A must with cPython for CPU-bound processing</a:t>
            </a:r>
            <a:endParaRPr sz="2200" dirty="0"/>
          </a:p>
          <a:p>
            <a:endParaRPr sz="2200" dirty="0"/>
          </a:p>
        </p:txBody>
      </p:sp>
    </p:spTree>
    <p:extLst>
      <p:ext uri="{BB962C8B-B14F-4D97-AF65-F5344CB8AC3E}">
        <p14:creationId xmlns:p14="http://schemas.microsoft.com/office/powerpoint/2010/main" val="766151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Multithreading</a:t>
            </a:r>
            <a:endParaRPr/>
          </a:p>
        </p:txBody>
      </p:sp>
      <p:sp>
        <p:nvSpPr>
          <p:cNvPr id="99" name="Shape 9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1867">
                <a:solidFill>
                  <a:schemeClr val="lt2"/>
                </a:solidFill>
              </a:rPr>
              <a:t> </a:t>
            </a:r>
            <a:r>
              <a:rPr lang="en" sz="1867">
                <a:solidFill>
                  <a:srgbClr val="000000"/>
                </a:solidFill>
              </a:rPr>
              <a:t>In a multi-threaded program, multiple actors live in a shared program context.</a:t>
            </a:r>
            <a:endParaRPr>
              <a:solidFill>
                <a:srgbClr val="000000"/>
              </a:solidFill>
            </a:endParaRPr>
          </a:p>
        </p:txBody>
      </p:sp>
      <p:sp>
        <p:nvSpPr>
          <p:cNvPr id="100" name="Shape 100"/>
          <p:cNvSpPr txBox="1"/>
          <p:nvPr/>
        </p:nvSpPr>
        <p:spPr>
          <a:xfrm>
            <a:off x="5119567" y="2169100"/>
            <a:ext cx="6178400" cy="5293600"/>
          </a:xfrm>
          <a:prstGeom prst="rect">
            <a:avLst/>
          </a:prstGeom>
          <a:noFill/>
          <a:ln>
            <a:noFill/>
          </a:ln>
        </p:spPr>
        <p:txBody>
          <a:bodyPr spcFirstLastPara="1" wrap="square" lIns="121900" tIns="121900" rIns="121900" bIns="121900" anchor="t" anchorCtr="0">
            <a:noAutofit/>
          </a:bodyPr>
          <a:lstStyle/>
          <a:p>
            <a:pPr marL="609585" indent="-397923">
              <a:lnSpc>
                <a:spcPct val="115000"/>
              </a:lnSpc>
              <a:buSzPts val="1100"/>
              <a:buChar char="●"/>
            </a:pPr>
            <a:r>
              <a:rPr lang="en" sz="2400"/>
              <a:t>Lightweight - low memory footprint</a:t>
            </a:r>
            <a:endParaRPr sz="2400"/>
          </a:p>
          <a:p>
            <a:pPr marL="609585" indent="-397923">
              <a:lnSpc>
                <a:spcPct val="115000"/>
              </a:lnSpc>
              <a:buSzPts val="1100"/>
              <a:buChar char="●"/>
            </a:pPr>
            <a:r>
              <a:rPr lang="en" sz="2400"/>
              <a:t>Shared memory - makes access to state from another context easier</a:t>
            </a:r>
            <a:endParaRPr sz="2400"/>
          </a:p>
          <a:p>
            <a:pPr marL="609585" indent="-397923">
              <a:lnSpc>
                <a:spcPct val="115000"/>
              </a:lnSpc>
              <a:buSzPts val="1100"/>
              <a:buChar char="●"/>
            </a:pPr>
            <a:r>
              <a:rPr lang="en" sz="2400"/>
              <a:t>Allows you to easily make responsive UIs</a:t>
            </a:r>
            <a:endParaRPr sz="2400"/>
          </a:p>
          <a:p>
            <a:pPr marL="609585" indent="-397923">
              <a:lnSpc>
                <a:spcPct val="115000"/>
              </a:lnSpc>
              <a:buSzPts val="1100"/>
              <a:buChar char="●"/>
            </a:pPr>
            <a:r>
              <a:rPr lang="en" sz="2400"/>
              <a:t>cPython C extension modules that properly release the GIL will run in parallel</a:t>
            </a:r>
            <a:endParaRPr sz="2400"/>
          </a:p>
          <a:p>
            <a:pPr marL="609585" indent="-397923">
              <a:lnSpc>
                <a:spcPct val="115000"/>
              </a:lnSpc>
              <a:buSzPts val="1100"/>
              <a:buChar char="●"/>
            </a:pPr>
            <a:r>
              <a:rPr lang="en" sz="2400"/>
              <a:t>Great option for I/O-bound applications</a:t>
            </a:r>
            <a:endParaRPr sz="2400"/>
          </a:p>
          <a:p>
            <a:endParaRPr sz="2400"/>
          </a:p>
        </p:txBody>
      </p:sp>
    </p:spTree>
    <p:extLst>
      <p:ext uri="{BB962C8B-B14F-4D97-AF65-F5344CB8AC3E}">
        <p14:creationId xmlns:p14="http://schemas.microsoft.com/office/powerpoint/2010/main" val="52664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endParaRPr dirty="0"/>
          </a:p>
          <a:p>
            <a:pPr algn="l"/>
            <a:endParaRPr dirty="0"/>
          </a:p>
          <a:p>
            <a:pPr algn="l"/>
            <a:r>
              <a:rPr lang="en" dirty="0"/>
              <a:t>What to use for </a:t>
            </a:r>
            <a:r>
              <a:rPr lang="en" dirty="0" smtClean="0"/>
              <a:t>Image </a:t>
            </a:r>
            <a:endParaRPr dirty="0"/>
          </a:p>
          <a:p>
            <a:pPr algn="l"/>
            <a:r>
              <a:rPr lang="en" dirty="0"/>
              <a:t> </a:t>
            </a:r>
            <a:r>
              <a:rPr lang="en" dirty="0" smtClean="0"/>
              <a:t>Processing</a:t>
            </a:r>
            <a:endParaRPr dirty="0"/>
          </a:p>
        </p:txBody>
      </p:sp>
      <p:sp>
        <p:nvSpPr>
          <p:cNvPr id="107" name="Shape 107"/>
          <p:cNvSpPr txBox="1"/>
          <p:nvPr/>
        </p:nvSpPr>
        <p:spPr>
          <a:xfrm>
            <a:off x="6229467" y="1870300"/>
            <a:ext cx="5753200" cy="5492400"/>
          </a:xfrm>
          <a:prstGeom prst="rect">
            <a:avLst/>
          </a:prstGeom>
          <a:noFill/>
          <a:ln>
            <a:noFill/>
          </a:ln>
        </p:spPr>
        <p:txBody>
          <a:bodyPr spcFirstLastPara="1" wrap="square" lIns="121900" tIns="121900" rIns="121900" bIns="121900" anchor="t" anchorCtr="0">
            <a:noAutofit/>
          </a:bodyPr>
          <a:lstStyle/>
          <a:p>
            <a:pPr marL="609585" indent="-397923">
              <a:buSzPts val="1100"/>
              <a:buChar char="●"/>
            </a:pPr>
            <a:r>
              <a:rPr lang="en" sz="1467"/>
              <a:t>You cannot speed it up using threading due to the Global Interpreter Lock. Certain internal state of the Python interpreter is protected by that lock, which prevents different threads that need to modify that state from running concurrently.</a:t>
            </a:r>
            <a:endParaRPr sz="1467"/>
          </a:p>
          <a:p>
            <a:pPr marL="609585" indent="-397923">
              <a:buSzPts val="1100"/>
              <a:buChar char="●"/>
            </a:pPr>
            <a:r>
              <a:rPr lang="en" sz="1467"/>
              <a:t>You </a:t>
            </a:r>
            <a:r>
              <a:rPr lang="en" sz="1467" i="1"/>
              <a:t>could</a:t>
            </a:r>
            <a:r>
              <a:rPr lang="en" sz="1467"/>
              <a:t> speed it up by spawning actual processes using multiprocessing. Each process will run in its own interpreter, thus circumventing the limitation of threads. With multiprocessing, you can either use shared memory, or give each process its own copy/partition of the data.</a:t>
            </a:r>
            <a:endParaRPr sz="1467"/>
          </a:p>
          <a:p>
            <a:pPr marL="609585" indent="-397923">
              <a:buSzPts val="1100"/>
              <a:buChar char="●"/>
            </a:pPr>
            <a:r>
              <a:rPr lang="en" sz="1467"/>
              <a:t>Another way for improving performance of such operations is to try writing them in Cython, which has its own support for parallelization using OpenMP </a:t>
            </a:r>
            <a:endParaRPr sz="2400"/>
          </a:p>
        </p:txBody>
      </p:sp>
    </p:spTree>
    <p:extLst>
      <p:ext uri="{BB962C8B-B14F-4D97-AF65-F5344CB8AC3E}">
        <p14:creationId xmlns:p14="http://schemas.microsoft.com/office/powerpoint/2010/main" val="1564958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idx="4294967295"/>
          </p:nvPr>
        </p:nvSpPr>
        <p:spPr>
          <a:xfrm>
            <a:off x="0" y="2217738"/>
            <a:ext cx="10128250" cy="10160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solidFill>
                  <a:schemeClr val="lt2"/>
                </a:solidFill>
              </a:rPr>
              <a:t>“</a:t>
            </a:r>
            <a:r>
              <a:rPr lang="en" sz="3200" dirty="0">
                <a:solidFill>
                  <a:srgbClr val="FFC000"/>
                </a:solidFill>
              </a:rPr>
              <a:t>But we tried implementing threads for image segmentation </a:t>
            </a:r>
            <a:endParaRPr sz="3200" dirty="0">
              <a:solidFill>
                <a:srgbClr val="FFC000"/>
              </a:solidFill>
            </a:endParaRPr>
          </a:p>
          <a:p>
            <a:pPr algn="ctr">
              <a:spcBef>
                <a:spcPts val="0"/>
              </a:spcBef>
            </a:pPr>
            <a:r>
              <a:rPr lang="en" dirty="0">
                <a:solidFill>
                  <a:schemeClr val="lt2"/>
                </a:solidFill>
              </a:rPr>
              <a:t>”</a:t>
            </a:r>
            <a:endParaRPr dirty="0">
              <a:solidFill>
                <a:schemeClr val="lt2"/>
              </a:solidFill>
            </a:endParaRPr>
          </a:p>
        </p:txBody>
      </p:sp>
      <p:cxnSp>
        <p:nvCxnSpPr>
          <p:cNvPr id="113" name="Shape 113"/>
          <p:cNvCxnSpPr/>
          <p:nvPr/>
        </p:nvCxnSpPr>
        <p:spPr>
          <a:xfrm>
            <a:off x="5727400" y="3591200"/>
            <a:ext cx="737200" cy="0"/>
          </a:xfrm>
          <a:prstGeom prst="straightConnector1">
            <a:avLst/>
          </a:prstGeom>
          <a:noFill/>
          <a:ln w="28575"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369390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653667" y="651000"/>
            <a:ext cx="9455200" cy="5454400"/>
          </a:xfrm>
          <a:prstGeom prst="rect">
            <a:avLst/>
          </a:prstGeom>
        </p:spPr>
        <p:txBody>
          <a:bodyPr spcFirstLastPara="1" vert="horz" wrap="square" lIns="121900" tIns="121900" rIns="121900" bIns="121900" rtlCol="0" anchor="ctr" anchorCtr="0">
            <a:noAutofit/>
          </a:bodyPr>
          <a:lstStyle/>
          <a:p>
            <a:r>
              <a:rPr lang="en" sz="6400"/>
              <a:t>The main challenges were the Global Interpreter Lock and Shared memory</a:t>
            </a:r>
            <a:endParaRPr sz="6400"/>
          </a:p>
        </p:txBody>
      </p:sp>
    </p:spTree>
    <p:extLst>
      <p:ext uri="{BB962C8B-B14F-4D97-AF65-F5344CB8AC3E}">
        <p14:creationId xmlns:p14="http://schemas.microsoft.com/office/powerpoint/2010/main" val="2768766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sz="4000"/>
              <a:t>How?</a:t>
            </a:r>
            <a:endParaRPr sz="4000"/>
          </a:p>
        </p:txBody>
      </p:sp>
      <p:sp>
        <p:nvSpPr>
          <p:cNvPr id="125" name="Shape 125"/>
          <p:cNvSpPr txBox="1"/>
          <p:nvPr/>
        </p:nvSpPr>
        <p:spPr>
          <a:xfrm>
            <a:off x="4779800" y="2416233"/>
            <a:ext cx="6828400" cy="59820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en" sz="2400"/>
              <a:t>Data parallelism</a:t>
            </a:r>
            <a:endParaRPr sz="2400"/>
          </a:p>
          <a:p>
            <a:pPr marL="609585" indent="-423323">
              <a:buSzPts val="1400"/>
              <a:buChar char="●"/>
            </a:pPr>
            <a:r>
              <a:rPr lang="en" sz="2400"/>
              <a:t>Task Parallelism:</a:t>
            </a:r>
            <a:endParaRPr sz="2400"/>
          </a:p>
          <a:p>
            <a:pPr marL="1219170" lvl="1" indent="-423323">
              <a:buSzPts val="1400"/>
              <a:buChar char="○"/>
            </a:pPr>
            <a:r>
              <a:rPr lang="en" sz="2400"/>
              <a:t>Splitting the image into subimages and processing them on different thread</a:t>
            </a:r>
            <a:endParaRPr sz="2400"/>
          </a:p>
          <a:p>
            <a:pPr marL="1219170" lvl="1" indent="-423323">
              <a:buSzPts val="1400"/>
              <a:buChar char="○"/>
            </a:pPr>
            <a:r>
              <a:rPr lang="en" sz="2400"/>
              <a:t>For a colored image the task can be divided on the basis of the color channel </a:t>
            </a:r>
            <a:endParaRPr sz="2400"/>
          </a:p>
        </p:txBody>
      </p:sp>
    </p:spTree>
    <p:extLst>
      <p:ext uri="{BB962C8B-B14F-4D97-AF65-F5344CB8AC3E}">
        <p14:creationId xmlns:p14="http://schemas.microsoft.com/office/powerpoint/2010/main" val="2964207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Threading Implementation Adaptive </a:t>
            </a:r>
            <a:r>
              <a:rPr lang="en-IN" dirty="0" err="1" smtClean="0"/>
              <a:t>Thresholding</a:t>
            </a:r>
            <a:r>
              <a:rPr lang="en-IN" dirty="0" smtClean="0"/>
              <a:t> </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912" y="2052638"/>
            <a:ext cx="3881951" cy="4195762"/>
          </a:xfrm>
        </p:spPr>
      </p:pic>
    </p:spTree>
    <p:extLst>
      <p:ext uri="{BB962C8B-B14F-4D97-AF65-F5344CB8AC3E}">
        <p14:creationId xmlns:p14="http://schemas.microsoft.com/office/powerpoint/2010/main" val="3973864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Threading Implementation K Mean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912" y="2052638"/>
            <a:ext cx="3881951" cy="4195762"/>
          </a:xfrm>
        </p:spPr>
      </p:pic>
    </p:spTree>
    <p:extLst>
      <p:ext uri="{BB962C8B-B14F-4D97-AF65-F5344CB8AC3E}">
        <p14:creationId xmlns:p14="http://schemas.microsoft.com/office/powerpoint/2010/main" val="54879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133"/>
          </a:xfrm>
        </p:spPr>
        <p:txBody>
          <a:bodyPr/>
          <a:lstStyle/>
          <a:p>
            <a:r>
              <a:rPr lang="en-IN" dirty="0" smtClean="0"/>
              <a:t>Objective Image</a:t>
            </a:r>
            <a:endParaRPr lang="en-IN" dirty="0"/>
          </a:p>
        </p:txBody>
      </p:sp>
      <p:sp>
        <p:nvSpPr>
          <p:cNvPr id="3" name="Content Placeholder 2"/>
          <p:cNvSpPr>
            <a:spLocks noGrp="1"/>
          </p:cNvSpPr>
          <p:nvPr>
            <p:ph idx="1"/>
          </p:nvPr>
        </p:nvSpPr>
        <p:spPr/>
        <p:txBody>
          <a:bodyPr/>
          <a:lstStyle/>
          <a:p>
            <a:r>
              <a:rPr lang="en-IN" dirty="0" smtClean="0"/>
              <a:t>The objective of our work is nuclear segmentation. We are using a cell sample dataset available at murphy labs for our work . In this dataset we are provided with fifty images of cell sample and the fifty images have been hand segmented also for comparing the result of the segmentation with the standard image that has been manually segmented. </a:t>
            </a:r>
            <a:endParaRPr lang="en-IN" dirty="0"/>
          </a:p>
        </p:txBody>
      </p:sp>
    </p:spTree>
    <p:extLst>
      <p:ext uri="{BB962C8B-B14F-4D97-AF65-F5344CB8AC3E}">
        <p14:creationId xmlns:p14="http://schemas.microsoft.com/office/powerpoint/2010/main" val="5702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Threading Implementation </a:t>
            </a:r>
            <a:r>
              <a:rPr lang="en-IN" dirty="0" smtClean="0"/>
              <a:t>OTSU</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912" y="2052638"/>
            <a:ext cx="3881951" cy="4195762"/>
          </a:xfrm>
        </p:spPr>
      </p:pic>
    </p:spTree>
    <p:extLst>
      <p:ext uri="{BB962C8B-B14F-4D97-AF65-F5344CB8AC3E}">
        <p14:creationId xmlns:p14="http://schemas.microsoft.com/office/powerpoint/2010/main" val="89220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Threading Implementation </a:t>
            </a:r>
            <a:r>
              <a:rPr lang="en-IN" dirty="0" smtClean="0"/>
              <a:t>Sobel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912" y="2052638"/>
            <a:ext cx="3881951" cy="4195762"/>
          </a:xfrm>
        </p:spPr>
      </p:pic>
    </p:spTree>
    <p:extLst>
      <p:ext uri="{BB962C8B-B14F-4D97-AF65-F5344CB8AC3E}">
        <p14:creationId xmlns:p14="http://schemas.microsoft.com/office/powerpoint/2010/main" val="3715394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Threading Implementation Watershed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912" y="2052638"/>
            <a:ext cx="3881951" cy="4195762"/>
          </a:xfrm>
        </p:spPr>
      </p:pic>
    </p:spTree>
    <p:extLst>
      <p:ext uri="{BB962C8B-B14F-4D97-AF65-F5344CB8AC3E}">
        <p14:creationId xmlns:p14="http://schemas.microsoft.com/office/powerpoint/2010/main" val="3592460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Merging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111" y="1853248"/>
            <a:ext cx="5683386" cy="4395152"/>
          </a:xfrm>
        </p:spPr>
      </p:pic>
    </p:spTree>
    <p:extLst>
      <p:ext uri="{BB962C8B-B14F-4D97-AF65-F5344CB8AC3E}">
        <p14:creationId xmlns:p14="http://schemas.microsoft.com/office/powerpoint/2010/main" val="4024477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Watershed performance (threading)</a:t>
            </a:r>
            <a:endParaRPr lang="en-IN" dirty="0"/>
          </a:p>
        </p:txBody>
      </p:sp>
      <p:pic>
        <p:nvPicPr>
          <p:cNvPr id="5" name="Content Placeholder 4"/>
          <p:cNvPicPr>
            <a:picLocks noGrp="1" noChangeAspect="1"/>
          </p:cNvPicPr>
          <p:nvPr>
            <p:ph idx="1"/>
          </p:nvPr>
        </p:nvPicPr>
        <p:blipFill>
          <a:blip r:embed="rId2"/>
          <a:stretch>
            <a:fillRect/>
          </a:stretch>
        </p:blipFill>
        <p:spPr>
          <a:xfrm>
            <a:off x="3284593" y="2772703"/>
            <a:ext cx="4584589" cy="2755631"/>
          </a:xfrm>
          <a:prstGeom prst="rect">
            <a:avLst/>
          </a:prstGeom>
        </p:spPr>
      </p:pic>
    </p:spTree>
    <p:extLst>
      <p:ext uri="{BB962C8B-B14F-4D97-AF65-F5344CB8AC3E}">
        <p14:creationId xmlns:p14="http://schemas.microsoft.com/office/powerpoint/2010/main" val="228253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Image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563" y="1685064"/>
            <a:ext cx="5934649" cy="4589462"/>
          </a:xfrm>
        </p:spPr>
      </p:pic>
    </p:spTree>
    <p:extLst>
      <p:ext uri="{BB962C8B-B14F-4D97-AF65-F5344CB8AC3E}">
        <p14:creationId xmlns:p14="http://schemas.microsoft.com/office/powerpoint/2010/main" val="201893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Thresholding</a:t>
            </a:r>
            <a:endParaRPr lang="en-IN" dirty="0"/>
          </a:p>
        </p:txBody>
      </p:sp>
      <p:sp>
        <p:nvSpPr>
          <p:cNvPr id="3" name="Content Placeholder 2"/>
          <p:cNvSpPr>
            <a:spLocks noGrp="1"/>
          </p:cNvSpPr>
          <p:nvPr>
            <p:ph idx="1"/>
          </p:nvPr>
        </p:nvSpPr>
        <p:spPr/>
        <p:txBody>
          <a:bodyPr/>
          <a:lstStyle/>
          <a:p>
            <a:r>
              <a:rPr lang="en-US" dirty="0" err="1"/>
              <a:t>Thresholding</a:t>
            </a:r>
            <a:r>
              <a:rPr lang="en-US" dirty="0"/>
              <a:t> </a:t>
            </a:r>
            <a:r>
              <a:rPr lang="en-US" dirty="0" smtClean="0"/>
              <a:t> provides </a:t>
            </a:r>
            <a:r>
              <a:rPr lang="en-US" dirty="0"/>
              <a:t>an easy and convenient way to perform </a:t>
            </a:r>
            <a:r>
              <a:rPr lang="en-US" dirty="0" smtClean="0"/>
              <a:t>the </a:t>
            </a:r>
            <a:r>
              <a:rPr lang="en-US" dirty="0"/>
              <a:t>segmentation on the basis of the different intensities or colors in the foreground and background regions of an image. </a:t>
            </a:r>
            <a:r>
              <a:rPr lang="en-US" dirty="0" smtClean="0"/>
              <a:t>It </a:t>
            </a:r>
            <a:r>
              <a:rPr lang="en-US" dirty="0"/>
              <a:t>is useful to be able to separate out the regions of the image corresponding to objects in which we are interested, from the regions of the image that correspond to </a:t>
            </a:r>
            <a:r>
              <a:rPr lang="en-US" dirty="0" smtClean="0"/>
              <a:t>background.</a:t>
            </a:r>
            <a:endParaRPr lang="en-US" dirty="0"/>
          </a:p>
        </p:txBody>
      </p:sp>
    </p:spTree>
    <p:extLst>
      <p:ext uri="{BB962C8B-B14F-4D97-AF65-F5344CB8AC3E}">
        <p14:creationId xmlns:p14="http://schemas.microsoft.com/office/powerpoint/2010/main" val="394993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of </a:t>
            </a:r>
            <a:r>
              <a:rPr lang="en-IN" dirty="0" err="1" smtClean="0"/>
              <a:t>Thresholding</a:t>
            </a:r>
            <a:r>
              <a:rPr lang="en-IN" dirty="0" smtClean="0"/>
              <a:t> (Adaptive)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855" y="2052638"/>
            <a:ext cx="5874066" cy="4195762"/>
          </a:xfrm>
        </p:spPr>
      </p:pic>
    </p:spTree>
    <p:extLst>
      <p:ext uri="{BB962C8B-B14F-4D97-AF65-F5344CB8AC3E}">
        <p14:creationId xmlns:p14="http://schemas.microsoft.com/office/powerpoint/2010/main" val="24448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of </a:t>
            </a:r>
            <a:r>
              <a:rPr lang="en-IN" dirty="0" err="1"/>
              <a:t>Thresholding</a:t>
            </a:r>
            <a:r>
              <a:rPr lang="en-IN" dirty="0"/>
              <a:t> </a:t>
            </a:r>
            <a:r>
              <a:rPr lang="en-IN" dirty="0" smtClean="0"/>
              <a:t>(OTSU)</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855" y="2052638"/>
            <a:ext cx="5874066" cy="4195762"/>
          </a:xfrm>
        </p:spPr>
      </p:pic>
    </p:spTree>
    <p:extLst>
      <p:ext uri="{BB962C8B-B14F-4D97-AF65-F5344CB8AC3E}">
        <p14:creationId xmlns:p14="http://schemas.microsoft.com/office/powerpoint/2010/main" val="145678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Edge Detection</a:t>
            </a:r>
            <a:endParaRPr lang="en-IN" dirty="0"/>
          </a:p>
        </p:txBody>
      </p:sp>
      <p:sp>
        <p:nvSpPr>
          <p:cNvPr id="3" name="Content Placeholder 2"/>
          <p:cNvSpPr>
            <a:spLocks noGrp="1"/>
          </p:cNvSpPr>
          <p:nvPr>
            <p:ph idx="1"/>
          </p:nvPr>
        </p:nvSpPr>
        <p:spPr/>
        <p:txBody>
          <a:bodyPr/>
          <a:lstStyle/>
          <a:p>
            <a:r>
              <a:rPr lang="en-US" dirty="0" smtClean="0"/>
              <a:t>Edge </a:t>
            </a:r>
            <a:r>
              <a:rPr lang="en-US" dirty="0"/>
              <a:t>detection </a:t>
            </a:r>
            <a:r>
              <a:rPr lang="en-US" dirty="0" smtClean="0"/>
              <a:t>is </a:t>
            </a:r>
            <a:r>
              <a:rPr lang="en-US" dirty="0"/>
              <a:t>finding the boundary which separates the two </a:t>
            </a:r>
            <a:r>
              <a:rPr lang="en-US" dirty="0" smtClean="0"/>
              <a:t>regions. Edge detection detects the edges of the regions and creates a segmentation based on the detected edges. Segmenting the region inside one edge as one segment.</a:t>
            </a:r>
          </a:p>
          <a:p>
            <a:pPr marL="0" indent="0">
              <a:buNone/>
            </a:pPr>
            <a:r>
              <a:rPr lang="en-US" dirty="0" smtClean="0"/>
              <a:t>     We have used Canny , Sobel and Laplacian edge detection</a:t>
            </a:r>
          </a:p>
          <a:p>
            <a:pPr marL="0" indent="0">
              <a:buNone/>
            </a:pPr>
            <a:r>
              <a:rPr lang="en-US" dirty="0"/>
              <a:t> </a:t>
            </a:r>
            <a:r>
              <a:rPr lang="en-US" dirty="0" smtClean="0"/>
              <a:t>     methods to segment our images from the dataset.</a:t>
            </a:r>
            <a:endParaRPr lang="en-IN" dirty="0"/>
          </a:p>
        </p:txBody>
      </p:sp>
    </p:spTree>
    <p:extLst>
      <p:ext uri="{BB962C8B-B14F-4D97-AF65-F5344CB8AC3E}">
        <p14:creationId xmlns:p14="http://schemas.microsoft.com/office/powerpoint/2010/main" val="57256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097" y="2052638"/>
            <a:ext cx="7017581" cy="4195762"/>
          </a:xfrm>
        </p:spPr>
      </p:pic>
    </p:spTree>
    <p:extLst>
      <p:ext uri="{BB962C8B-B14F-4D97-AF65-F5344CB8AC3E}">
        <p14:creationId xmlns:p14="http://schemas.microsoft.com/office/powerpoint/2010/main" val="2669792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839</Words>
  <Application>Microsoft Office PowerPoint</Application>
  <PresentationFormat>Widescreen</PresentationFormat>
  <Paragraphs>94</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Wingdings 3</vt:lpstr>
      <vt:lpstr>Ion</vt:lpstr>
      <vt:lpstr>Study on Image Segmentation</vt:lpstr>
      <vt:lpstr>  Segmentation </vt:lpstr>
      <vt:lpstr>Objective Image</vt:lpstr>
      <vt:lpstr>Sample Image</vt:lpstr>
      <vt:lpstr>Thresholding</vt:lpstr>
      <vt:lpstr>Output of Thresholding (Adaptive)</vt:lpstr>
      <vt:lpstr>Output of Thresholding (OTSU)</vt:lpstr>
      <vt:lpstr>Edge Detection</vt:lpstr>
      <vt:lpstr>Output</vt:lpstr>
      <vt:lpstr>K means</vt:lpstr>
      <vt:lpstr>Output</vt:lpstr>
      <vt:lpstr>Watershed</vt:lpstr>
      <vt:lpstr>Output</vt:lpstr>
      <vt:lpstr>Problem in Basic Segmentation Techniques</vt:lpstr>
      <vt:lpstr>Solving the Problem</vt:lpstr>
      <vt:lpstr>Enhanced Methods</vt:lpstr>
      <vt:lpstr>Enhanced Methods</vt:lpstr>
      <vt:lpstr>Parallel Image Segmentation</vt:lpstr>
      <vt:lpstr>Why a Parallel Approach</vt:lpstr>
      <vt:lpstr>Why a parallel approach</vt:lpstr>
      <vt:lpstr>Approaches</vt:lpstr>
      <vt:lpstr>Multiprocessing</vt:lpstr>
      <vt:lpstr>Multithreading</vt:lpstr>
      <vt:lpstr>  What to use for Image   Processing</vt:lpstr>
      <vt:lpstr>“But we tried implementing threads for image segmentation  ”</vt:lpstr>
      <vt:lpstr>The main challenges were the Global Interpreter Lock and Shared memory</vt:lpstr>
      <vt:lpstr>How?</vt:lpstr>
      <vt:lpstr>Threading Implementation Adaptive Thresholding </vt:lpstr>
      <vt:lpstr>Threading Implementation K Mean </vt:lpstr>
      <vt:lpstr>Threading Implementation OTSU</vt:lpstr>
      <vt:lpstr>Threading Implementation Sobel</vt:lpstr>
      <vt:lpstr>Threading Implementation Watershed</vt:lpstr>
      <vt:lpstr>After Merging</vt:lpstr>
      <vt:lpstr>Watershed performance (threading)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2017-09-05T09:08:43Z</dcterms:created>
  <dcterms:modified xsi:type="dcterms:W3CDTF">2018-06-28T20:24:32Z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