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80" r:id="rId2"/>
  </p:sldMasterIdLst>
  <p:notesMasterIdLst>
    <p:notesMasterId r:id="rId21"/>
  </p:notesMasterIdLst>
  <p:handoutMasterIdLst>
    <p:handoutMasterId r:id="rId22"/>
  </p:handoutMasterIdLst>
  <p:sldIdLst>
    <p:sldId id="256" r:id="rId3"/>
    <p:sldId id="329" r:id="rId4"/>
    <p:sldId id="330" r:id="rId5"/>
    <p:sldId id="283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31" r:id="rId16"/>
    <p:sldId id="332" r:id="rId17"/>
    <p:sldId id="333" r:id="rId18"/>
    <p:sldId id="334" r:id="rId19"/>
    <p:sldId id="335" r:id="rId20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4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07643"/>
            <a:ext cx="8825658" cy="1231006"/>
          </a:xfrm>
        </p:spPr>
        <p:txBody>
          <a:bodyPr/>
          <a:lstStyle/>
          <a:p>
            <a:r>
              <a:rPr lang="en-US" sz="4000" dirty="0" smtClean="0"/>
              <a:t>Shape based CBIR using </a:t>
            </a:r>
            <a:r>
              <a:rPr lang="en-US" sz="4000" dirty="0" smtClean="0"/>
              <a:t>Image </a:t>
            </a:r>
            <a:r>
              <a:rPr lang="en-US" sz="4000" dirty="0" smtClean="0"/>
              <a:t>Segmentation Techniques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171699"/>
            <a:ext cx="8825658" cy="3572277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solidFill>
                  <a:schemeClr val="tx1"/>
                </a:solidFill>
              </a:rPr>
              <a:t>Made </a:t>
            </a:r>
            <a:r>
              <a:rPr lang="en-US" sz="2600" dirty="0" smtClean="0">
                <a:solidFill>
                  <a:schemeClr val="tx1"/>
                </a:solidFill>
              </a:rPr>
              <a:t>By-                                                        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sz="2200" dirty="0" smtClean="0"/>
              <a:t>Shashank Pathak			 </a:t>
            </a:r>
            <a:r>
              <a:rPr lang="en-US" sz="2200" dirty="0" smtClean="0">
                <a:solidFill>
                  <a:schemeClr val="tx1"/>
                </a:solidFill>
              </a:rPr>
              <a:t>(15BCE1287)                                 </a:t>
            </a:r>
          </a:p>
          <a:p>
            <a:r>
              <a:rPr lang="en-US" sz="2200" dirty="0" smtClean="0"/>
              <a:t>Ayush sharma 				 </a:t>
            </a:r>
            <a:r>
              <a:rPr lang="en-US" sz="2200" dirty="0" smtClean="0">
                <a:solidFill>
                  <a:schemeClr val="tx1"/>
                </a:solidFill>
              </a:rPr>
              <a:t>(15BCE1335)</a:t>
            </a:r>
          </a:p>
          <a:p>
            <a:r>
              <a:rPr lang="en-US" sz="2200" dirty="0" err="1" smtClean="0"/>
              <a:t>Shashank</a:t>
            </a:r>
            <a:r>
              <a:rPr lang="en-US" sz="2200" dirty="0" smtClean="0"/>
              <a:t> </a:t>
            </a:r>
            <a:r>
              <a:rPr lang="en-US" sz="2200" dirty="0" err="1" smtClean="0"/>
              <a:t>Shekhar</a:t>
            </a:r>
            <a:r>
              <a:rPr lang="en-US" sz="2200" dirty="0" smtClean="0"/>
              <a:t> Shukla	 </a:t>
            </a:r>
            <a:r>
              <a:rPr lang="en-US" sz="2200" dirty="0" smtClean="0">
                <a:solidFill>
                  <a:schemeClr val="tx1"/>
                </a:solidFill>
              </a:rPr>
              <a:t>(15bce1012)</a:t>
            </a:r>
          </a:p>
          <a:p>
            <a:endParaRPr lang="en-US" sz="2200" dirty="0" smtClean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Made </a:t>
            </a:r>
            <a:r>
              <a:rPr lang="en-US" sz="2600" dirty="0" smtClean="0">
                <a:solidFill>
                  <a:schemeClr val="tx1"/>
                </a:solidFill>
              </a:rPr>
              <a:t>For-</a:t>
            </a:r>
          </a:p>
          <a:p>
            <a:r>
              <a:rPr lang="en-US" sz="2200" dirty="0" smtClean="0"/>
              <a:t>Course code: </a:t>
            </a:r>
            <a:r>
              <a:rPr lang="en-US" sz="2200" dirty="0" smtClean="0">
                <a:solidFill>
                  <a:schemeClr val="tx1"/>
                </a:solidFill>
              </a:rPr>
              <a:t>cse3018</a:t>
            </a:r>
            <a:endParaRPr lang="en-US" sz="2200" dirty="0" smtClean="0">
              <a:solidFill>
                <a:schemeClr val="tx1"/>
              </a:solidFill>
            </a:endParaRPr>
          </a:p>
          <a:p>
            <a:r>
              <a:rPr lang="en-US" sz="2200" dirty="0" smtClean="0"/>
              <a:t>Course name: </a:t>
            </a:r>
            <a:r>
              <a:rPr lang="en-US" sz="2200" dirty="0" smtClean="0">
                <a:solidFill>
                  <a:schemeClr val="tx1"/>
                </a:solidFill>
              </a:rPr>
              <a:t>CONTENT BASED IMAGE AND VIDEO RETRIEVAL</a:t>
            </a:r>
            <a:endParaRPr lang="en-US" sz="2200" dirty="0" smtClean="0">
              <a:solidFill>
                <a:schemeClr val="tx1"/>
              </a:solidFill>
            </a:endParaRPr>
          </a:p>
          <a:p>
            <a:r>
              <a:rPr lang="en-US" sz="2200" dirty="0" smtClean="0"/>
              <a:t>Faculty: </a:t>
            </a:r>
            <a:r>
              <a:rPr lang="en-US" sz="2200" dirty="0" smtClean="0">
                <a:solidFill>
                  <a:schemeClr val="tx1"/>
                </a:solidFill>
              </a:rPr>
              <a:t>DR. </a:t>
            </a:r>
            <a:r>
              <a:rPr lang="en-US" sz="2200" dirty="0" smtClean="0">
                <a:solidFill>
                  <a:schemeClr val="tx1"/>
                </a:solidFill>
              </a:rPr>
              <a:t>GEETHA S.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 means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 -means clustering algorithm is an unsupervised algorithm and it is used to segment the interest area from the </a:t>
            </a:r>
            <a:r>
              <a:rPr lang="en-US" dirty="0" smtClean="0"/>
              <a:t>background. K means uses clustering to segment the image. Using intensities values of the pixel the image is segmented into K color channel crystals. We can specify the K value and the intensities of the image are clustered into K clusters.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26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9" y="1853249"/>
            <a:ext cx="10674028" cy="3954732"/>
          </a:xfrm>
        </p:spPr>
      </p:pic>
    </p:spTree>
    <p:extLst>
      <p:ext uri="{BB962C8B-B14F-4D97-AF65-F5344CB8AC3E}">
        <p14:creationId xmlns:p14="http://schemas.microsoft.com/office/powerpoint/2010/main" val="92203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Watershed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atershed </a:t>
            </a:r>
            <a:r>
              <a:rPr lang="en-US" dirty="0"/>
              <a:t>segmentation algorithm </a:t>
            </a:r>
            <a:r>
              <a:rPr lang="en-US" dirty="0" smtClean="0"/>
              <a:t>finds </a:t>
            </a:r>
            <a:r>
              <a:rPr lang="en-US" dirty="0"/>
              <a:t>the “</a:t>
            </a:r>
            <a:r>
              <a:rPr lang="en-US" dirty="0" smtClean="0"/>
              <a:t>watershed lines</a:t>
            </a:r>
            <a:r>
              <a:rPr lang="en-US" dirty="0"/>
              <a:t>” in an image in order to separate the distinct regions. To imagine the pixel values of an image is a 3D topographic chart, where x and y denote the coordinate of </a:t>
            </a:r>
            <a:r>
              <a:rPr lang="en-US" dirty="0" smtClean="0"/>
              <a:t>plane, and </a:t>
            </a:r>
            <a:r>
              <a:rPr lang="en-US" dirty="0"/>
              <a:t>z denotes the pixel value. The algorithm starts to pour water in the </a:t>
            </a:r>
            <a:r>
              <a:rPr lang="en-US" dirty="0" smtClean="0"/>
              <a:t>topographic chart </a:t>
            </a:r>
            <a:r>
              <a:rPr lang="en-US" dirty="0"/>
              <a:t>from the lowest basin to the highest peak.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00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3436"/>
          </a:xfrm>
        </p:spPr>
        <p:txBody>
          <a:bodyPr/>
          <a:lstStyle/>
          <a:p>
            <a:r>
              <a:rPr lang="en-IN" dirty="0" smtClean="0"/>
              <a:t>Watershed 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26" y="1336154"/>
            <a:ext cx="6514274" cy="4912246"/>
          </a:xfrm>
        </p:spPr>
      </p:pic>
    </p:spTree>
    <p:extLst>
      <p:ext uri="{BB962C8B-B14F-4D97-AF65-F5344CB8AC3E}">
        <p14:creationId xmlns:p14="http://schemas.microsoft.com/office/powerpoint/2010/main" val="294484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7582"/>
          </a:xfrm>
        </p:spPr>
        <p:txBody>
          <a:bodyPr/>
          <a:lstStyle/>
          <a:p>
            <a:r>
              <a:rPr lang="en-IN" dirty="0" smtClean="0"/>
              <a:t>Segmentation summary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866" y="1130300"/>
            <a:ext cx="3852043" cy="5118100"/>
          </a:xfrm>
        </p:spPr>
      </p:pic>
    </p:spTree>
    <p:extLst>
      <p:ext uri="{BB962C8B-B14F-4D97-AF65-F5344CB8AC3E}">
        <p14:creationId xmlns:p14="http://schemas.microsoft.com/office/powerpoint/2010/main" val="3944758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7282"/>
          </a:xfrm>
        </p:spPr>
        <p:txBody>
          <a:bodyPr/>
          <a:lstStyle/>
          <a:p>
            <a:r>
              <a:rPr lang="en-IN" dirty="0" smtClean="0"/>
              <a:t>Morphological Enhancement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884" y="1270000"/>
            <a:ext cx="5408008" cy="4978400"/>
          </a:xfrm>
        </p:spPr>
      </p:pic>
    </p:spTree>
    <p:extLst>
      <p:ext uri="{BB962C8B-B14F-4D97-AF65-F5344CB8AC3E}">
        <p14:creationId xmlns:p14="http://schemas.microsoft.com/office/powerpoint/2010/main" val="201761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6782"/>
          </a:xfrm>
        </p:spPr>
        <p:txBody>
          <a:bodyPr/>
          <a:lstStyle/>
          <a:p>
            <a:r>
              <a:rPr lang="en-IN" dirty="0" smtClean="0"/>
              <a:t>Contour of query images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631" y="1258702"/>
            <a:ext cx="4765370" cy="4989698"/>
          </a:xfrm>
        </p:spPr>
      </p:pic>
    </p:spTree>
    <p:extLst>
      <p:ext uri="{BB962C8B-B14F-4D97-AF65-F5344CB8AC3E}">
        <p14:creationId xmlns:p14="http://schemas.microsoft.com/office/powerpoint/2010/main" val="3788273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4882"/>
          </a:xfrm>
        </p:spPr>
        <p:txBody>
          <a:bodyPr/>
          <a:lstStyle/>
          <a:p>
            <a:r>
              <a:rPr lang="en-IN" dirty="0" smtClean="0"/>
              <a:t>Feature Extraction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199" t="15713" r="10699" b="20705"/>
          <a:stretch/>
        </p:blipFill>
        <p:spPr>
          <a:xfrm>
            <a:off x="1213050" y="1574799"/>
            <a:ext cx="8837784" cy="415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01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382"/>
          </a:xfrm>
        </p:spPr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65" t="69016" r="67028" b="6054"/>
          <a:stretch/>
        </p:blipFill>
        <p:spPr>
          <a:xfrm>
            <a:off x="3721100" y="1789042"/>
            <a:ext cx="4508499" cy="357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6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5682"/>
          </a:xfrm>
        </p:spPr>
        <p:txBody>
          <a:bodyPr/>
          <a:lstStyle/>
          <a:p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35100"/>
            <a:ext cx="8946541" cy="48132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CBIR (Content Based Image Retrieval) is a technique to perform retrieval of images from a large database based on the query image </a:t>
            </a:r>
            <a:r>
              <a:rPr lang="en-US" dirty="0" smtClean="0"/>
              <a:t>features.</a:t>
            </a:r>
          </a:p>
          <a:p>
            <a:r>
              <a:rPr lang="en-US" dirty="0" smtClean="0"/>
              <a:t>Traditional </a:t>
            </a:r>
            <a:r>
              <a:rPr lang="en-US" dirty="0"/>
              <a:t>Image Search Technique use metadata such as tags, keywords to perform a retrieval whereas CBIR model uses the content in the image to retrieve the images. The word content with respect to images means various features of the image like color, texture, </a:t>
            </a:r>
            <a:r>
              <a:rPr lang="en-US" dirty="0" smtClean="0"/>
              <a:t>histogram.</a:t>
            </a:r>
          </a:p>
          <a:p>
            <a:r>
              <a:rPr lang="en-US" dirty="0" smtClean="0"/>
              <a:t>One </a:t>
            </a:r>
            <a:r>
              <a:rPr lang="en-US" dirty="0"/>
              <a:t>such feature set is Shape Based feature which is used to find the shapes of objects in the image and used as a descriptor for shapes of objects. We </a:t>
            </a:r>
            <a:r>
              <a:rPr lang="en-US" dirty="0" smtClean="0"/>
              <a:t>have used </a:t>
            </a:r>
            <a:r>
              <a:rPr lang="en-US" dirty="0"/>
              <a:t>Image Segmentation Methods to segment the images and discriminate various objects present in the </a:t>
            </a:r>
            <a:r>
              <a:rPr lang="en-US" dirty="0" smtClean="0"/>
              <a:t>image.</a:t>
            </a:r>
          </a:p>
          <a:p>
            <a:r>
              <a:rPr lang="en-US" smtClean="0"/>
              <a:t>We have implemented </a:t>
            </a:r>
            <a:r>
              <a:rPr lang="en-US" dirty="0"/>
              <a:t>a CBIR based Model using Shape Based Features as descriptors on the segmented images. We will be using Cell Dataset provided by the Murphy Labs for implementation of this model.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99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382"/>
          </a:xfrm>
        </p:spPr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20800"/>
            <a:ext cx="8946541" cy="4927599"/>
          </a:xfrm>
        </p:spPr>
        <p:txBody>
          <a:bodyPr/>
          <a:lstStyle/>
          <a:p>
            <a:r>
              <a:rPr lang="en-IN" dirty="0" smtClean="0"/>
              <a:t>This is a cell dataset from murphy labs</a:t>
            </a:r>
          </a:p>
          <a:p>
            <a:r>
              <a:rPr lang="en-IN" dirty="0" smtClean="0"/>
              <a:t>It consists of 5 classes and 500 images.</a:t>
            </a:r>
          </a:p>
          <a:p>
            <a:r>
              <a:rPr lang="en-IN" dirty="0" smtClean="0"/>
              <a:t>Classes:</a:t>
            </a:r>
          </a:p>
          <a:p>
            <a:pPr lvl="1"/>
            <a:r>
              <a:rPr lang="en-US" dirty="0" smtClean="0"/>
              <a:t>Microtubules</a:t>
            </a:r>
          </a:p>
          <a:p>
            <a:pPr lvl="1"/>
            <a:r>
              <a:rPr lang="en-US" dirty="0" smtClean="0"/>
              <a:t>Endosome</a:t>
            </a:r>
          </a:p>
          <a:p>
            <a:pPr lvl="1"/>
            <a:r>
              <a:rPr lang="en-US" dirty="0" smtClean="0"/>
              <a:t>Nucleus</a:t>
            </a:r>
          </a:p>
          <a:p>
            <a:pPr lvl="1"/>
            <a:r>
              <a:rPr lang="en-US" dirty="0" smtClean="0"/>
              <a:t>Golgi gia</a:t>
            </a:r>
          </a:p>
          <a:p>
            <a:pPr lvl="1"/>
            <a:r>
              <a:rPr lang="en-US" dirty="0" smtClean="0"/>
              <a:t>Nucleolus</a:t>
            </a:r>
          </a:p>
          <a:p>
            <a:r>
              <a:rPr lang="en-US" dirty="0" smtClean="0"/>
              <a:t>The also provided 50 images containing multiple nucleus to experiment with image segmentation. We have used these two datasets for out PBL. </a:t>
            </a:r>
            <a:endParaRPr lang="en-I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669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0775"/>
          </a:xfrm>
        </p:spPr>
        <p:txBody>
          <a:bodyPr/>
          <a:lstStyle/>
          <a:p>
            <a:r>
              <a:rPr lang="en-IN" dirty="0" smtClean="0"/>
              <a:t>  Segmentation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23494"/>
            <a:ext cx="8946541" cy="502490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Segmentation partitions automatically one image into regions.</a:t>
            </a:r>
          </a:p>
          <a:p>
            <a:pPr marL="0" indent="0">
              <a:buNone/>
            </a:pPr>
            <a:r>
              <a:rPr lang="en-IN" dirty="0" smtClean="0"/>
              <a:t>Segmentation algorithms consider the context, scale, neighbourhood meaning.</a:t>
            </a:r>
          </a:p>
          <a:p>
            <a:pPr marL="0" indent="0">
              <a:buNone/>
            </a:pPr>
            <a:r>
              <a:rPr lang="en-IN" dirty="0" smtClean="0"/>
              <a:t>Types of Segmentation:</a:t>
            </a:r>
          </a:p>
          <a:p>
            <a:pPr marL="457200" indent="-457200">
              <a:buAutoNum type="arabicParenR"/>
            </a:pPr>
            <a:r>
              <a:rPr lang="en-IN" dirty="0" err="1" smtClean="0"/>
              <a:t>Thresholding</a:t>
            </a:r>
            <a:r>
              <a:rPr lang="en-IN" dirty="0" smtClean="0"/>
              <a:t> (Adaptive and OTSU)</a:t>
            </a:r>
          </a:p>
          <a:p>
            <a:pPr marL="457200" indent="-457200">
              <a:buAutoNum type="arabicParenR"/>
            </a:pPr>
            <a:r>
              <a:rPr lang="en-IN" dirty="0" smtClean="0"/>
              <a:t>Edge Detection (Sobel , Canny , Laplacian)</a:t>
            </a:r>
          </a:p>
          <a:p>
            <a:pPr marL="457200" indent="-457200">
              <a:buAutoNum type="arabicParenR"/>
            </a:pPr>
            <a:r>
              <a:rPr lang="en-IN" dirty="0" smtClean="0"/>
              <a:t>Watershed </a:t>
            </a:r>
          </a:p>
          <a:p>
            <a:pPr marL="457200" indent="-457200">
              <a:buAutoNum type="arabicParenR"/>
            </a:pPr>
            <a:r>
              <a:rPr lang="en-IN" dirty="0" smtClean="0"/>
              <a:t>K means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84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Thresholding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Thresholding</a:t>
            </a:r>
            <a:r>
              <a:rPr lang="en-US" dirty="0"/>
              <a:t> </a:t>
            </a:r>
            <a:r>
              <a:rPr lang="en-US" dirty="0" smtClean="0"/>
              <a:t> provides </a:t>
            </a:r>
            <a:r>
              <a:rPr lang="en-US" dirty="0"/>
              <a:t>an easy and convenient way to perform </a:t>
            </a:r>
            <a:r>
              <a:rPr lang="en-US" dirty="0" smtClean="0"/>
              <a:t>the </a:t>
            </a:r>
            <a:r>
              <a:rPr lang="en-US" dirty="0"/>
              <a:t>segmentation on the basis of the different intensities or colors in the foreground and background regions of an image. </a:t>
            </a:r>
            <a:r>
              <a:rPr lang="en-US" dirty="0" smtClean="0"/>
              <a:t>It </a:t>
            </a:r>
            <a:r>
              <a:rPr lang="en-US" dirty="0"/>
              <a:t>is useful to be able to separate out the regions of the image corresponding to objects in which we are interested, from the regions of the image that correspond to </a:t>
            </a:r>
            <a:r>
              <a:rPr lang="en-US" dirty="0" smtClean="0"/>
              <a:t>background.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3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of </a:t>
            </a:r>
            <a:r>
              <a:rPr lang="en-IN" dirty="0" err="1" smtClean="0"/>
              <a:t>Thresholding</a:t>
            </a:r>
            <a:r>
              <a:rPr lang="en-IN" dirty="0" smtClean="0"/>
              <a:t> (Adaptive)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54" y="1320800"/>
            <a:ext cx="6898639" cy="4927600"/>
          </a:xfrm>
        </p:spPr>
      </p:pic>
    </p:spTree>
    <p:extLst>
      <p:ext uri="{BB962C8B-B14F-4D97-AF65-F5344CB8AC3E}">
        <p14:creationId xmlns:p14="http://schemas.microsoft.com/office/powerpoint/2010/main" val="24448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of </a:t>
            </a:r>
            <a:r>
              <a:rPr lang="en-IN" dirty="0" err="1"/>
              <a:t>Thresholding</a:t>
            </a:r>
            <a:r>
              <a:rPr lang="en-IN" dirty="0"/>
              <a:t> </a:t>
            </a:r>
            <a:r>
              <a:rPr lang="en-IN" dirty="0" smtClean="0"/>
              <a:t>(OTSU)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54" y="1320800"/>
            <a:ext cx="6898639" cy="4927600"/>
          </a:xfrm>
        </p:spPr>
      </p:pic>
    </p:spTree>
    <p:extLst>
      <p:ext uri="{BB962C8B-B14F-4D97-AF65-F5344CB8AC3E}">
        <p14:creationId xmlns:p14="http://schemas.microsoft.com/office/powerpoint/2010/main" val="145678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Edge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 </a:t>
            </a:r>
            <a:r>
              <a:rPr lang="en-US" dirty="0"/>
              <a:t>detection </a:t>
            </a:r>
            <a:r>
              <a:rPr lang="en-US" dirty="0" smtClean="0"/>
              <a:t>is </a:t>
            </a:r>
            <a:r>
              <a:rPr lang="en-US" dirty="0"/>
              <a:t>finding the boundary which separates the two </a:t>
            </a:r>
            <a:r>
              <a:rPr lang="en-US" dirty="0" smtClean="0"/>
              <a:t>regions. Edge detection detects the edges of the regions and creates a segmentation based on the detected edges. Segmenting the region inside one edge as one </a:t>
            </a:r>
            <a:r>
              <a:rPr lang="en-US" dirty="0" smtClean="0"/>
              <a:t>segment.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have used Canny , Sobel and Laplacian edge </a:t>
            </a:r>
            <a:r>
              <a:rPr lang="en-US" dirty="0" smtClean="0"/>
              <a:t>detection methods </a:t>
            </a:r>
            <a:r>
              <a:rPr lang="en-US" dirty="0" smtClean="0"/>
              <a:t>to segment our images from the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56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9556" y="1320800"/>
            <a:ext cx="8238181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92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Course Overview (widescreen)</Template>
  <TotalTime>0</TotalTime>
  <Words>491</Words>
  <Application>Microsoft Office PowerPoint</Application>
  <PresentationFormat>Widescreen</PresentationFormat>
  <Paragraphs>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Shape based CBIR using Image Segmentation Techniques</vt:lpstr>
      <vt:lpstr>Abstract</vt:lpstr>
      <vt:lpstr>Dataset</vt:lpstr>
      <vt:lpstr>  Segmentation </vt:lpstr>
      <vt:lpstr>Thresholding</vt:lpstr>
      <vt:lpstr>Output of Thresholding (Adaptive)</vt:lpstr>
      <vt:lpstr>Output of Thresholding (OTSU)</vt:lpstr>
      <vt:lpstr>Edge Detection</vt:lpstr>
      <vt:lpstr>Output</vt:lpstr>
      <vt:lpstr>K means</vt:lpstr>
      <vt:lpstr>Output</vt:lpstr>
      <vt:lpstr>Watershed</vt:lpstr>
      <vt:lpstr>Watershed Output</vt:lpstr>
      <vt:lpstr>Segmentation summary</vt:lpstr>
      <vt:lpstr>Morphological Enhancement</vt:lpstr>
      <vt:lpstr>Contour of query images</vt:lpstr>
      <vt:lpstr>Feature Extraction</vt:lpstr>
      <vt:lpstr>Results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2017-09-05T09:08:43Z</dcterms:created>
  <dcterms:modified xsi:type="dcterms:W3CDTF">2018-04-05T09:35:55Z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