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ial" charset="1" panose="020B0502020202020204"/>
      <p:regular r:id="rId15"/>
    </p:embeddedFont>
    <p:embeddedFont>
      <p:font typeface="TT Firs Neue" charset="1" panose="02000503030000020004"/>
      <p:regular r:id="rId16"/>
    </p:embeddedFont>
    <p:embeddedFont>
      <p:font typeface="TT Firs Neue Bold Italics" charset="1" panose="02000803040000090004"/>
      <p:regular r:id="rId17"/>
    </p:embeddedFont>
    <p:embeddedFont>
      <p:font typeface="Arial Bold" charset="1" panose="020B0802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23054" y="0"/>
            <a:ext cx="7964946" cy="10287000"/>
            <a:chOff x="0" y="0"/>
            <a:chExt cx="812800" cy="1049759"/>
          </a:xfrm>
        </p:grpSpPr>
        <p:sp>
          <p:nvSpPr>
            <p:cNvPr name="Freeform 3" id="3"/>
            <p:cNvSpPr/>
            <p:nvPr/>
          </p:nvSpPr>
          <p:spPr>
            <a:xfrm flipH="false" flipV="false" rot="0">
              <a:off x="0" y="0"/>
              <a:ext cx="812800" cy="1049759"/>
            </a:xfrm>
            <a:custGeom>
              <a:avLst/>
              <a:gdLst/>
              <a:ahLst/>
              <a:cxnLst/>
              <a:rect r="r" b="b" t="t" l="l"/>
              <a:pathLst>
                <a:path h="1049759" w="812800">
                  <a:moveTo>
                    <a:pt x="0" y="0"/>
                  </a:moveTo>
                  <a:lnTo>
                    <a:pt x="812800" y="0"/>
                  </a:lnTo>
                  <a:lnTo>
                    <a:pt x="812800" y="1049759"/>
                  </a:lnTo>
                  <a:lnTo>
                    <a:pt x="0" y="1049759"/>
                  </a:lnTo>
                  <a:close/>
                </a:path>
              </a:pathLst>
            </a:custGeom>
            <a:blipFill>
              <a:blip r:embed="rId2"/>
              <a:stretch>
                <a:fillRect l="-208" t="0" r="-208" b="0"/>
              </a:stretch>
            </a:blipFill>
          </p:spPr>
        </p:sp>
      </p:grpSp>
      <p:grpSp>
        <p:nvGrpSpPr>
          <p:cNvPr name="Group 4" id="4"/>
          <p:cNvGrpSpPr/>
          <p:nvPr/>
        </p:nvGrpSpPr>
        <p:grpSpPr>
          <a:xfrm rot="0">
            <a:off x="2125919" y="8954527"/>
            <a:ext cx="3827867" cy="607546"/>
            <a:chOff x="0" y="0"/>
            <a:chExt cx="2560537" cy="406400"/>
          </a:xfrm>
        </p:grpSpPr>
        <p:sp>
          <p:nvSpPr>
            <p:cNvPr name="Freeform 5" id="5"/>
            <p:cNvSpPr/>
            <p:nvPr/>
          </p:nvSpPr>
          <p:spPr>
            <a:xfrm flipH="false" flipV="false" rot="0">
              <a:off x="0" y="0"/>
              <a:ext cx="2560537" cy="406400"/>
            </a:xfrm>
            <a:custGeom>
              <a:avLst/>
              <a:gdLst/>
              <a:ahLst/>
              <a:cxnLst/>
              <a:rect r="r" b="b" t="t" l="l"/>
              <a:pathLst>
                <a:path h="406400" w="2560537">
                  <a:moveTo>
                    <a:pt x="2357337" y="0"/>
                  </a:moveTo>
                  <a:cubicBezTo>
                    <a:pt x="2469561" y="0"/>
                    <a:pt x="2560537" y="90976"/>
                    <a:pt x="2560537" y="203200"/>
                  </a:cubicBezTo>
                  <a:cubicBezTo>
                    <a:pt x="2560537" y="315424"/>
                    <a:pt x="2469561" y="406400"/>
                    <a:pt x="235733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08090D"/>
              </a:solidFill>
              <a:prstDash val="solid"/>
              <a:miter/>
            </a:ln>
          </p:spPr>
        </p:sp>
        <p:sp>
          <p:nvSpPr>
            <p:cNvPr name="TextBox 6" id="6"/>
            <p:cNvSpPr txBox="true"/>
            <p:nvPr/>
          </p:nvSpPr>
          <p:spPr>
            <a:xfrm>
              <a:off x="0" y="-38100"/>
              <a:ext cx="2560537"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4472114" y="756844"/>
            <a:ext cx="3193789" cy="481425"/>
            <a:chOff x="0" y="0"/>
            <a:chExt cx="4258386" cy="641900"/>
          </a:xfrm>
        </p:grpSpPr>
        <p:grpSp>
          <p:nvGrpSpPr>
            <p:cNvPr name="Group 8" id="8"/>
            <p:cNvGrpSpPr/>
            <p:nvPr/>
          </p:nvGrpSpPr>
          <p:grpSpPr>
            <a:xfrm rot="0">
              <a:off x="937565" y="0"/>
              <a:ext cx="3320821" cy="641900"/>
              <a:chOff x="0" y="0"/>
              <a:chExt cx="2102480" cy="406400"/>
            </a:xfrm>
          </p:grpSpPr>
          <p:sp>
            <p:nvSpPr>
              <p:cNvPr name="Freeform 9" id="9"/>
              <p:cNvSpPr/>
              <p:nvPr/>
            </p:nvSpPr>
            <p:spPr>
              <a:xfrm flipH="false" flipV="false" rot="0">
                <a:off x="0" y="0"/>
                <a:ext cx="2102480" cy="406400"/>
              </a:xfrm>
              <a:custGeom>
                <a:avLst/>
                <a:gdLst/>
                <a:ahLst/>
                <a:cxnLst/>
                <a:rect r="r" b="b" t="t" l="l"/>
                <a:pathLst>
                  <a:path h="406400" w="2102480">
                    <a:moveTo>
                      <a:pt x="1899280" y="0"/>
                    </a:moveTo>
                    <a:cubicBezTo>
                      <a:pt x="2011505" y="0"/>
                      <a:pt x="2102480" y="90976"/>
                      <a:pt x="2102480" y="203200"/>
                    </a:cubicBezTo>
                    <a:cubicBezTo>
                      <a:pt x="2102480" y="315424"/>
                      <a:pt x="2011505" y="406400"/>
                      <a:pt x="189928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FFFFFF"/>
                </a:solidFill>
                <a:prstDash val="solid"/>
                <a:miter/>
              </a:ln>
            </p:spPr>
          </p:sp>
          <p:sp>
            <p:nvSpPr>
              <p:cNvPr name="TextBox 10" id="10"/>
              <p:cNvSpPr txBox="true"/>
              <p:nvPr/>
            </p:nvSpPr>
            <p:spPr>
              <a:xfrm>
                <a:off x="0" y="-38100"/>
                <a:ext cx="210248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0" y="182993"/>
              <a:ext cx="4003634" cy="294964"/>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@NextEraSuppliesSite</a:t>
              </a:r>
            </a:p>
          </p:txBody>
        </p:sp>
      </p:grpSp>
      <p:sp>
        <p:nvSpPr>
          <p:cNvPr name="TextBox 12" id="12"/>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About Us</a:t>
            </a:r>
          </a:p>
        </p:txBody>
      </p:sp>
      <p:sp>
        <p:nvSpPr>
          <p:cNvPr name="TextBox 13" id="13"/>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Menu</a:t>
            </a:r>
          </a:p>
        </p:txBody>
      </p:sp>
      <p:sp>
        <p:nvSpPr>
          <p:cNvPr name="TextBox 14" id="14"/>
          <p:cNvSpPr txBox="true"/>
          <p:nvPr/>
        </p:nvSpPr>
        <p:spPr>
          <a:xfrm rot="0">
            <a:off x="2125919" y="1967222"/>
            <a:ext cx="5290305" cy="1858813"/>
          </a:xfrm>
          <a:prstGeom prst="rect">
            <a:avLst/>
          </a:prstGeom>
        </p:spPr>
        <p:txBody>
          <a:bodyPr anchor="t" rtlCol="false" tIns="0" lIns="0" bIns="0" rIns="0">
            <a:spAutoFit/>
          </a:bodyPr>
          <a:lstStyle/>
          <a:p>
            <a:pPr algn="l">
              <a:lnSpc>
                <a:spcPts val="6853"/>
              </a:lnSpc>
            </a:pPr>
            <a:r>
              <a:rPr lang="en-US" sz="5908" spc="-129">
                <a:solidFill>
                  <a:srgbClr val="141519"/>
                </a:solidFill>
                <a:latin typeface="Arial"/>
                <a:ea typeface="Arial"/>
                <a:cs typeface="Arial"/>
                <a:sym typeface="Arial"/>
              </a:rPr>
              <a:t>revolutionizing online shopping</a:t>
            </a:r>
          </a:p>
        </p:txBody>
      </p:sp>
      <p:sp>
        <p:nvSpPr>
          <p:cNvPr name="TextBox 15" id="15"/>
          <p:cNvSpPr txBox="true"/>
          <p:nvPr/>
        </p:nvSpPr>
        <p:spPr>
          <a:xfrm rot="0">
            <a:off x="2604043" y="9139909"/>
            <a:ext cx="2871621" cy="255832"/>
          </a:xfrm>
          <a:prstGeom prst="rect">
            <a:avLst/>
          </a:prstGeom>
        </p:spPr>
        <p:txBody>
          <a:bodyPr anchor="t" rtlCol="false" tIns="0" lIns="0" bIns="0" rIns="0">
            <a:spAutoFit/>
          </a:bodyPr>
          <a:lstStyle/>
          <a:p>
            <a:pPr algn="l">
              <a:lnSpc>
                <a:spcPts val="1620"/>
              </a:lnSpc>
            </a:pPr>
            <a:r>
              <a:rPr lang="en-US" sz="1841">
                <a:solidFill>
                  <a:srgbClr val="08090D"/>
                </a:solidFill>
                <a:latin typeface="Arial"/>
                <a:ea typeface="Arial"/>
                <a:cs typeface="Arial"/>
                <a:sym typeface="Arial"/>
              </a:rPr>
              <a:t>www.NextEraSupplies.com</a:t>
            </a:r>
          </a:p>
        </p:txBody>
      </p:sp>
      <p:grpSp>
        <p:nvGrpSpPr>
          <p:cNvPr name="Group 16" id="16"/>
          <p:cNvGrpSpPr/>
          <p:nvPr/>
        </p:nvGrpSpPr>
        <p:grpSpPr>
          <a:xfrm rot="0">
            <a:off x="860699" y="845799"/>
            <a:ext cx="2957242" cy="609901"/>
            <a:chOff x="0" y="0"/>
            <a:chExt cx="3942990" cy="813202"/>
          </a:xfrm>
        </p:grpSpPr>
        <p:sp>
          <p:nvSpPr>
            <p:cNvPr name="Freeform 17" id="17"/>
            <p:cNvSpPr/>
            <p:nvPr/>
          </p:nvSpPr>
          <p:spPr>
            <a:xfrm flipH="false" flipV="false" rot="0">
              <a:off x="0" y="0"/>
              <a:ext cx="813202" cy="813202"/>
            </a:xfrm>
            <a:custGeom>
              <a:avLst/>
              <a:gdLst/>
              <a:ahLst/>
              <a:cxnLst/>
              <a:rect r="r" b="b" t="t" l="l"/>
              <a:pathLst>
                <a:path h="813202" w="813202">
                  <a:moveTo>
                    <a:pt x="0" y="0"/>
                  </a:moveTo>
                  <a:lnTo>
                    <a:pt x="813202" y="0"/>
                  </a:lnTo>
                  <a:lnTo>
                    <a:pt x="813202" y="813202"/>
                  </a:lnTo>
                  <a:lnTo>
                    <a:pt x="0" y="813202"/>
                  </a:lnTo>
                  <a:lnTo>
                    <a:pt x="0" y="0"/>
                  </a:lnTo>
                  <a:close/>
                </a:path>
              </a:pathLst>
            </a:custGeom>
            <a:blipFill>
              <a:blip r:embed="rId3"/>
              <a:stretch>
                <a:fillRect l="0" t="0" r="0" b="0"/>
              </a:stretch>
            </a:blipFill>
          </p:spPr>
        </p:sp>
        <p:sp>
          <p:nvSpPr>
            <p:cNvPr name="TextBox 18" id="18"/>
            <p:cNvSpPr txBox="true"/>
            <p:nvPr/>
          </p:nvSpPr>
          <p:spPr>
            <a:xfrm rot="0">
              <a:off x="2499831" y="232145"/>
              <a:ext cx="1443159" cy="367962"/>
            </a:xfrm>
            <a:prstGeom prst="rect">
              <a:avLst/>
            </a:prstGeom>
          </p:spPr>
          <p:txBody>
            <a:bodyPr anchor="t" rtlCol="false" tIns="0" lIns="0" bIns="0" rIns="0">
              <a:spAutoFit/>
            </a:bodyPr>
            <a:lstStyle/>
            <a:p>
              <a:pPr algn="l">
                <a:lnSpc>
                  <a:spcPts val="2180"/>
                </a:lnSpc>
                <a:spcBef>
                  <a:spcPct val="0"/>
                </a:spcBef>
              </a:pPr>
              <a:r>
                <a:rPr lang="en-US" sz="1929">
                  <a:solidFill>
                    <a:srgbClr val="000000"/>
                  </a:solidFill>
                  <a:latin typeface="TT Firs Neue"/>
                  <a:ea typeface="TT Firs Neue"/>
                  <a:cs typeface="TT Firs Neue"/>
                  <a:sym typeface="TT Firs Neue"/>
                </a:rPr>
                <a:t> Supplies</a:t>
              </a:r>
            </a:p>
          </p:txBody>
        </p:sp>
        <p:sp>
          <p:nvSpPr>
            <p:cNvPr name="TextBox 19" id="19"/>
            <p:cNvSpPr txBox="true"/>
            <p:nvPr/>
          </p:nvSpPr>
          <p:spPr>
            <a:xfrm rot="0">
              <a:off x="813202" y="183654"/>
              <a:ext cx="1686630" cy="448562"/>
            </a:xfrm>
            <a:prstGeom prst="rect">
              <a:avLst/>
            </a:prstGeom>
          </p:spPr>
          <p:txBody>
            <a:bodyPr anchor="t" rtlCol="false" tIns="0" lIns="0" bIns="0" rIns="0">
              <a:spAutoFit/>
            </a:bodyPr>
            <a:lstStyle/>
            <a:p>
              <a:pPr algn="r" marL="0" indent="0" lvl="0">
                <a:lnSpc>
                  <a:spcPts val="2580"/>
                </a:lnSpc>
                <a:spcBef>
                  <a:spcPct val="0"/>
                </a:spcBef>
              </a:pPr>
              <a:r>
                <a:rPr lang="en-US" b="true" sz="2283" i="true">
                  <a:solidFill>
                    <a:srgbClr val="20E2D7"/>
                  </a:solidFill>
                  <a:latin typeface="TT Firs Neue Bold Italics"/>
                  <a:ea typeface="TT Firs Neue Bold Italics"/>
                  <a:cs typeface="TT Firs Neue Bold Italics"/>
                  <a:sym typeface="TT Firs Neue Bold Italics"/>
                </a:rPr>
                <a:t>NextEra</a:t>
              </a:r>
            </a:p>
          </p:txBody>
        </p:sp>
      </p:grpSp>
      <p:sp>
        <p:nvSpPr>
          <p:cNvPr name="TextBox 20" id="20"/>
          <p:cNvSpPr txBox="true"/>
          <p:nvPr/>
        </p:nvSpPr>
        <p:spPr>
          <a:xfrm rot="0">
            <a:off x="2125919" y="4445159"/>
            <a:ext cx="4925087" cy="3966466"/>
          </a:xfrm>
          <a:prstGeom prst="rect">
            <a:avLst/>
          </a:prstGeom>
        </p:spPr>
        <p:txBody>
          <a:bodyPr anchor="t" rtlCol="false" tIns="0" lIns="0" bIns="0" rIns="0">
            <a:spAutoFit/>
          </a:bodyPr>
          <a:lstStyle/>
          <a:p>
            <a:pPr algn="l">
              <a:lnSpc>
                <a:spcPts val="5969"/>
              </a:lnSpc>
            </a:pPr>
            <a:r>
              <a:rPr lang="en-US" sz="6783" spc="-284" b="true">
                <a:solidFill>
                  <a:srgbClr val="141519"/>
                </a:solidFill>
                <a:latin typeface="Arial Bold"/>
                <a:ea typeface="Arial Bold"/>
                <a:cs typeface="Arial Bold"/>
                <a:sym typeface="Arial Bold"/>
              </a:rPr>
              <a:t>Exploring Business Insights and Forecasting Future Sales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732889" y="6164538"/>
            <a:ext cx="418384" cy="223645"/>
          </a:xfrm>
          <a:custGeom>
            <a:avLst/>
            <a:gdLst/>
            <a:ahLst/>
            <a:cxnLst/>
            <a:rect r="r" b="b" t="t" l="l"/>
            <a:pathLst>
              <a:path h="223645" w="418384">
                <a:moveTo>
                  <a:pt x="0" y="0"/>
                </a:moveTo>
                <a:lnTo>
                  <a:pt x="418384" y="0"/>
                </a:lnTo>
                <a:lnTo>
                  <a:pt x="418384" y="223646"/>
                </a:lnTo>
                <a:lnTo>
                  <a:pt x="0" y="2236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3426112" y="6167669"/>
            <a:ext cx="418384" cy="223645"/>
          </a:xfrm>
          <a:custGeom>
            <a:avLst/>
            <a:gdLst/>
            <a:ahLst/>
            <a:cxnLst/>
            <a:rect r="r" b="b" t="t" l="l"/>
            <a:pathLst>
              <a:path h="223645" w="418384">
                <a:moveTo>
                  <a:pt x="0" y="0"/>
                </a:moveTo>
                <a:lnTo>
                  <a:pt x="418384" y="0"/>
                </a:lnTo>
                <a:lnTo>
                  <a:pt x="418384" y="223645"/>
                </a:lnTo>
                <a:lnTo>
                  <a:pt x="0" y="223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6732889" y="7564089"/>
            <a:ext cx="418384" cy="223645"/>
          </a:xfrm>
          <a:custGeom>
            <a:avLst/>
            <a:gdLst/>
            <a:ahLst/>
            <a:cxnLst/>
            <a:rect r="r" b="b" t="t" l="l"/>
            <a:pathLst>
              <a:path h="223645" w="418384">
                <a:moveTo>
                  <a:pt x="0" y="0"/>
                </a:moveTo>
                <a:lnTo>
                  <a:pt x="418384" y="0"/>
                </a:lnTo>
                <a:lnTo>
                  <a:pt x="418384" y="223645"/>
                </a:lnTo>
                <a:lnTo>
                  <a:pt x="0" y="223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362075" y="9109703"/>
            <a:ext cx="15563850" cy="0"/>
          </a:xfrm>
          <a:prstGeom prst="line">
            <a:avLst/>
          </a:prstGeom>
          <a:ln cap="flat" w="9525">
            <a:solidFill>
              <a:srgbClr val="08090D"/>
            </a:solidFill>
            <a:prstDash val="solid"/>
            <a:headEnd type="none" len="sm" w="sm"/>
            <a:tailEnd type="none" len="sm" w="sm"/>
          </a:ln>
        </p:spPr>
      </p:sp>
      <p:sp>
        <p:nvSpPr>
          <p:cNvPr name="TextBox 6" id="6"/>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About Us</a:t>
            </a:r>
          </a:p>
        </p:txBody>
      </p:sp>
      <p:sp>
        <p:nvSpPr>
          <p:cNvPr name="TextBox 7" id="7"/>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Menu</a:t>
            </a:r>
          </a:p>
        </p:txBody>
      </p:sp>
      <p:sp>
        <p:nvSpPr>
          <p:cNvPr name="TextBox 8" id="8"/>
          <p:cNvSpPr txBox="true"/>
          <p:nvPr/>
        </p:nvSpPr>
        <p:spPr>
          <a:xfrm rot="0">
            <a:off x="2079609" y="2110559"/>
            <a:ext cx="5215417" cy="1714095"/>
          </a:xfrm>
          <a:prstGeom prst="rect">
            <a:avLst/>
          </a:prstGeom>
        </p:spPr>
        <p:txBody>
          <a:bodyPr anchor="t" rtlCol="false" tIns="0" lIns="0" bIns="0" rIns="0">
            <a:spAutoFit/>
          </a:bodyPr>
          <a:lstStyle/>
          <a:p>
            <a:pPr algn="l">
              <a:lnSpc>
                <a:spcPts val="10716"/>
              </a:lnSpc>
            </a:pPr>
            <a:r>
              <a:rPr lang="en-US" sz="12177" spc="-511" b="true">
                <a:solidFill>
                  <a:srgbClr val="141519"/>
                </a:solidFill>
                <a:latin typeface="Arial Bold"/>
                <a:ea typeface="Arial Bold"/>
                <a:cs typeface="Arial Bold"/>
                <a:sym typeface="Arial Bold"/>
              </a:rPr>
              <a:t>content</a:t>
            </a:r>
          </a:p>
        </p:txBody>
      </p:sp>
      <p:grpSp>
        <p:nvGrpSpPr>
          <p:cNvPr name="Group 9" id="9"/>
          <p:cNvGrpSpPr/>
          <p:nvPr/>
        </p:nvGrpSpPr>
        <p:grpSpPr>
          <a:xfrm rot="0">
            <a:off x="2079609" y="4435116"/>
            <a:ext cx="5624454" cy="892695"/>
            <a:chOff x="0" y="0"/>
            <a:chExt cx="7499272" cy="1190260"/>
          </a:xfrm>
        </p:grpSpPr>
        <p:sp>
          <p:nvSpPr>
            <p:cNvPr name="Freeform 10" id="10"/>
            <p:cNvSpPr/>
            <p:nvPr/>
          </p:nvSpPr>
          <p:spPr>
            <a:xfrm flipH="false" flipV="false" rot="-5400000">
              <a:off x="6204372" y="439829"/>
              <a:ext cx="557845" cy="298194"/>
            </a:xfrm>
            <a:custGeom>
              <a:avLst/>
              <a:gdLst/>
              <a:ahLst/>
              <a:cxnLst/>
              <a:rect r="r" b="b" t="t" l="l"/>
              <a:pathLst>
                <a:path h="298194" w="557845">
                  <a:moveTo>
                    <a:pt x="0" y="0"/>
                  </a:moveTo>
                  <a:lnTo>
                    <a:pt x="557846" y="0"/>
                  </a:lnTo>
                  <a:lnTo>
                    <a:pt x="557846" y="298194"/>
                  </a:lnTo>
                  <a:lnTo>
                    <a:pt x="0" y="298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0" y="0"/>
              <a:ext cx="7499272" cy="1190260"/>
              <a:chOff x="0" y="0"/>
              <a:chExt cx="2560537" cy="406400"/>
            </a:xfrm>
          </p:grpSpPr>
          <p:sp>
            <p:nvSpPr>
              <p:cNvPr name="Freeform 12" id="12"/>
              <p:cNvSpPr/>
              <p:nvPr/>
            </p:nvSpPr>
            <p:spPr>
              <a:xfrm flipH="false" flipV="false" rot="0">
                <a:off x="0" y="0"/>
                <a:ext cx="2560537" cy="406400"/>
              </a:xfrm>
              <a:custGeom>
                <a:avLst/>
                <a:gdLst/>
                <a:ahLst/>
                <a:cxnLst/>
                <a:rect r="r" b="b" t="t" l="l"/>
                <a:pathLst>
                  <a:path h="406400" w="2560537">
                    <a:moveTo>
                      <a:pt x="2357337" y="0"/>
                    </a:moveTo>
                    <a:cubicBezTo>
                      <a:pt x="2469561" y="0"/>
                      <a:pt x="2560537" y="90976"/>
                      <a:pt x="2560537" y="203200"/>
                    </a:cubicBezTo>
                    <a:cubicBezTo>
                      <a:pt x="2560537" y="315424"/>
                      <a:pt x="2469561" y="406400"/>
                      <a:pt x="235733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08090D"/>
                </a:solidFill>
                <a:prstDash val="solid"/>
                <a:miter/>
              </a:ln>
            </p:spPr>
          </p:sp>
          <p:sp>
            <p:nvSpPr>
              <p:cNvPr name="TextBox 13" id="13"/>
              <p:cNvSpPr txBox="true"/>
              <p:nvPr/>
            </p:nvSpPr>
            <p:spPr>
              <a:xfrm>
                <a:off x="0" y="-38100"/>
                <a:ext cx="2560537"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924679" y="360602"/>
              <a:ext cx="5716921" cy="511780"/>
            </a:xfrm>
            <a:prstGeom prst="rect">
              <a:avLst/>
            </a:prstGeom>
          </p:spPr>
          <p:txBody>
            <a:bodyPr anchor="t" rtlCol="false" tIns="0" lIns="0" bIns="0" rIns="0">
              <a:spAutoFit/>
            </a:bodyPr>
            <a:lstStyle/>
            <a:p>
              <a:pPr algn="l">
                <a:lnSpc>
                  <a:spcPts val="2381"/>
                </a:lnSpc>
              </a:pPr>
              <a:r>
                <a:rPr lang="en-US" sz="2706">
                  <a:solidFill>
                    <a:srgbClr val="08090D"/>
                  </a:solidFill>
                  <a:latin typeface="Arial"/>
                  <a:ea typeface="Arial"/>
                  <a:cs typeface="Arial"/>
                  <a:sym typeface="Arial"/>
                </a:rPr>
                <a:t>About Us</a:t>
              </a:r>
            </a:p>
          </p:txBody>
        </p:sp>
      </p:grpSp>
      <p:grpSp>
        <p:nvGrpSpPr>
          <p:cNvPr name="Group 15" id="15"/>
          <p:cNvGrpSpPr/>
          <p:nvPr/>
        </p:nvGrpSpPr>
        <p:grpSpPr>
          <a:xfrm rot="0">
            <a:off x="8690774" y="4435116"/>
            <a:ext cx="5624454" cy="892695"/>
            <a:chOff x="0" y="0"/>
            <a:chExt cx="7499272" cy="1190260"/>
          </a:xfrm>
        </p:grpSpPr>
        <p:grpSp>
          <p:nvGrpSpPr>
            <p:cNvPr name="Group 16" id="16"/>
            <p:cNvGrpSpPr/>
            <p:nvPr/>
          </p:nvGrpSpPr>
          <p:grpSpPr>
            <a:xfrm rot="0">
              <a:off x="0" y="0"/>
              <a:ext cx="7499272" cy="1190260"/>
              <a:chOff x="0" y="0"/>
              <a:chExt cx="2560537" cy="406400"/>
            </a:xfrm>
          </p:grpSpPr>
          <p:sp>
            <p:nvSpPr>
              <p:cNvPr name="Freeform 17" id="17"/>
              <p:cNvSpPr/>
              <p:nvPr/>
            </p:nvSpPr>
            <p:spPr>
              <a:xfrm flipH="false" flipV="false" rot="0">
                <a:off x="0" y="0"/>
                <a:ext cx="2560537" cy="406400"/>
              </a:xfrm>
              <a:custGeom>
                <a:avLst/>
                <a:gdLst/>
                <a:ahLst/>
                <a:cxnLst/>
                <a:rect r="r" b="b" t="t" l="l"/>
                <a:pathLst>
                  <a:path h="406400" w="2560537">
                    <a:moveTo>
                      <a:pt x="2357337" y="0"/>
                    </a:moveTo>
                    <a:cubicBezTo>
                      <a:pt x="2469561" y="0"/>
                      <a:pt x="2560537" y="90976"/>
                      <a:pt x="2560537" y="203200"/>
                    </a:cubicBezTo>
                    <a:cubicBezTo>
                      <a:pt x="2560537" y="315424"/>
                      <a:pt x="2469561" y="406400"/>
                      <a:pt x="235733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08090D"/>
                </a:solidFill>
                <a:prstDash val="solid"/>
                <a:miter/>
              </a:ln>
            </p:spPr>
          </p:sp>
          <p:sp>
            <p:nvSpPr>
              <p:cNvPr name="TextBox 18" id="18"/>
              <p:cNvSpPr txBox="true"/>
              <p:nvPr/>
            </p:nvSpPr>
            <p:spPr>
              <a:xfrm>
                <a:off x="0" y="-38100"/>
                <a:ext cx="2560537"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924679" y="360602"/>
              <a:ext cx="5716921" cy="511780"/>
            </a:xfrm>
            <a:prstGeom prst="rect">
              <a:avLst/>
            </a:prstGeom>
          </p:spPr>
          <p:txBody>
            <a:bodyPr anchor="t" rtlCol="false" tIns="0" lIns="0" bIns="0" rIns="0">
              <a:spAutoFit/>
            </a:bodyPr>
            <a:lstStyle/>
            <a:p>
              <a:pPr algn="l">
                <a:lnSpc>
                  <a:spcPts val="2381"/>
                </a:lnSpc>
              </a:pPr>
              <a:r>
                <a:rPr lang="en-US" sz="2706">
                  <a:solidFill>
                    <a:srgbClr val="08090D"/>
                  </a:solidFill>
                  <a:latin typeface="Arial"/>
                  <a:ea typeface="Arial"/>
                  <a:cs typeface="Arial"/>
                  <a:sym typeface="Arial"/>
                </a:rPr>
                <a:t>Vision and Mission</a:t>
              </a:r>
            </a:p>
          </p:txBody>
        </p:sp>
      </p:grpSp>
      <p:grpSp>
        <p:nvGrpSpPr>
          <p:cNvPr name="Group 20" id="20"/>
          <p:cNvGrpSpPr/>
          <p:nvPr/>
        </p:nvGrpSpPr>
        <p:grpSpPr>
          <a:xfrm rot="0">
            <a:off x="8690774" y="5830014"/>
            <a:ext cx="5624454" cy="892695"/>
            <a:chOff x="0" y="0"/>
            <a:chExt cx="7499272" cy="1190260"/>
          </a:xfrm>
        </p:grpSpPr>
        <p:grpSp>
          <p:nvGrpSpPr>
            <p:cNvPr name="Group 21" id="21"/>
            <p:cNvGrpSpPr/>
            <p:nvPr/>
          </p:nvGrpSpPr>
          <p:grpSpPr>
            <a:xfrm rot="0">
              <a:off x="0" y="0"/>
              <a:ext cx="7499272" cy="1190260"/>
              <a:chOff x="0" y="0"/>
              <a:chExt cx="2560537" cy="406400"/>
            </a:xfrm>
          </p:grpSpPr>
          <p:sp>
            <p:nvSpPr>
              <p:cNvPr name="Freeform 22" id="22"/>
              <p:cNvSpPr/>
              <p:nvPr/>
            </p:nvSpPr>
            <p:spPr>
              <a:xfrm flipH="false" flipV="false" rot="0">
                <a:off x="0" y="0"/>
                <a:ext cx="2560537" cy="406400"/>
              </a:xfrm>
              <a:custGeom>
                <a:avLst/>
                <a:gdLst/>
                <a:ahLst/>
                <a:cxnLst/>
                <a:rect r="r" b="b" t="t" l="l"/>
                <a:pathLst>
                  <a:path h="406400" w="2560537">
                    <a:moveTo>
                      <a:pt x="2357337" y="0"/>
                    </a:moveTo>
                    <a:cubicBezTo>
                      <a:pt x="2469561" y="0"/>
                      <a:pt x="2560537" y="90976"/>
                      <a:pt x="2560537" y="203200"/>
                    </a:cubicBezTo>
                    <a:cubicBezTo>
                      <a:pt x="2560537" y="315424"/>
                      <a:pt x="2469561" y="406400"/>
                      <a:pt x="235733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08090D"/>
                </a:solidFill>
                <a:prstDash val="solid"/>
                <a:miter/>
              </a:ln>
            </p:spPr>
          </p:sp>
          <p:sp>
            <p:nvSpPr>
              <p:cNvPr name="TextBox 23" id="23"/>
              <p:cNvSpPr txBox="true"/>
              <p:nvPr/>
            </p:nvSpPr>
            <p:spPr>
              <a:xfrm>
                <a:off x="0" y="-38100"/>
                <a:ext cx="2560537"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924679" y="360602"/>
              <a:ext cx="5716921" cy="511780"/>
            </a:xfrm>
            <a:prstGeom prst="rect">
              <a:avLst/>
            </a:prstGeom>
          </p:spPr>
          <p:txBody>
            <a:bodyPr anchor="t" rtlCol="false" tIns="0" lIns="0" bIns="0" rIns="0">
              <a:spAutoFit/>
            </a:bodyPr>
            <a:lstStyle/>
            <a:p>
              <a:pPr algn="l">
                <a:lnSpc>
                  <a:spcPts val="2381"/>
                </a:lnSpc>
              </a:pPr>
              <a:r>
                <a:rPr lang="en-US" sz="2706">
                  <a:solidFill>
                    <a:srgbClr val="08090D"/>
                  </a:solidFill>
                  <a:latin typeface="Arial"/>
                  <a:ea typeface="Arial"/>
                  <a:cs typeface="Arial"/>
                  <a:sym typeface="Arial"/>
                </a:rPr>
                <a:t>Business Insights</a:t>
              </a:r>
            </a:p>
          </p:txBody>
        </p:sp>
      </p:grpSp>
      <p:grpSp>
        <p:nvGrpSpPr>
          <p:cNvPr name="Group 25" id="25"/>
          <p:cNvGrpSpPr/>
          <p:nvPr/>
        </p:nvGrpSpPr>
        <p:grpSpPr>
          <a:xfrm rot="0">
            <a:off x="2079609" y="5830014"/>
            <a:ext cx="5624454" cy="892695"/>
            <a:chOff x="0" y="0"/>
            <a:chExt cx="7499272" cy="1190260"/>
          </a:xfrm>
        </p:grpSpPr>
        <p:grpSp>
          <p:nvGrpSpPr>
            <p:cNvPr name="Group 26" id="26"/>
            <p:cNvGrpSpPr/>
            <p:nvPr/>
          </p:nvGrpSpPr>
          <p:grpSpPr>
            <a:xfrm rot="0">
              <a:off x="0" y="0"/>
              <a:ext cx="7499272" cy="1190260"/>
              <a:chOff x="0" y="0"/>
              <a:chExt cx="2560537" cy="406400"/>
            </a:xfrm>
          </p:grpSpPr>
          <p:sp>
            <p:nvSpPr>
              <p:cNvPr name="Freeform 27" id="27"/>
              <p:cNvSpPr/>
              <p:nvPr/>
            </p:nvSpPr>
            <p:spPr>
              <a:xfrm flipH="false" flipV="false" rot="0">
                <a:off x="0" y="0"/>
                <a:ext cx="2560537" cy="406400"/>
              </a:xfrm>
              <a:custGeom>
                <a:avLst/>
                <a:gdLst/>
                <a:ahLst/>
                <a:cxnLst/>
                <a:rect r="r" b="b" t="t" l="l"/>
                <a:pathLst>
                  <a:path h="406400" w="2560537">
                    <a:moveTo>
                      <a:pt x="2357337" y="0"/>
                    </a:moveTo>
                    <a:cubicBezTo>
                      <a:pt x="2469561" y="0"/>
                      <a:pt x="2560537" y="90976"/>
                      <a:pt x="2560537" y="203200"/>
                    </a:cubicBezTo>
                    <a:cubicBezTo>
                      <a:pt x="2560537" y="315424"/>
                      <a:pt x="2469561" y="406400"/>
                      <a:pt x="235733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08090D"/>
                </a:solidFill>
                <a:prstDash val="solid"/>
                <a:miter/>
              </a:ln>
            </p:spPr>
          </p:sp>
          <p:sp>
            <p:nvSpPr>
              <p:cNvPr name="TextBox 28" id="28"/>
              <p:cNvSpPr txBox="true"/>
              <p:nvPr/>
            </p:nvSpPr>
            <p:spPr>
              <a:xfrm>
                <a:off x="0" y="-38100"/>
                <a:ext cx="2560537"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924679" y="360602"/>
              <a:ext cx="5716921" cy="511780"/>
            </a:xfrm>
            <a:prstGeom prst="rect">
              <a:avLst/>
            </a:prstGeom>
          </p:spPr>
          <p:txBody>
            <a:bodyPr anchor="t" rtlCol="false" tIns="0" lIns="0" bIns="0" rIns="0">
              <a:spAutoFit/>
            </a:bodyPr>
            <a:lstStyle/>
            <a:p>
              <a:pPr algn="l">
                <a:lnSpc>
                  <a:spcPts val="2381"/>
                </a:lnSpc>
              </a:pPr>
              <a:r>
                <a:rPr lang="en-US" sz="2706">
                  <a:solidFill>
                    <a:srgbClr val="08090D"/>
                  </a:solidFill>
                  <a:latin typeface="Arial"/>
                  <a:ea typeface="Arial"/>
                  <a:cs typeface="Arial"/>
                  <a:sym typeface="Arial"/>
                </a:rPr>
                <a:t>Data Journey </a:t>
              </a:r>
            </a:p>
          </p:txBody>
        </p:sp>
      </p:grpSp>
      <p:grpSp>
        <p:nvGrpSpPr>
          <p:cNvPr name="Group 30" id="30"/>
          <p:cNvGrpSpPr/>
          <p:nvPr/>
        </p:nvGrpSpPr>
        <p:grpSpPr>
          <a:xfrm rot="0">
            <a:off x="8690774" y="7231171"/>
            <a:ext cx="5624454" cy="892695"/>
            <a:chOff x="0" y="0"/>
            <a:chExt cx="7499272" cy="1190260"/>
          </a:xfrm>
        </p:grpSpPr>
        <p:grpSp>
          <p:nvGrpSpPr>
            <p:cNvPr name="Group 31" id="31"/>
            <p:cNvGrpSpPr/>
            <p:nvPr/>
          </p:nvGrpSpPr>
          <p:grpSpPr>
            <a:xfrm rot="0">
              <a:off x="0" y="0"/>
              <a:ext cx="7499272" cy="1190260"/>
              <a:chOff x="0" y="0"/>
              <a:chExt cx="2560537" cy="406400"/>
            </a:xfrm>
          </p:grpSpPr>
          <p:sp>
            <p:nvSpPr>
              <p:cNvPr name="Freeform 32" id="32"/>
              <p:cNvSpPr/>
              <p:nvPr/>
            </p:nvSpPr>
            <p:spPr>
              <a:xfrm flipH="false" flipV="false" rot="0">
                <a:off x="0" y="0"/>
                <a:ext cx="2560537" cy="406400"/>
              </a:xfrm>
              <a:custGeom>
                <a:avLst/>
                <a:gdLst/>
                <a:ahLst/>
                <a:cxnLst/>
                <a:rect r="r" b="b" t="t" l="l"/>
                <a:pathLst>
                  <a:path h="406400" w="2560537">
                    <a:moveTo>
                      <a:pt x="2357337" y="0"/>
                    </a:moveTo>
                    <a:cubicBezTo>
                      <a:pt x="2469561" y="0"/>
                      <a:pt x="2560537" y="90976"/>
                      <a:pt x="2560537" y="203200"/>
                    </a:cubicBezTo>
                    <a:cubicBezTo>
                      <a:pt x="2560537" y="315424"/>
                      <a:pt x="2469561" y="406400"/>
                      <a:pt x="235733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08090D"/>
                </a:solidFill>
                <a:prstDash val="solid"/>
                <a:miter/>
              </a:ln>
            </p:spPr>
          </p:sp>
          <p:sp>
            <p:nvSpPr>
              <p:cNvPr name="TextBox 33" id="33"/>
              <p:cNvSpPr txBox="true"/>
              <p:nvPr/>
            </p:nvSpPr>
            <p:spPr>
              <a:xfrm>
                <a:off x="0" y="-38100"/>
                <a:ext cx="256053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5400000">
              <a:off x="6237875" y="442536"/>
              <a:ext cx="557845" cy="298194"/>
            </a:xfrm>
            <a:custGeom>
              <a:avLst/>
              <a:gdLst/>
              <a:ahLst/>
              <a:cxnLst/>
              <a:rect r="r" b="b" t="t" l="l"/>
              <a:pathLst>
                <a:path h="298194" w="557845">
                  <a:moveTo>
                    <a:pt x="0" y="0"/>
                  </a:moveTo>
                  <a:lnTo>
                    <a:pt x="557846" y="0"/>
                  </a:lnTo>
                  <a:lnTo>
                    <a:pt x="557846" y="298194"/>
                  </a:lnTo>
                  <a:lnTo>
                    <a:pt x="0" y="298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5" id="35"/>
            <p:cNvSpPr txBox="true"/>
            <p:nvPr/>
          </p:nvSpPr>
          <p:spPr>
            <a:xfrm rot="0">
              <a:off x="924679" y="360602"/>
              <a:ext cx="5716921" cy="511780"/>
            </a:xfrm>
            <a:prstGeom prst="rect">
              <a:avLst/>
            </a:prstGeom>
          </p:spPr>
          <p:txBody>
            <a:bodyPr anchor="t" rtlCol="false" tIns="0" lIns="0" bIns="0" rIns="0">
              <a:spAutoFit/>
            </a:bodyPr>
            <a:lstStyle/>
            <a:p>
              <a:pPr algn="l">
                <a:lnSpc>
                  <a:spcPts val="2381"/>
                </a:lnSpc>
              </a:pPr>
              <a:r>
                <a:rPr lang="en-US" sz="2706">
                  <a:solidFill>
                    <a:srgbClr val="08090D"/>
                  </a:solidFill>
                  <a:latin typeface="Arial"/>
                  <a:ea typeface="Arial"/>
                  <a:cs typeface="Arial"/>
                  <a:sym typeface="Arial"/>
                </a:rPr>
                <a:t>Results &amp; Conclusions</a:t>
              </a:r>
            </a:p>
          </p:txBody>
        </p:sp>
      </p:grpSp>
      <p:grpSp>
        <p:nvGrpSpPr>
          <p:cNvPr name="Group 36" id="36"/>
          <p:cNvGrpSpPr/>
          <p:nvPr/>
        </p:nvGrpSpPr>
        <p:grpSpPr>
          <a:xfrm rot="0">
            <a:off x="566735" y="756844"/>
            <a:ext cx="2802549" cy="609901"/>
            <a:chOff x="0" y="0"/>
            <a:chExt cx="3736732" cy="813202"/>
          </a:xfrm>
        </p:grpSpPr>
        <p:sp>
          <p:nvSpPr>
            <p:cNvPr name="Freeform 37" id="37"/>
            <p:cNvSpPr/>
            <p:nvPr/>
          </p:nvSpPr>
          <p:spPr>
            <a:xfrm flipH="false" flipV="false" rot="0">
              <a:off x="0" y="0"/>
              <a:ext cx="813202" cy="813202"/>
            </a:xfrm>
            <a:custGeom>
              <a:avLst/>
              <a:gdLst/>
              <a:ahLst/>
              <a:cxnLst/>
              <a:rect r="r" b="b" t="t" l="l"/>
              <a:pathLst>
                <a:path h="813202" w="813202">
                  <a:moveTo>
                    <a:pt x="0" y="0"/>
                  </a:moveTo>
                  <a:lnTo>
                    <a:pt x="813202" y="0"/>
                  </a:lnTo>
                  <a:lnTo>
                    <a:pt x="813202" y="813202"/>
                  </a:lnTo>
                  <a:lnTo>
                    <a:pt x="0" y="813202"/>
                  </a:lnTo>
                  <a:lnTo>
                    <a:pt x="0" y="0"/>
                  </a:lnTo>
                  <a:close/>
                </a:path>
              </a:pathLst>
            </a:custGeom>
            <a:blipFill>
              <a:blip r:embed="rId4"/>
              <a:stretch>
                <a:fillRect l="0" t="0" r="0" b="0"/>
              </a:stretch>
            </a:blipFill>
          </p:spPr>
        </p:sp>
        <p:sp>
          <p:nvSpPr>
            <p:cNvPr name="TextBox 38" id="38"/>
            <p:cNvSpPr txBox="true"/>
            <p:nvPr/>
          </p:nvSpPr>
          <p:spPr>
            <a:xfrm rot="0">
              <a:off x="2388680" y="272292"/>
              <a:ext cx="1348052" cy="342457"/>
            </a:xfrm>
            <a:prstGeom prst="rect">
              <a:avLst/>
            </a:prstGeom>
          </p:spPr>
          <p:txBody>
            <a:bodyPr anchor="t" rtlCol="false" tIns="0" lIns="0" bIns="0" rIns="0">
              <a:spAutoFit/>
            </a:bodyPr>
            <a:lstStyle/>
            <a:p>
              <a:pPr algn="l">
                <a:lnSpc>
                  <a:spcPts val="2036"/>
                </a:lnSpc>
                <a:spcBef>
                  <a:spcPct val="0"/>
                </a:spcBef>
              </a:pPr>
              <a:r>
                <a:rPr lang="en-US" sz="1802">
                  <a:solidFill>
                    <a:srgbClr val="000000"/>
                  </a:solidFill>
                  <a:latin typeface="TT Firs Neue"/>
                  <a:ea typeface="TT Firs Neue"/>
                  <a:cs typeface="TT Firs Neue"/>
                  <a:sym typeface="TT Firs Neue"/>
                </a:rPr>
                <a:t> Supplies</a:t>
              </a:r>
            </a:p>
          </p:txBody>
        </p:sp>
        <p:sp>
          <p:nvSpPr>
            <p:cNvPr name="TextBox 39" id="39"/>
            <p:cNvSpPr txBox="true"/>
            <p:nvPr/>
          </p:nvSpPr>
          <p:spPr>
            <a:xfrm rot="0">
              <a:off x="813202" y="235894"/>
              <a:ext cx="1575478" cy="408849"/>
            </a:xfrm>
            <a:prstGeom prst="rect">
              <a:avLst/>
            </a:prstGeom>
          </p:spPr>
          <p:txBody>
            <a:bodyPr anchor="t" rtlCol="false" tIns="0" lIns="0" bIns="0" rIns="0">
              <a:spAutoFit/>
            </a:bodyPr>
            <a:lstStyle/>
            <a:p>
              <a:pPr algn="r" marL="0" indent="0" lvl="0">
                <a:lnSpc>
                  <a:spcPts val="2410"/>
                </a:lnSpc>
                <a:spcBef>
                  <a:spcPct val="0"/>
                </a:spcBef>
              </a:pPr>
              <a:r>
                <a:rPr lang="en-US" b="true" sz="2133" i="true">
                  <a:solidFill>
                    <a:srgbClr val="20E2D7"/>
                  </a:solidFill>
                  <a:latin typeface="TT Firs Neue Bold Italics"/>
                  <a:ea typeface="TT Firs Neue Bold Italics"/>
                  <a:cs typeface="TT Firs Neue Bold Italics"/>
                  <a:sym typeface="TT Firs Neue Bold Italics"/>
                </a:rPr>
                <a:t>NextEra</a:t>
              </a:r>
            </a:p>
          </p:txBody>
        </p:sp>
      </p:grpSp>
      <p:grpSp>
        <p:nvGrpSpPr>
          <p:cNvPr name="Group 40" id="40"/>
          <p:cNvGrpSpPr/>
          <p:nvPr/>
        </p:nvGrpSpPr>
        <p:grpSpPr>
          <a:xfrm rot="0">
            <a:off x="14472114" y="756844"/>
            <a:ext cx="3315770" cy="481425"/>
            <a:chOff x="0" y="0"/>
            <a:chExt cx="4421027" cy="641900"/>
          </a:xfrm>
        </p:grpSpPr>
        <p:sp>
          <p:nvSpPr>
            <p:cNvPr name="TextBox 41" id="41"/>
            <p:cNvSpPr txBox="true"/>
            <p:nvPr/>
          </p:nvSpPr>
          <p:spPr>
            <a:xfrm rot="0">
              <a:off x="0" y="182993"/>
              <a:ext cx="4003634" cy="294964"/>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@NextEraSuppliesSite</a:t>
              </a:r>
            </a:p>
          </p:txBody>
        </p:sp>
        <p:grpSp>
          <p:nvGrpSpPr>
            <p:cNvPr name="Group 42" id="42"/>
            <p:cNvGrpSpPr/>
            <p:nvPr/>
          </p:nvGrpSpPr>
          <p:grpSpPr>
            <a:xfrm rot="0">
              <a:off x="910458" y="0"/>
              <a:ext cx="3510569" cy="641900"/>
              <a:chOff x="0" y="0"/>
              <a:chExt cx="2222614" cy="406400"/>
            </a:xfrm>
          </p:grpSpPr>
          <p:sp>
            <p:nvSpPr>
              <p:cNvPr name="Freeform 43" id="43"/>
              <p:cNvSpPr/>
              <p:nvPr/>
            </p:nvSpPr>
            <p:spPr>
              <a:xfrm flipH="false" flipV="false" rot="0">
                <a:off x="0" y="0"/>
                <a:ext cx="2222614" cy="406400"/>
              </a:xfrm>
              <a:custGeom>
                <a:avLst/>
                <a:gdLst/>
                <a:ahLst/>
                <a:cxnLst/>
                <a:rect r="r" b="b" t="t" l="l"/>
                <a:pathLst>
                  <a:path h="406400" w="2222614">
                    <a:moveTo>
                      <a:pt x="2019414" y="0"/>
                    </a:moveTo>
                    <a:cubicBezTo>
                      <a:pt x="2131638" y="0"/>
                      <a:pt x="2222614" y="90976"/>
                      <a:pt x="2222614" y="203200"/>
                    </a:cubicBezTo>
                    <a:cubicBezTo>
                      <a:pt x="2222614" y="315424"/>
                      <a:pt x="2131638" y="406400"/>
                      <a:pt x="20194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141519"/>
                </a:solidFill>
                <a:prstDash val="solid"/>
                <a:miter/>
              </a:ln>
            </p:spPr>
          </p:sp>
          <p:sp>
            <p:nvSpPr>
              <p:cNvPr name="TextBox 44" id="44"/>
              <p:cNvSpPr txBox="true"/>
              <p:nvPr/>
            </p:nvSpPr>
            <p:spPr>
              <a:xfrm>
                <a:off x="0" y="-38100"/>
                <a:ext cx="2222614" cy="444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45" id="45"/>
          <p:cNvGrpSpPr/>
          <p:nvPr/>
        </p:nvGrpSpPr>
        <p:grpSpPr>
          <a:xfrm rot="0">
            <a:off x="2079609" y="7227533"/>
            <a:ext cx="5624454" cy="892695"/>
            <a:chOff x="0" y="0"/>
            <a:chExt cx="7499272" cy="1190260"/>
          </a:xfrm>
        </p:grpSpPr>
        <p:grpSp>
          <p:nvGrpSpPr>
            <p:cNvPr name="Group 46" id="46"/>
            <p:cNvGrpSpPr/>
            <p:nvPr/>
          </p:nvGrpSpPr>
          <p:grpSpPr>
            <a:xfrm rot="0">
              <a:off x="0" y="0"/>
              <a:ext cx="7499272" cy="1190260"/>
              <a:chOff x="0" y="0"/>
              <a:chExt cx="2560537" cy="406400"/>
            </a:xfrm>
          </p:grpSpPr>
          <p:sp>
            <p:nvSpPr>
              <p:cNvPr name="Freeform 47" id="47"/>
              <p:cNvSpPr/>
              <p:nvPr/>
            </p:nvSpPr>
            <p:spPr>
              <a:xfrm flipH="false" flipV="false" rot="0">
                <a:off x="0" y="0"/>
                <a:ext cx="2560537" cy="406400"/>
              </a:xfrm>
              <a:custGeom>
                <a:avLst/>
                <a:gdLst/>
                <a:ahLst/>
                <a:cxnLst/>
                <a:rect r="r" b="b" t="t" l="l"/>
                <a:pathLst>
                  <a:path h="406400" w="2560537">
                    <a:moveTo>
                      <a:pt x="2357337" y="0"/>
                    </a:moveTo>
                    <a:cubicBezTo>
                      <a:pt x="2469561" y="0"/>
                      <a:pt x="2560537" y="90976"/>
                      <a:pt x="2560537" y="203200"/>
                    </a:cubicBezTo>
                    <a:cubicBezTo>
                      <a:pt x="2560537" y="315424"/>
                      <a:pt x="2469561" y="406400"/>
                      <a:pt x="235733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08090D"/>
                </a:solidFill>
                <a:prstDash val="solid"/>
                <a:miter/>
              </a:ln>
            </p:spPr>
          </p:sp>
          <p:sp>
            <p:nvSpPr>
              <p:cNvPr name="TextBox 48" id="48"/>
              <p:cNvSpPr txBox="true"/>
              <p:nvPr/>
            </p:nvSpPr>
            <p:spPr>
              <a:xfrm>
                <a:off x="0" y="-38100"/>
                <a:ext cx="2560537" cy="444500"/>
              </a:xfrm>
              <a:prstGeom prst="rect">
                <a:avLst/>
              </a:prstGeom>
            </p:spPr>
            <p:txBody>
              <a:bodyPr anchor="ctr" rtlCol="false" tIns="50800" lIns="50800" bIns="50800" rIns="50800"/>
              <a:lstStyle/>
              <a:p>
                <a:pPr algn="ctr">
                  <a:lnSpc>
                    <a:spcPts val="2659"/>
                  </a:lnSpc>
                  <a:spcBef>
                    <a:spcPct val="0"/>
                  </a:spcBef>
                </a:pPr>
              </a:p>
            </p:txBody>
          </p:sp>
        </p:grpSp>
        <p:sp>
          <p:nvSpPr>
            <p:cNvPr name="TextBox 49" id="49"/>
            <p:cNvSpPr txBox="true"/>
            <p:nvPr/>
          </p:nvSpPr>
          <p:spPr>
            <a:xfrm rot="0">
              <a:off x="924679" y="360602"/>
              <a:ext cx="5716921" cy="511780"/>
            </a:xfrm>
            <a:prstGeom prst="rect">
              <a:avLst/>
            </a:prstGeom>
          </p:spPr>
          <p:txBody>
            <a:bodyPr anchor="t" rtlCol="false" tIns="0" lIns="0" bIns="0" rIns="0">
              <a:spAutoFit/>
            </a:bodyPr>
            <a:lstStyle/>
            <a:p>
              <a:pPr algn="l">
                <a:lnSpc>
                  <a:spcPts val="2381"/>
                </a:lnSpc>
              </a:pPr>
              <a:r>
                <a:rPr lang="en-US" sz="2706">
                  <a:solidFill>
                    <a:srgbClr val="08090D"/>
                  </a:solidFill>
                  <a:latin typeface="Arial"/>
                  <a:ea typeface="Arial"/>
                  <a:cs typeface="Arial"/>
                  <a:sym typeface="Arial"/>
                </a:rPr>
                <a:t>Predictive Modeling </a:t>
              </a:r>
            </a:p>
          </p:txBody>
        </p:sp>
      </p:grpSp>
      <p:sp>
        <p:nvSpPr>
          <p:cNvPr name="Freeform 50" id="50"/>
          <p:cNvSpPr/>
          <p:nvPr/>
        </p:nvSpPr>
        <p:spPr>
          <a:xfrm flipH="false" flipV="false" rot="-5400000">
            <a:off x="13426112" y="4769641"/>
            <a:ext cx="418384" cy="223645"/>
          </a:xfrm>
          <a:custGeom>
            <a:avLst/>
            <a:gdLst/>
            <a:ahLst/>
            <a:cxnLst/>
            <a:rect r="r" b="b" t="t" l="l"/>
            <a:pathLst>
              <a:path h="223645" w="418384">
                <a:moveTo>
                  <a:pt x="0" y="0"/>
                </a:moveTo>
                <a:lnTo>
                  <a:pt x="418384" y="0"/>
                </a:lnTo>
                <a:lnTo>
                  <a:pt x="418384" y="223645"/>
                </a:lnTo>
                <a:lnTo>
                  <a:pt x="0" y="223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2075112" y="7752962"/>
            <a:ext cx="6690407" cy="1466600"/>
            <a:chOff x="0" y="0"/>
            <a:chExt cx="1762082" cy="386265"/>
          </a:xfrm>
        </p:grpSpPr>
        <p:sp>
          <p:nvSpPr>
            <p:cNvPr name="Freeform 3" id="3"/>
            <p:cNvSpPr/>
            <p:nvPr/>
          </p:nvSpPr>
          <p:spPr>
            <a:xfrm flipH="false" flipV="false" rot="0">
              <a:off x="0" y="0"/>
              <a:ext cx="1762083" cy="386265"/>
            </a:xfrm>
            <a:custGeom>
              <a:avLst/>
              <a:gdLst/>
              <a:ahLst/>
              <a:cxnLst/>
              <a:rect r="r" b="b" t="t" l="l"/>
              <a:pathLst>
                <a:path h="386265" w="1762083">
                  <a:moveTo>
                    <a:pt x="0" y="0"/>
                  </a:moveTo>
                  <a:lnTo>
                    <a:pt x="1762083" y="0"/>
                  </a:lnTo>
                  <a:lnTo>
                    <a:pt x="1762083" y="386265"/>
                  </a:lnTo>
                  <a:lnTo>
                    <a:pt x="0" y="386265"/>
                  </a:lnTo>
                  <a:close/>
                </a:path>
              </a:pathLst>
            </a:custGeom>
            <a:solidFill>
              <a:srgbClr val="CF4432"/>
            </a:solidFill>
          </p:spPr>
        </p:sp>
        <p:sp>
          <p:nvSpPr>
            <p:cNvPr name="TextBox 4" id="4"/>
            <p:cNvSpPr txBox="true"/>
            <p:nvPr/>
          </p:nvSpPr>
          <p:spPr>
            <a:xfrm>
              <a:off x="0" y="19050"/>
              <a:ext cx="1762082" cy="367215"/>
            </a:xfrm>
            <a:prstGeom prst="rect">
              <a:avLst/>
            </a:prstGeom>
          </p:spPr>
          <p:txBody>
            <a:bodyPr anchor="ctr" rtlCol="false" tIns="50800" lIns="50800" bIns="50800" rIns="50800"/>
            <a:lstStyle/>
            <a:p>
              <a:pPr algn="ctr">
                <a:lnSpc>
                  <a:spcPts val="1387"/>
                </a:lnSpc>
              </a:pPr>
            </a:p>
          </p:txBody>
        </p:sp>
      </p:grpSp>
      <p:grpSp>
        <p:nvGrpSpPr>
          <p:cNvPr name="Group 5" id="5"/>
          <p:cNvGrpSpPr/>
          <p:nvPr/>
        </p:nvGrpSpPr>
        <p:grpSpPr>
          <a:xfrm rot="0">
            <a:off x="9258408" y="4962277"/>
            <a:ext cx="6764081" cy="2063534"/>
            <a:chOff x="0" y="0"/>
            <a:chExt cx="1047933" cy="319695"/>
          </a:xfrm>
        </p:grpSpPr>
        <p:sp>
          <p:nvSpPr>
            <p:cNvPr name="Freeform 6" id="6"/>
            <p:cNvSpPr/>
            <p:nvPr/>
          </p:nvSpPr>
          <p:spPr>
            <a:xfrm flipH="false" flipV="false" rot="0">
              <a:off x="0" y="0"/>
              <a:ext cx="1047933" cy="319695"/>
            </a:xfrm>
            <a:custGeom>
              <a:avLst/>
              <a:gdLst/>
              <a:ahLst/>
              <a:cxnLst/>
              <a:rect r="r" b="b" t="t" l="l"/>
              <a:pathLst>
                <a:path h="319695" w="1047933">
                  <a:moveTo>
                    <a:pt x="0" y="0"/>
                  </a:moveTo>
                  <a:lnTo>
                    <a:pt x="1047933" y="0"/>
                  </a:lnTo>
                  <a:lnTo>
                    <a:pt x="1047933" y="319695"/>
                  </a:lnTo>
                  <a:lnTo>
                    <a:pt x="0" y="319695"/>
                  </a:lnTo>
                  <a:close/>
                </a:path>
              </a:pathLst>
            </a:custGeom>
            <a:blipFill>
              <a:blip r:embed="rId2"/>
              <a:stretch>
                <a:fillRect l="0" t="-62139" r="0" b="-62139"/>
              </a:stretch>
            </a:blipFill>
          </p:spPr>
        </p:sp>
      </p:grpSp>
      <p:sp>
        <p:nvSpPr>
          <p:cNvPr name="Freeform 7" id="7"/>
          <p:cNvSpPr/>
          <p:nvPr/>
        </p:nvSpPr>
        <p:spPr>
          <a:xfrm flipH="false" flipV="false" rot="0">
            <a:off x="6921505" y="8104782"/>
            <a:ext cx="1844014" cy="762961"/>
          </a:xfrm>
          <a:custGeom>
            <a:avLst/>
            <a:gdLst/>
            <a:ahLst/>
            <a:cxnLst/>
            <a:rect r="r" b="b" t="t" l="l"/>
            <a:pathLst>
              <a:path h="762961" w="1844014">
                <a:moveTo>
                  <a:pt x="0" y="0"/>
                </a:moveTo>
                <a:lnTo>
                  <a:pt x="1844014" y="0"/>
                </a:lnTo>
                <a:lnTo>
                  <a:pt x="1844014" y="762961"/>
                </a:lnTo>
                <a:lnTo>
                  <a:pt x="0" y="7629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44491" y="624574"/>
            <a:ext cx="2819983" cy="613695"/>
            <a:chOff x="0" y="0"/>
            <a:chExt cx="3759977" cy="818260"/>
          </a:xfrm>
        </p:grpSpPr>
        <p:sp>
          <p:nvSpPr>
            <p:cNvPr name="Freeform 9" id="9"/>
            <p:cNvSpPr/>
            <p:nvPr/>
          </p:nvSpPr>
          <p:spPr>
            <a:xfrm flipH="false" flipV="false" rot="0">
              <a:off x="0" y="0"/>
              <a:ext cx="818260" cy="818260"/>
            </a:xfrm>
            <a:custGeom>
              <a:avLst/>
              <a:gdLst/>
              <a:ahLst/>
              <a:cxnLst/>
              <a:rect r="r" b="b" t="t" l="l"/>
              <a:pathLst>
                <a:path h="818260" w="818260">
                  <a:moveTo>
                    <a:pt x="0" y="0"/>
                  </a:moveTo>
                  <a:lnTo>
                    <a:pt x="818260" y="0"/>
                  </a:lnTo>
                  <a:lnTo>
                    <a:pt x="818260" y="818260"/>
                  </a:lnTo>
                  <a:lnTo>
                    <a:pt x="0" y="818260"/>
                  </a:lnTo>
                  <a:lnTo>
                    <a:pt x="0" y="0"/>
                  </a:lnTo>
                  <a:close/>
                </a:path>
              </a:pathLst>
            </a:custGeom>
            <a:blipFill>
              <a:blip r:embed="rId5"/>
              <a:stretch>
                <a:fillRect l="0" t="0" r="0" b="0"/>
              </a:stretch>
            </a:blipFill>
          </p:spPr>
        </p:sp>
        <p:sp>
          <p:nvSpPr>
            <p:cNvPr name="TextBox 10" id="10"/>
            <p:cNvSpPr txBox="true"/>
            <p:nvPr/>
          </p:nvSpPr>
          <p:spPr>
            <a:xfrm rot="0">
              <a:off x="2403539" y="273868"/>
              <a:ext cx="1356438" cy="344706"/>
            </a:xfrm>
            <a:prstGeom prst="rect">
              <a:avLst/>
            </a:prstGeom>
          </p:spPr>
          <p:txBody>
            <a:bodyPr anchor="t" rtlCol="false" tIns="0" lIns="0" bIns="0" rIns="0">
              <a:spAutoFit/>
            </a:bodyPr>
            <a:lstStyle/>
            <a:p>
              <a:pPr algn="l">
                <a:lnSpc>
                  <a:spcPts val="2049"/>
                </a:lnSpc>
                <a:spcBef>
                  <a:spcPct val="0"/>
                </a:spcBef>
              </a:pPr>
              <a:r>
                <a:rPr lang="en-US" sz="1813">
                  <a:solidFill>
                    <a:srgbClr val="000000"/>
                  </a:solidFill>
                  <a:latin typeface="TT Firs Neue"/>
                  <a:ea typeface="TT Firs Neue"/>
                  <a:cs typeface="TT Firs Neue"/>
                  <a:sym typeface="TT Firs Neue"/>
                </a:rPr>
                <a:t> Supplies</a:t>
              </a:r>
            </a:p>
          </p:txBody>
        </p:sp>
        <p:sp>
          <p:nvSpPr>
            <p:cNvPr name="TextBox 11" id="11"/>
            <p:cNvSpPr txBox="true"/>
            <p:nvPr/>
          </p:nvSpPr>
          <p:spPr>
            <a:xfrm rot="0">
              <a:off x="818260" y="237243"/>
              <a:ext cx="1585279" cy="411511"/>
            </a:xfrm>
            <a:prstGeom prst="rect">
              <a:avLst/>
            </a:prstGeom>
          </p:spPr>
          <p:txBody>
            <a:bodyPr anchor="t" rtlCol="false" tIns="0" lIns="0" bIns="0" rIns="0">
              <a:spAutoFit/>
            </a:bodyPr>
            <a:lstStyle/>
            <a:p>
              <a:pPr algn="r" marL="0" indent="0" lvl="0">
                <a:lnSpc>
                  <a:spcPts val="2425"/>
                </a:lnSpc>
                <a:spcBef>
                  <a:spcPct val="0"/>
                </a:spcBef>
              </a:pPr>
              <a:r>
                <a:rPr lang="en-US" b="true" sz="2146" i="true">
                  <a:solidFill>
                    <a:srgbClr val="20E2D7"/>
                  </a:solidFill>
                  <a:latin typeface="TT Firs Neue Bold Italics"/>
                  <a:ea typeface="TT Firs Neue Bold Italics"/>
                  <a:cs typeface="TT Firs Neue Bold Italics"/>
                  <a:sym typeface="TT Firs Neue Bold Italics"/>
                </a:rPr>
                <a:t>NextEra</a:t>
              </a:r>
            </a:p>
          </p:txBody>
        </p:sp>
      </p:grpSp>
      <p:sp>
        <p:nvSpPr>
          <p:cNvPr name="TextBox 12" id="12"/>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About Us</a:t>
            </a:r>
          </a:p>
        </p:txBody>
      </p:sp>
      <p:sp>
        <p:nvSpPr>
          <p:cNvPr name="TextBox 13" id="13"/>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Menu</a:t>
            </a:r>
          </a:p>
        </p:txBody>
      </p:sp>
      <p:sp>
        <p:nvSpPr>
          <p:cNvPr name="TextBox 14" id="14"/>
          <p:cNvSpPr txBox="true"/>
          <p:nvPr/>
        </p:nvSpPr>
        <p:spPr>
          <a:xfrm rot="0">
            <a:off x="2054482" y="2287657"/>
            <a:ext cx="13100476" cy="2347010"/>
          </a:xfrm>
          <a:prstGeom prst="rect">
            <a:avLst/>
          </a:prstGeom>
        </p:spPr>
        <p:txBody>
          <a:bodyPr anchor="t" rtlCol="false" tIns="0" lIns="0" bIns="0" rIns="0">
            <a:spAutoFit/>
          </a:bodyPr>
          <a:lstStyle/>
          <a:p>
            <a:pPr algn="l">
              <a:lnSpc>
                <a:spcPts val="8485"/>
              </a:lnSpc>
            </a:pPr>
            <a:r>
              <a:rPr lang="en-US" sz="8158" spc="-342" b="true">
                <a:solidFill>
                  <a:srgbClr val="141519"/>
                </a:solidFill>
                <a:latin typeface="Arial Bold"/>
                <a:ea typeface="Arial Bold"/>
                <a:cs typeface="Arial Bold"/>
                <a:sym typeface="Arial Bold"/>
              </a:rPr>
              <a:t>rapidly grown into a leading eCommerce platform</a:t>
            </a:r>
          </a:p>
        </p:txBody>
      </p:sp>
      <p:sp>
        <p:nvSpPr>
          <p:cNvPr name="TextBox 15" id="15"/>
          <p:cNvSpPr txBox="true"/>
          <p:nvPr/>
        </p:nvSpPr>
        <p:spPr>
          <a:xfrm rot="0">
            <a:off x="2629481" y="8095257"/>
            <a:ext cx="4292024" cy="769099"/>
          </a:xfrm>
          <a:prstGeom prst="rect">
            <a:avLst/>
          </a:prstGeom>
        </p:spPr>
        <p:txBody>
          <a:bodyPr anchor="t" rtlCol="false" tIns="0" lIns="0" bIns="0" rIns="0">
            <a:spAutoFit/>
          </a:bodyPr>
          <a:lstStyle/>
          <a:p>
            <a:pPr algn="l">
              <a:lnSpc>
                <a:spcPts val="2779"/>
              </a:lnSpc>
            </a:pPr>
            <a:r>
              <a:rPr lang="en-US" sz="2672" spc="-112" b="true">
                <a:solidFill>
                  <a:srgbClr val="EBEBEB"/>
                </a:solidFill>
                <a:latin typeface="Arial Bold"/>
                <a:ea typeface="Arial Bold"/>
                <a:cs typeface="Arial Bold"/>
                <a:sym typeface="Arial Bold"/>
              </a:rPr>
              <a:t>a deep understanding of consumer behavior</a:t>
            </a:r>
          </a:p>
        </p:txBody>
      </p:sp>
      <p:sp>
        <p:nvSpPr>
          <p:cNvPr name="TextBox 16" id="16"/>
          <p:cNvSpPr txBox="true"/>
          <p:nvPr/>
        </p:nvSpPr>
        <p:spPr>
          <a:xfrm rot="0">
            <a:off x="2054482" y="4876552"/>
            <a:ext cx="6690407" cy="2454059"/>
          </a:xfrm>
          <a:prstGeom prst="rect">
            <a:avLst/>
          </a:prstGeom>
        </p:spPr>
        <p:txBody>
          <a:bodyPr anchor="t" rtlCol="false" tIns="0" lIns="0" bIns="0" rIns="0">
            <a:spAutoFit/>
          </a:bodyPr>
          <a:lstStyle/>
          <a:p>
            <a:pPr algn="just">
              <a:lnSpc>
                <a:spcPts val="2443"/>
              </a:lnSpc>
            </a:pPr>
            <a:r>
              <a:rPr lang="en-US" sz="1576">
                <a:solidFill>
                  <a:srgbClr val="141519"/>
                </a:solidFill>
                <a:latin typeface="Arial"/>
                <a:ea typeface="Arial"/>
                <a:cs typeface="Arial"/>
                <a:sym typeface="Arial"/>
              </a:rPr>
              <a:t>Founded in 2008, NextEra Supplies has rapidly become a global leader in providing advanced technology solutions for businesses and individuals. From cutting-edge electronics and smart office equipment to innovative software tools, we offer a comprehensive range of products designed to meet the demands of a dynamic and competitive market. By leveraging the latest advancements in technology and a deep understanding of customer needs, we ensure a seamless and efficient shopping experience for clients worldwide.</a:t>
            </a:r>
          </a:p>
        </p:txBody>
      </p:sp>
      <p:sp>
        <p:nvSpPr>
          <p:cNvPr name="TextBox 17" id="17"/>
          <p:cNvSpPr txBox="true"/>
          <p:nvPr/>
        </p:nvSpPr>
        <p:spPr>
          <a:xfrm rot="0">
            <a:off x="9258408" y="7368770"/>
            <a:ext cx="6764081" cy="2149259"/>
          </a:xfrm>
          <a:prstGeom prst="rect">
            <a:avLst/>
          </a:prstGeom>
        </p:spPr>
        <p:txBody>
          <a:bodyPr anchor="t" rtlCol="false" tIns="0" lIns="0" bIns="0" rIns="0">
            <a:spAutoFit/>
          </a:bodyPr>
          <a:lstStyle/>
          <a:p>
            <a:pPr algn="just">
              <a:lnSpc>
                <a:spcPts val="2443"/>
              </a:lnSpc>
            </a:pPr>
            <a:r>
              <a:rPr lang="en-US" sz="1576">
                <a:solidFill>
                  <a:srgbClr val="141519"/>
                </a:solidFill>
                <a:latin typeface="Arial"/>
                <a:ea typeface="Arial"/>
                <a:cs typeface="Arial"/>
                <a:sym typeface="Arial"/>
              </a:rPr>
              <a:t>We are committed to empowering businesses and fostering long-term relationships by delivering exceptional value and support. Our platform offers advanced analytics, intelligent tools, and customized solutions that help businesses streamline operations and drive growth. At NextEra Supplies, every product we offer and every service we provide is an opportunity to create meaningful connections and shape a future where technology empowers progress.</a:t>
            </a:r>
          </a:p>
        </p:txBody>
      </p:sp>
      <p:grpSp>
        <p:nvGrpSpPr>
          <p:cNvPr name="Group 18" id="18"/>
          <p:cNvGrpSpPr/>
          <p:nvPr/>
        </p:nvGrpSpPr>
        <p:grpSpPr>
          <a:xfrm rot="0">
            <a:off x="14364603" y="756844"/>
            <a:ext cx="3315770" cy="481425"/>
            <a:chOff x="0" y="0"/>
            <a:chExt cx="4421027" cy="641900"/>
          </a:xfrm>
        </p:grpSpPr>
        <p:sp>
          <p:nvSpPr>
            <p:cNvPr name="TextBox 19" id="19"/>
            <p:cNvSpPr txBox="true"/>
            <p:nvPr/>
          </p:nvSpPr>
          <p:spPr>
            <a:xfrm rot="0">
              <a:off x="0" y="182993"/>
              <a:ext cx="4003634" cy="294964"/>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@NextEraSuppliesSite</a:t>
              </a:r>
            </a:p>
          </p:txBody>
        </p:sp>
        <p:grpSp>
          <p:nvGrpSpPr>
            <p:cNvPr name="Group 20" id="20"/>
            <p:cNvGrpSpPr/>
            <p:nvPr/>
          </p:nvGrpSpPr>
          <p:grpSpPr>
            <a:xfrm rot="0">
              <a:off x="910458" y="0"/>
              <a:ext cx="3510569" cy="641900"/>
              <a:chOff x="0" y="0"/>
              <a:chExt cx="2222614" cy="406400"/>
            </a:xfrm>
          </p:grpSpPr>
          <p:sp>
            <p:nvSpPr>
              <p:cNvPr name="Freeform 21" id="21"/>
              <p:cNvSpPr/>
              <p:nvPr/>
            </p:nvSpPr>
            <p:spPr>
              <a:xfrm flipH="false" flipV="false" rot="0">
                <a:off x="0" y="0"/>
                <a:ext cx="2222614" cy="406400"/>
              </a:xfrm>
              <a:custGeom>
                <a:avLst/>
                <a:gdLst/>
                <a:ahLst/>
                <a:cxnLst/>
                <a:rect r="r" b="b" t="t" l="l"/>
                <a:pathLst>
                  <a:path h="406400" w="2222614">
                    <a:moveTo>
                      <a:pt x="2019414" y="0"/>
                    </a:moveTo>
                    <a:cubicBezTo>
                      <a:pt x="2131638" y="0"/>
                      <a:pt x="2222614" y="90976"/>
                      <a:pt x="2222614" y="203200"/>
                    </a:cubicBezTo>
                    <a:cubicBezTo>
                      <a:pt x="2222614" y="315424"/>
                      <a:pt x="2131638" y="406400"/>
                      <a:pt x="20194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141519"/>
                </a:solidFill>
                <a:prstDash val="solid"/>
                <a:miter/>
              </a:ln>
            </p:spPr>
          </p:sp>
          <p:sp>
            <p:nvSpPr>
              <p:cNvPr name="TextBox 22" id="22"/>
              <p:cNvSpPr txBox="true"/>
              <p:nvPr/>
            </p:nvSpPr>
            <p:spPr>
              <a:xfrm>
                <a:off x="0" y="-38100"/>
                <a:ext cx="2222614" cy="444500"/>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141519"/>
            </a:solidFill>
          </p:spPr>
        </p:sp>
        <p:sp>
          <p:nvSpPr>
            <p:cNvPr name="TextBox 4" id="4"/>
            <p:cNvSpPr txBox="true"/>
            <p:nvPr/>
          </p:nvSpPr>
          <p:spPr>
            <a:xfrm>
              <a:off x="0" y="19050"/>
              <a:ext cx="2408296" cy="2690283"/>
            </a:xfrm>
            <a:prstGeom prst="rect">
              <a:avLst/>
            </a:prstGeom>
          </p:spPr>
          <p:txBody>
            <a:bodyPr anchor="ctr" rtlCol="false" tIns="50800" lIns="50800" bIns="50800" rIns="50800"/>
            <a:lstStyle/>
            <a:p>
              <a:pPr algn="ctr">
                <a:lnSpc>
                  <a:spcPts val="1387"/>
                </a:lnSpc>
              </a:pPr>
            </a:p>
          </p:txBody>
        </p:sp>
      </p:grpSp>
      <p:grpSp>
        <p:nvGrpSpPr>
          <p:cNvPr name="Group 5" id="5"/>
          <p:cNvGrpSpPr/>
          <p:nvPr/>
        </p:nvGrpSpPr>
        <p:grpSpPr>
          <a:xfrm rot="0">
            <a:off x="9144000" y="0"/>
            <a:ext cx="9144000" cy="10287000"/>
            <a:chOff x="0" y="0"/>
            <a:chExt cx="2408296" cy="2709333"/>
          </a:xfrm>
        </p:grpSpPr>
        <p:sp>
          <p:nvSpPr>
            <p:cNvPr name="Freeform 6" id="6"/>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CF4432"/>
            </a:solidFill>
          </p:spPr>
        </p:sp>
        <p:sp>
          <p:nvSpPr>
            <p:cNvPr name="TextBox 7" id="7"/>
            <p:cNvSpPr txBox="true"/>
            <p:nvPr/>
          </p:nvSpPr>
          <p:spPr>
            <a:xfrm>
              <a:off x="0" y="19050"/>
              <a:ext cx="2408296" cy="2690283"/>
            </a:xfrm>
            <a:prstGeom prst="rect">
              <a:avLst/>
            </a:prstGeom>
          </p:spPr>
          <p:txBody>
            <a:bodyPr anchor="ctr" rtlCol="false" tIns="50800" lIns="50800" bIns="50800" rIns="50800"/>
            <a:lstStyle/>
            <a:p>
              <a:pPr algn="ctr">
                <a:lnSpc>
                  <a:spcPts val="1387"/>
                </a:lnSpc>
              </a:pPr>
            </a:p>
          </p:txBody>
        </p:sp>
      </p:grpSp>
      <p:sp>
        <p:nvSpPr>
          <p:cNvPr name="TextBox 8" id="8"/>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EBEBEB"/>
                </a:solidFill>
                <a:latin typeface="Arial"/>
                <a:ea typeface="Arial"/>
                <a:cs typeface="Arial"/>
                <a:sym typeface="Arial"/>
              </a:rPr>
              <a:t>About Us</a:t>
            </a:r>
          </a:p>
        </p:txBody>
      </p:sp>
      <p:sp>
        <p:nvSpPr>
          <p:cNvPr name="TextBox 9" id="9"/>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EBEBEB"/>
                </a:solidFill>
                <a:latin typeface="Arial"/>
                <a:ea typeface="Arial"/>
                <a:cs typeface="Arial"/>
                <a:sym typeface="Arial"/>
              </a:rPr>
              <a:t>Menu</a:t>
            </a:r>
          </a:p>
        </p:txBody>
      </p:sp>
      <p:sp>
        <p:nvSpPr>
          <p:cNvPr name="TextBox 10" id="10"/>
          <p:cNvSpPr txBox="true"/>
          <p:nvPr/>
        </p:nvSpPr>
        <p:spPr>
          <a:xfrm rot="0">
            <a:off x="4797791" y="2287657"/>
            <a:ext cx="3165864" cy="1270685"/>
          </a:xfrm>
          <a:prstGeom prst="rect">
            <a:avLst/>
          </a:prstGeom>
        </p:spPr>
        <p:txBody>
          <a:bodyPr anchor="t" rtlCol="false" tIns="0" lIns="0" bIns="0" rIns="0">
            <a:spAutoFit/>
          </a:bodyPr>
          <a:lstStyle/>
          <a:p>
            <a:pPr algn="r">
              <a:lnSpc>
                <a:spcPts val="8485"/>
              </a:lnSpc>
            </a:pPr>
            <a:r>
              <a:rPr lang="en-US" b="true" sz="8158" spc="-342">
                <a:solidFill>
                  <a:srgbClr val="FFFFFF"/>
                </a:solidFill>
                <a:latin typeface="Arial Bold"/>
                <a:ea typeface="Arial Bold"/>
                <a:cs typeface="Arial Bold"/>
                <a:sym typeface="Arial Bold"/>
              </a:rPr>
              <a:t>vision</a:t>
            </a:r>
          </a:p>
        </p:txBody>
      </p:sp>
      <p:sp>
        <p:nvSpPr>
          <p:cNvPr name="TextBox 11" id="11"/>
          <p:cNvSpPr txBox="true"/>
          <p:nvPr/>
        </p:nvSpPr>
        <p:spPr>
          <a:xfrm rot="0">
            <a:off x="10304435" y="5114925"/>
            <a:ext cx="3165864" cy="1270685"/>
          </a:xfrm>
          <a:prstGeom prst="rect">
            <a:avLst/>
          </a:prstGeom>
        </p:spPr>
        <p:txBody>
          <a:bodyPr anchor="t" rtlCol="false" tIns="0" lIns="0" bIns="0" rIns="0">
            <a:spAutoFit/>
          </a:bodyPr>
          <a:lstStyle/>
          <a:p>
            <a:pPr algn="just">
              <a:lnSpc>
                <a:spcPts val="8485"/>
              </a:lnSpc>
            </a:pPr>
            <a:r>
              <a:rPr lang="en-US" b="true" sz="8158" spc="-342">
                <a:solidFill>
                  <a:srgbClr val="FFFFFF"/>
                </a:solidFill>
                <a:latin typeface="Arial Bold"/>
                <a:ea typeface="Arial Bold"/>
                <a:cs typeface="Arial Bold"/>
                <a:sym typeface="Arial Bold"/>
              </a:rPr>
              <a:t>mision</a:t>
            </a:r>
          </a:p>
        </p:txBody>
      </p:sp>
      <p:sp>
        <p:nvSpPr>
          <p:cNvPr name="TextBox 12" id="12"/>
          <p:cNvSpPr txBox="true"/>
          <p:nvPr/>
        </p:nvSpPr>
        <p:spPr>
          <a:xfrm rot="0">
            <a:off x="2790754" y="3908641"/>
            <a:ext cx="5172901" cy="1234859"/>
          </a:xfrm>
          <a:prstGeom prst="rect">
            <a:avLst/>
          </a:prstGeom>
        </p:spPr>
        <p:txBody>
          <a:bodyPr anchor="t" rtlCol="false" tIns="0" lIns="0" bIns="0" rIns="0">
            <a:spAutoFit/>
          </a:bodyPr>
          <a:lstStyle/>
          <a:p>
            <a:pPr algn="r">
              <a:lnSpc>
                <a:spcPts val="2443"/>
              </a:lnSpc>
            </a:pPr>
            <a:r>
              <a:rPr lang="en-US" sz="1576">
                <a:solidFill>
                  <a:srgbClr val="FFFFFF"/>
                </a:solidFill>
                <a:latin typeface="Arial"/>
                <a:ea typeface="Arial"/>
                <a:cs typeface="Arial"/>
                <a:sym typeface="Arial"/>
              </a:rPr>
              <a:t>To be the most customer-centric and innovative retailer &amp; eCommerce platform globally, offering unparalleled convenience, personalized experiences, and empowering businesses of all sizes to thrive in the digital marketplace.</a:t>
            </a:r>
          </a:p>
        </p:txBody>
      </p:sp>
      <p:sp>
        <p:nvSpPr>
          <p:cNvPr name="TextBox 13" id="13"/>
          <p:cNvSpPr txBox="true"/>
          <p:nvPr/>
        </p:nvSpPr>
        <p:spPr>
          <a:xfrm rot="0">
            <a:off x="10304435" y="6575641"/>
            <a:ext cx="5172901" cy="1844459"/>
          </a:xfrm>
          <a:prstGeom prst="rect">
            <a:avLst/>
          </a:prstGeom>
        </p:spPr>
        <p:txBody>
          <a:bodyPr anchor="t" rtlCol="false" tIns="0" lIns="0" bIns="0" rIns="0">
            <a:spAutoFit/>
          </a:bodyPr>
          <a:lstStyle/>
          <a:p>
            <a:pPr algn="l">
              <a:lnSpc>
                <a:spcPts val="2443"/>
              </a:lnSpc>
            </a:pPr>
            <a:r>
              <a:rPr lang="en-US" sz="1576">
                <a:solidFill>
                  <a:srgbClr val="FFFFFF"/>
                </a:solidFill>
                <a:latin typeface="Arial"/>
                <a:ea typeface="Arial"/>
                <a:cs typeface="Arial"/>
                <a:sym typeface="Arial"/>
              </a:rPr>
              <a:t>Customer Focus: To provide a seamless and enjoyable online shopping experience by offering a vast selection of quality products and top-notch customer service.</a:t>
            </a:r>
          </a:p>
          <a:p>
            <a:pPr algn="l">
              <a:lnSpc>
                <a:spcPts val="2443"/>
              </a:lnSpc>
            </a:pPr>
            <a:r>
              <a:rPr lang="en-US" sz="1576">
                <a:solidFill>
                  <a:srgbClr val="FFFFFF"/>
                </a:solidFill>
                <a:latin typeface="Arial"/>
                <a:ea typeface="Arial"/>
                <a:cs typeface="Arial"/>
                <a:sym typeface="Arial"/>
              </a:rPr>
              <a:t>Innovation: To continuously innovate and integrate cutting-edge technologies that enhance the shopping experience and streamline operations for sellers.</a:t>
            </a:r>
          </a:p>
        </p:txBody>
      </p:sp>
      <p:grpSp>
        <p:nvGrpSpPr>
          <p:cNvPr name="Group 14" id="14"/>
          <p:cNvGrpSpPr/>
          <p:nvPr/>
        </p:nvGrpSpPr>
        <p:grpSpPr>
          <a:xfrm rot="0">
            <a:off x="6749634" y="7206079"/>
            <a:ext cx="1214021" cy="121402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F4432"/>
            </a:solidFill>
          </p:spPr>
        </p:sp>
        <p:sp>
          <p:nvSpPr>
            <p:cNvPr name="TextBox 16" id="16"/>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17" id="17"/>
          <p:cNvSpPr/>
          <p:nvPr/>
        </p:nvSpPr>
        <p:spPr>
          <a:xfrm flipH="false" flipV="false" rot="0">
            <a:off x="6991667" y="7606711"/>
            <a:ext cx="729955" cy="412756"/>
          </a:xfrm>
          <a:custGeom>
            <a:avLst/>
            <a:gdLst/>
            <a:ahLst/>
            <a:cxnLst/>
            <a:rect r="r" b="b" t="t" l="l"/>
            <a:pathLst>
              <a:path h="412756" w="729955">
                <a:moveTo>
                  <a:pt x="0" y="0"/>
                </a:moveTo>
                <a:lnTo>
                  <a:pt x="729955" y="0"/>
                </a:lnTo>
                <a:lnTo>
                  <a:pt x="729955" y="412756"/>
                </a:lnTo>
                <a:lnTo>
                  <a:pt x="0" y="412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10304435" y="2316232"/>
            <a:ext cx="1214021" cy="121402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090D"/>
            </a:solidFill>
          </p:spPr>
        </p:sp>
        <p:sp>
          <p:nvSpPr>
            <p:cNvPr name="TextBox 20" id="20"/>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21" id="21"/>
          <p:cNvSpPr/>
          <p:nvPr/>
        </p:nvSpPr>
        <p:spPr>
          <a:xfrm flipH="false" flipV="false" rot="0">
            <a:off x="10513856" y="2527129"/>
            <a:ext cx="856788" cy="797398"/>
          </a:xfrm>
          <a:custGeom>
            <a:avLst/>
            <a:gdLst/>
            <a:ahLst/>
            <a:cxnLst/>
            <a:rect r="r" b="b" t="t" l="l"/>
            <a:pathLst>
              <a:path h="797398" w="856788">
                <a:moveTo>
                  <a:pt x="0" y="0"/>
                </a:moveTo>
                <a:lnTo>
                  <a:pt x="856788" y="0"/>
                </a:lnTo>
                <a:lnTo>
                  <a:pt x="856788" y="797398"/>
                </a:lnTo>
                <a:lnTo>
                  <a:pt x="0" y="7973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461519" y="523693"/>
            <a:ext cx="613695" cy="613695"/>
          </a:xfrm>
          <a:custGeom>
            <a:avLst/>
            <a:gdLst/>
            <a:ahLst/>
            <a:cxnLst/>
            <a:rect r="r" b="b" t="t" l="l"/>
            <a:pathLst>
              <a:path h="613695" w="613695">
                <a:moveTo>
                  <a:pt x="0" y="0"/>
                </a:moveTo>
                <a:lnTo>
                  <a:pt x="613695" y="0"/>
                </a:lnTo>
                <a:lnTo>
                  <a:pt x="613695" y="613695"/>
                </a:lnTo>
                <a:lnTo>
                  <a:pt x="0" y="613695"/>
                </a:lnTo>
                <a:lnTo>
                  <a:pt x="0" y="0"/>
                </a:lnTo>
                <a:close/>
              </a:path>
            </a:pathLst>
          </a:custGeom>
          <a:blipFill>
            <a:blip r:embed="rId6"/>
            <a:stretch>
              <a:fillRect l="0" t="0" r="0" b="0"/>
            </a:stretch>
          </a:blipFill>
        </p:spPr>
      </p:sp>
      <p:sp>
        <p:nvSpPr>
          <p:cNvPr name="TextBox 23" id="23"/>
          <p:cNvSpPr txBox="true"/>
          <p:nvPr/>
        </p:nvSpPr>
        <p:spPr>
          <a:xfrm rot="0">
            <a:off x="2264173" y="733856"/>
            <a:ext cx="1017328" cy="253767"/>
          </a:xfrm>
          <a:prstGeom prst="rect">
            <a:avLst/>
          </a:prstGeom>
        </p:spPr>
        <p:txBody>
          <a:bodyPr anchor="t" rtlCol="false" tIns="0" lIns="0" bIns="0" rIns="0">
            <a:spAutoFit/>
          </a:bodyPr>
          <a:lstStyle/>
          <a:p>
            <a:pPr algn="l">
              <a:lnSpc>
                <a:spcPts val="2049"/>
              </a:lnSpc>
              <a:spcBef>
                <a:spcPct val="0"/>
              </a:spcBef>
            </a:pPr>
            <a:r>
              <a:rPr lang="en-US" sz="1813">
                <a:solidFill>
                  <a:srgbClr val="FFFFFF"/>
                </a:solidFill>
                <a:latin typeface="TT Firs Neue"/>
                <a:ea typeface="TT Firs Neue"/>
                <a:cs typeface="TT Firs Neue"/>
                <a:sym typeface="TT Firs Neue"/>
              </a:rPr>
              <a:t> Supplies</a:t>
            </a:r>
          </a:p>
        </p:txBody>
      </p:sp>
      <p:sp>
        <p:nvSpPr>
          <p:cNvPr name="TextBox 24" id="24"/>
          <p:cNvSpPr txBox="true"/>
          <p:nvPr/>
        </p:nvSpPr>
        <p:spPr>
          <a:xfrm rot="0">
            <a:off x="1075214" y="706388"/>
            <a:ext cx="1188959" cy="303870"/>
          </a:xfrm>
          <a:prstGeom prst="rect">
            <a:avLst/>
          </a:prstGeom>
        </p:spPr>
        <p:txBody>
          <a:bodyPr anchor="t" rtlCol="false" tIns="0" lIns="0" bIns="0" rIns="0">
            <a:spAutoFit/>
          </a:bodyPr>
          <a:lstStyle/>
          <a:p>
            <a:pPr algn="r" marL="0" indent="0" lvl="0">
              <a:lnSpc>
                <a:spcPts val="2425"/>
              </a:lnSpc>
              <a:spcBef>
                <a:spcPct val="0"/>
              </a:spcBef>
            </a:pPr>
            <a:r>
              <a:rPr lang="en-US" b="true" sz="2146" i="true">
                <a:solidFill>
                  <a:srgbClr val="20E2D7"/>
                </a:solidFill>
                <a:latin typeface="TT Firs Neue Bold Italics"/>
                <a:ea typeface="TT Firs Neue Bold Italics"/>
                <a:cs typeface="TT Firs Neue Bold Italics"/>
                <a:sym typeface="TT Firs Neue Bold Italics"/>
              </a:rPr>
              <a:t>NextEra</a:t>
            </a:r>
          </a:p>
        </p:txBody>
      </p:sp>
      <p:sp>
        <p:nvSpPr>
          <p:cNvPr name="TextBox 25" id="25"/>
          <p:cNvSpPr txBox="true"/>
          <p:nvPr/>
        </p:nvSpPr>
        <p:spPr>
          <a:xfrm rot="0">
            <a:off x="14472114" y="898852"/>
            <a:ext cx="3002725" cy="216460"/>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@NextEraSuppliesSite</a:t>
            </a:r>
          </a:p>
        </p:txBody>
      </p:sp>
      <p:grpSp>
        <p:nvGrpSpPr>
          <p:cNvPr name="Group 26" id="26"/>
          <p:cNvGrpSpPr/>
          <p:nvPr/>
        </p:nvGrpSpPr>
        <p:grpSpPr>
          <a:xfrm rot="0">
            <a:off x="15154957" y="756844"/>
            <a:ext cx="2632927" cy="481425"/>
            <a:chOff x="0" y="0"/>
            <a:chExt cx="2222614" cy="406400"/>
          </a:xfrm>
        </p:grpSpPr>
        <p:sp>
          <p:nvSpPr>
            <p:cNvPr name="Freeform 27" id="27"/>
            <p:cNvSpPr/>
            <p:nvPr/>
          </p:nvSpPr>
          <p:spPr>
            <a:xfrm flipH="false" flipV="false" rot="0">
              <a:off x="0" y="0"/>
              <a:ext cx="2222614" cy="406400"/>
            </a:xfrm>
            <a:custGeom>
              <a:avLst/>
              <a:gdLst/>
              <a:ahLst/>
              <a:cxnLst/>
              <a:rect r="r" b="b" t="t" l="l"/>
              <a:pathLst>
                <a:path h="406400" w="2222614">
                  <a:moveTo>
                    <a:pt x="2019414" y="0"/>
                  </a:moveTo>
                  <a:cubicBezTo>
                    <a:pt x="2131638" y="0"/>
                    <a:pt x="2222614" y="90976"/>
                    <a:pt x="2222614" y="203200"/>
                  </a:cubicBezTo>
                  <a:cubicBezTo>
                    <a:pt x="2222614" y="315424"/>
                    <a:pt x="2131638" y="406400"/>
                    <a:pt x="20194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FFFFFF"/>
              </a:solidFill>
              <a:prstDash val="solid"/>
              <a:miter/>
            </a:ln>
          </p:spPr>
        </p:sp>
        <p:sp>
          <p:nvSpPr>
            <p:cNvPr name="TextBox 28" id="28"/>
            <p:cNvSpPr txBox="true"/>
            <p:nvPr/>
          </p:nvSpPr>
          <p:spPr>
            <a:xfrm>
              <a:off x="0" y="-38100"/>
              <a:ext cx="2222614"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F4432"/>
        </a:solidFill>
      </p:bgPr>
    </p:bg>
    <p:spTree>
      <p:nvGrpSpPr>
        <p:cNvPr id="1" name=""/>
        <p:cNvGrpSpPr/>
        <p:nvPr/>
      </p:nvGrpSpPr>
      <p:grpSpPr>
        <a:xfrm>
          <a:off x="0" y="0"/>
          <a:ext cx="0" cy="0"/>
          <a:chOff x="0" y="0"/>
          <a:chExt cx="0" cy="0"/>
        </a:xfrm>
      </p:grpSpPr>
      <p:grpSp>
        <p:nvGrpSpPr>
          <p:cNvPr name="Group 2" id="2"/>
          <p:cNvGrpSpPr/>
          <p:nvPr/>
        </p:nvGrpSpPr>
        <p:grpSpPr>
          <a:xfrm rot="0">
            <a:off x="8650782" y="2316232"/>
            <a:ext cx="9029592" cy="6592197"/>
            <a:chOff x="0" y="0"/>
            <a:chExt cx="1047933" cy="765060"/>
          </a:xfrm>
        </p:grpSpPr>
        <p:sp>
          <p:nvSpPr>
            <p:cNvPr name="Freeform 3" id="3"/>
            <p:cNvSpPr/>
            <p:nvPr/>
          </p:nvSpPr>
          <p:spPr>
            <a:xfrm flipH="false" flipV="false" rot="0">
              <a:off x="0" y="0"/>
              <a:ext cx="1047933" cy="765060"/>
            </a:xfrm>
            <a:custGeom>
              <a:avLst/>
              <a:gdLst/>
              <a:ahLst/>
              <a:cxnLst/>
              <a:rect r="r" b="b" t="t" l="l"/>
              <a:pathLst>
                <a:path h="765060" w="1047933">
                  <a:moveTo>
                    <a:pt x="0" y="0"/>
                  </a:moveTo>
                  <a:lnTo>
                    <a:pt x="1047933" y="0"/>
                  </a:lnTo>
                  <a:lnTo>
                    <a:pt x="1047933" y="765060"/>
                  </a:lnTo>
                  <a:lnTo>
                    <a:pt x="0" y="765060"/>
                  </a:lnTo>
                  <a:close/>
                </a:path>
              </a:pathLst>
            </a:custGeom>
            <a:blipFill>
              <a:blip r:embed="rId2"/>
              <a:stretch>
                <a:fillRect l="0" t="-38215" r="0" b="-38215"/>
              </a:stretch>
            </a:blipFill>
          </p:spPr>
        </p:sp>
      </p:grpSp>
      <p:sp>
        <p:nvSpPr>
          <p:cNvPr name="TextBox 4" id="4"/>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EBEBEB"/>
                </a:solidFill>
                <a:latin typeface="Arial"/>
                <a:ea typeface="Arial"/>
                <a:cs typeface="Arial"/>
                <a:sym typeface="Arial"/>
              </a:rPr>
              <a:t>About Us</a:t>
            </a:r>
          </a:p>
        </p:txBody>
      </p:sp>
      <p:sp>
        <p:nvSpPr>
          <p:cNvPr name="TextBox 5" id="5"/>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EBEBEB"/>
                </a:solidFill>
                <a:latin typeface="Arial"/>
                <a:ea typeface="Arial"/>
                <a:cs typeface="Arial"/>
                <a:sym typeface="Arial"/>
              </a:rPr>
              <a:t>Menu</a:t>
            </a:r>
          </a:p>
        </p:txBody>
      </p:sp>
      <p:sp>
        <p:nvSpPr>
          <p:cNvPr name="TextBox 6" id="6"/>
          <p:cNvSpPr txBox="true"/>
          <p:nvPr/>
        </p:nvSpPr>
        <p:spPr>
          <a:xfrm rot="0">
            <a:off x="1875363" y="1515205"/>
            <a:ext cx="4564671" cy="2738581"/>
          </a:xfrm>
          <a:prstGeom prst="rect">
            <a:avLst/>
          </a:prstGeom>
        </p:spPr>
        <p:txBody>
          <a:bodyPr anchor="t" rtlCol="false" tIns="0" lIns="0" bIns="0" rIns="0">
            <a:spAutoFit/>
          </a:bodyPr>
          <a:lstStyle/>
          <a:p>
            <a:pPr algn="just">
              <a:lnSpc>
                <a:spcPts val="6773"/>
              </a:lnSpc>
            </a:pPr>
            <a:r>
              <a:rPr lang="en-US" b="true" sz="6513" spc="-273">
                <a:solidFill>
                  <a:srgbClr val="FFFFFF"/>
                </a:solidFill>
                <a:latin typeface="Arial Bold"/>
                <a:ea typeface="Arial Bold"/>
                <a:cs typeface="Arial Bold"/>
                <a:sym typeface="Arial Bold"/>
              </a:rPr>
              <a:t>Market Overview Opportunity</a:t>
            </a:r>
          </a:p>
        </p:txBody>
      </p:sp>
      <p:sp>
        <p:nvSpPr>
          <p:cNvPr name="TextBox 7" id="7"/>
          <p:cNvSpPr txBox="true"/>
          <p:nvPr/>
        </p:nvSpPr>
        <p:spPr>
          <a:xfrm rot="0">
            <a:off x="2054482" y="5908473"/>
            <a:ext cx="5172901" cy="2149259"/>
          </a:xfrm>
          <a:prstGeom prst="rect">
            <a:avLst/>
          </a:prstGeom>
        </p:spPr>
        <p:txBody>
          <a:bodyPr anchor="t" rtlCol="false" tIns="0" lIns="0" bIns="0" rIns="0">
            <a:spAutoFit/>
          </a:bodyPr>
          <a:lstStyle/>
          <a:p>
            <a:pPr algn="l">
              <a:lnSpc>
                <a:spcPts val="2443"/>
              </a:lnSpc>
            </a:pPr>
            <a:r>
              <a:rPr lang="en-US" sz="1576">
                <a:solidFill>
                  <a:srgbClr val="FFFFFF"/>
                </a:solidFill>
                <a:latin typeface="Arial"/>
                <a:ea typeface="Arial"/>
                <a:cs typeface="Arial"/>
                <a:sym typeface="Arial"/>
              </a:rPr>
              <a:t>The global retail &amp; eCommerce market has witnessed exponential growth in recent years, driven by increasing internet penetration, the rise of mobile shopping, and changing consumer behaviors. The market is projected to continue expanding, presenting significant opportunities for businesses that adapt to these trends. Key factors contributing to the market opportunity include:</a:t>
            </a:r>
          </a:p>
        </p:txBody>
      </p:sp>
      <p:grpSp>
        <p:nvGrpSpPr>
          <p:cNvPr name="Group 8" id="8"/>
          <p:cNvGrpSpPr/>
          <p:nvPr/>
        </p:nvGrpSpPr>
        <p:grpSpPr>
          <a:xfrm rot="0">
            <a:off x="644491" y="624574"/>
            <a:ext cx="2819983" cy="613695"/>
            <a:chOff x="0" y="0"/>
            <a:chExt cx="3759977" cy="818260"/>
          </a:xfrm>
        </p:grpSpPr>
        <p:sp>
          <p:nvSpPr>
            <p:cNvPr name="Freeform 9" id="9"/>
            <p:cNvSpPr/>
            <p:nvPr/>
          </p:nvSpPr>
          <p:spPr>
            <a:xfrm flipH="false" flipV="false" rot="0">
              <a:off x="0" y="0"/>
              <a:ext cx="818260" cy="818260"/>
            </a:xfrm>
            <a:custGeom>
              <a:avLst/>
              <a:gdLst/>
              <a:ahLst/>
              <a:cxnLst/>
              <a:rect r="r" b="b" t="t" l="l"/>
              <a:pathLst>
                <a:path h="818260" w="818260">
                  <a:moveTo>
                    <a:pt x="0" y="0"/>
                  </a:moveTo>
                  <a:lnTo>
                    <a:pt x="818260" y="0"/>
                  </a:lnTo>
                  <a:lnTo>
                    <a:pt x="818260" y="818260"/>
                  </a:lnTo>
                  <a:lnTo>
                    <a:pt x="0" y="818260"/>
                  </a:lnTo>
                  <a:lnTo>
                    <a:pt x="0" y="0"/>
                  </a:lnTo>
                  <a:close/>
                </a:path>
              </a:pathLst>
            </a:custGeom>
            <a:blipFill>
              <a:blip r:embed="rId3"/>
              <a:stretch>
                <a:fillRect l="0" t="0" r="0" b="0"/>
              </a:stretch>
            </a:blipFill>
          </p:spPr>
        </p:sp>
        <p:sp>
          <p:nvSpPr>
            <p:cNvPr name="TextBox 10" id="10"/>
            <p:cNvSpPr txBox="true"/>
            <p:nvPr/>
          </p:nvSpPr>
          <p:spPr>
            <a:xfrm rot="0">
              <a:off x="2403539" y="273868"/>
              <a:ext cx="1356438" cy="344706"/>
            </a:xfrm>
            <a:prstGeom prst="rect">
              <a:avLst/>
            </a:prstGeom>
          </p:spPr>
          <p:txBody>
            <a:bodyPr anchor="t" rtlCol="false" tIns="0" lIns="0" bIns="0" rIns="0">
              <a:spAutoFit/>
            </a:bodyPr>
            <a:lstStyle/>
            <a:p>
              <a:pPr algn="l">
                <a:lnSpc>
                  <a:spcPts val="2049"/>
                </a:lnSpc>
                <a:spcBef>
                  <a:spcPct val="0"/>
                </a:spcBef>
              </a:pPr>
              <a:r>
                <a:rPr lang="en-US" sz="1813">
                  <a:solidFill>
                    <a:srgbClr val="000000"/>
                  </a:solidFill>
                  <a:latin typeface="TT Firs Neue"/>
                  <a:ea typeface="TT Firs Neue"/>
                  <a:cs typeface="TT Firs Neue"/>
                  <a:sym typeface="TT Firs Neue"/>
                </a:rPr>
                <a:t> Supplies</a:t>
              </a:r>
            </a:p>
          </p:txBody>
        </p:sp>
        <p:sp>
          <p:nvSpPr>
            <p:cNvPr name="TextBox 11" id="11"/>
            <p:cNvSpPr txBox="true"/>
            <p:nvPr/>
          </p:nvSpPr>
          <p:spPr>
            <a:xfrm rot="0">
              <a:off x="818260" y="237243"/>
              <a:ext cx="1585279" cy="411511"/>
            </a:xfrm>
            <a:prstGeom prst="rect">
              <a:avLst/>
            </a:prstGeom>
          </p:spPr>
          <p:txBody>
            <a:bodyPr anchor="t" rtlCol="false" tIns="0" lIns="0" bIns="0" rIns="0">
              <a:spAutoFit/>
            </a:bodyPr>
            <a:lstStyle/>
            <a:p>
              <a:pPr algn="r" marL="0" indent="0" lvl="0">
                <a:lnSpc>
                  <a:spcPts val="2425"/>
                </a:lnSpc>
                <a:spcBef>
                  <a:spcPct val="0"/>
                </a:spcBef>
              </a:pPr>
              <a:r>
                <a:rPr lang="en-US" b="true" sz="2146" i="true">
                  <a:solidFill>
                    <a:srgbClr val="20E2D7"/>
                  </a:solidFill>
                  <a:latin typeface="TT Firs Neue Bold Italics"/>
                  <a:ea typeface="TT Firs Neue Bold Italics"/>
                  <a:cs typeface="TT Firs Neue Bold Italics"/>
                  <a:sym typeface="TT Firs Neue Bold Italics"/>
                </a:rPr>
                <a:t>NextEra</a:t>
              </a:r>
            </a:p>
          </p:txBody>
        </p:sp>
      </p:grpSp>
      <p:grpSp>
        <p:nvGrpSpPr>
          <p:cNvPr name="Group 12" id="12"/>
          <p:cNvGrpSpPr/>
          <p:nvPr/>
        </p:nvGrpSpPr>
        <p:grpSpPr>
          <a:xfrm rot="0">
            <a:off x="14364603" y="756844"/>
            <a:ext cx="3315770" cy="481425"/>
            <a:chOff x="0" y="0"/>
            <a:chExt cx="4421027" cy="641900"/>
          </a:xfrm>
        </p:grpSpPr>
        <p:sp>
          <p:nvSpPr>
            <p:cNvPr name="TextBox 13" id="13"/>
            <p:cNvSpPr txBox="true"/>
            <p:nvPr/>
          </p:nvSpPr>
          <p:spPr>
            <a:xfrm rot="0">
              <a:off x="0" y="182993"/>
              <a:ext cx="4003634" cy="294964"/>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@NextEraSuppliesSite</a:t>
              </a:r>
            </a:p>
          </p:txBody>
        </p:sp>
        <p:grpSp>
          <p:nvGrpSpPr>
            <p:cNvPr name="Group 14" id="14"/>
            <p:cNvGrpSpPr/>
            <p:nvPr/>
          </p:nvGrpSpPr>
          <p:grpSpPr>
            <a:xfrm rot="0">
              <a:off x="910458" y="0"/>
              <a:ext cx="3510569" cy="641900"/>
              <a:chOff x="0" y="0"/>
              <a:chExt cx="2222614" cy="406400"/>
            </a:xfrm>
          </p:grpSpPr>
          <p:sp>
            <p:nvSpPr>
              <p:cNvPr name="Freeform 15" id="15"/>
              <p:cNvSpPr/>
              <p:nvPr/>
            </p:nvSpPr>
            <p:spPr>
              <a:xfrm flipH="false" flipV="false" rot="0">
                <a:off x="0" y="0"/>
                <a:ext cx="2222614" cy="406400"/>
              </a:xfrm>
              <a:custGeom>
                <a:avLst/>
                <a:gdLst/>
                <a:ahLst/>
                <a:cxnLst/>
                <a:rect r="r" b="b" t="t" l="l"/>
                <a:pathLst>
                  <a:path h="406400" w="2222614">
                    <a:moveTo>
                      <a:pt x="2019414" y="0"/>
                    </a:moveTo>
                    <a:cubicBezTo>
                      <a:pt x="2131638" y="0"/>
                      <a:pt x="2222614" y="90976"/>
                      <a:pt x="2222614" y="203200"/>
                    </a:cubicBezTo>
                    <a:cubicBezTo>
                      <a:pt x="2222614" y="315424"/>
                      <a:pt x="2131638" y="406400"/>
                      <a:pt x="20194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FFFFFF"/>
                </a:solidFill>
                <a:prstDash val="solid"/>
                <a:miter/>
              </a:ln>
            </p:spPr>
          </p:sp>
          <p:sp>
            <p:nvSpPr>
              <p:cNvPr name="TextBox 16" id="16"/>
              <p:cNvSpPr txBox="true"/>
              <p:nvPr/>
            </p:nvSpPr>
            <p:spPr>
              <a:xfrm>
                <a:off x="0" y="-38100"/>
                <a:ext cx="2222614" cy="444500"/>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15154957" y="756844"/>
            <a:ext cx="2104343" cy="481425"/>
            <a:chOff x="0" y="0"/>
            <a:chExt cx="1776404" cy="406400"/>
          </a:xfrm>
        </p:grpSpPr>
        <p:sp>
          <p:nvSpPr>
            <p:cNvPr name="Freeform 3" id="3"/>
            <p:cNvSpPr/>
            <p:nvPr/>
          </p:nvSpPr>
          <p:spPr>
            <a:xfrm flipH="false" flipV="false" rot="0">
              <a:off x="0" y="0"/>
              <a:ext cx="1776404" cy="406400"/>
            </a:xfrm>
            <a:custGeom>
              <a:avLst/>
              <a:gdLst/>
              <a:ahLst/>
              <a:cxnLst/>
              <a:rect r="r" b="b" t="t" l="l"/>
              <a:pathLst>
                <a:path h="406400" w="1776404">
                  <a:moveTo>
                    <a:pt x="1573204" y="0"/>
                  </a:moveTo>
                  <a:cubicBezTo>
                    <a:pt x="1685428" y="0"/>
                    <a:pt x="1776404" y="90976"/>
                    <a:pt x="1776404" y="203200"/>
                  </a:cubicBezTo>
                  <a:cubicBezTo>
                    <a:pt x="1776404" y="315424"/>
                    <a:pt x="1685428" y="406400"/>
                    <a:pt x="157320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141519"/>
              </a:solidFill>
              <a:prstDash val="solid"/>
              <a:miter/>
            </a:ln>
          </p:spPr>
        </p:sp>
        <p:sp>
          <p:nvSpPr>
            <p:cNvPr name="TextBox 4" id="4"/>
            <p:cNvSpPr txBox="true"/>
            <p:nvPr/>
          </p:nvSpPr>
          <p:spPr>
            <a:xfrm>
              <a:off x="0" y="-38100"/>
              <a:ext cx="1776404" cy="444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923200" y="920927"/>
            <a:ext cx="3002725"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@reallygreatsite</a:t>
            </a:r>
          </a:p>
        </p:txBody>
      </p:sp>
      <p:sp>
        <p:nvSpPr>
          <p:cNvPr name="TextBox 6" id="6"/>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About Us</a:t>
            </a:r>
          </a:p>
        </p:txBody>
      </p:sp>
      <p:sp>
        <p:nvSpPr>
          <p:cNvPr name="TextBox 7" id="7"/>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Menu</a:t>
            </a:r>
          </a:p>
        </p:txBody>
      </p:sp>
      <p:grpSp>
        <p:nvGrpSpPr>
          <p:cNvPr name="Group 8" id="8"/>
          <p:cNvGrpSpPr/>
          <p:nvPr/>
        </p:nvGrpSpPr>
        <p:grpSpPr>
          <a:xfrm rot="0">
            <a:off x="7321428" y="2316232"/>
            <a:ext cx="10966572" cy="2123858"/>
            <a:chOff x="0" y="0"/>
            <a:chExt cx="2600809" cy="503690"/>
          </a:xfrm>
        </p:grpSpPr>
        <p:sp>
          <p:nvSpPr>
            <p:cNvPr name="Freeform 9" id="9"/>
            <p:cNvSpPr/>
            <p:nvPr/>
          </p:nvSpPr>
          <p:spPr>
            <a:xfrm flipH="false" flipV="false" rot="0">
              <a:off x="0" y="0"/>
              <a:ext cx="2600808" cy="503690"/>
            </a:xfrm>
            <a:custGeom>
              <a:avLst/>
              <a:gdLst/>
              <a:ahLst/>
              <a:cxnLst/>
              <a:rect r="r" b="b" t="t" l="l"/>
              <a:pathLst>
                <a:path h="503690" w="2600808">
                  <a:moveTo>
                    <a:pt x="0" y="0"/>
                  </a:moveTo>
                  <a:lnTo>
                    <a:pt x="2600808" y="0"/>
                  </a:lnTo>
                  <a:lnTo>
                    <a:pt x="2600808" y="503690"/>
                  </a:lnTo>
                  <a:lnTo>
                    <a:pt x="0" y="503690"/>
                  </a:lnTo>
                  <a:close/>
                </a:path>
              </a:pathLst>
            </a:custGeom>
            <a:solidFill>
              <a:srgbClr val="FFFFFF"/>
            </a:solidFill>
          </p:spPr>
        </p:sp>
        <p:sp>
          <p:nvSpPr>
            <p:cNvPr name="TextBox 10" id="10"/>
            <p:cNvSpPr txBox="true"/>
            <p:nvPr/>
          </p:nvSpPr>
          <p:spPr>
            <a:xfrm>
              <a:off x="0" y="19050"/>
              <a:ext cx="2600809" cy="484640"/>
            </a:xfrm>
            <a:prstGeom prst="rect">
              <a:avLst/>
            </a:prstGeom>
          </p:spPr>
          <p:txBody>
            <a:bodyPr anchor="ctr" rtlCol="false" tIns="50800" lIns="50800" bIns="50800" rIns="50800"/>
            <a:lstStyle/>
            <a:p>
              <a:pPr algn="ctr">
                <a:lnSpc>
                  <a:spcPts val="1387"/>
                </a:lnSpc>
              </a:pPr>
            </a:p>
          </p:txBody>
        </p:sp>
      </p:grpSp>
      <p:grpSp>
        <p:nvGrpSpPr>
          <p:cNvPr name="Group 11" id="11"/>
          <p:cNvGrpSpPr/>
          <p:nvPr/>
        </p:nvGrpSpPr>
        <p:grpSpPr>
          <a:xfrm rot="0">
            <a:off x="7321428" y="4654817"/>
            <a:ext cx="10966572" cy="2123858"/>
            <a:chOff x="0" y="0"/>
            <a:chExt cx="2600809" cy="503690"/>
          </a:xfrm>
        </p:grpSpPr>
        <p:sp>
          <p:nvSpPr>
            <p:cNvPr name="Freeform 12" id="12"/>
            <p:cNvSpPr/>
            <p:nvPr/>
          </p:nvSpPr>
          <p:spPr>
            <a:xfrm flipH="false" flipV="false" rot="0">
              <a:off x="0" y="0"/>
              <a:ext cx="2600808" cy="503690"/>
            </a:xfrm>
            <a:custGeom>
              <a:avLst/>
              <a:gdLst/>
              <a:ahLst/>
              <a:cxnLst/>
              <a:rect r="r" b="b" t="t" l="l"/>
              <a:pathLst>
                <a:path h="503690" w="2600808">
                  <a:moveTo>
                    <a:pt x="0" y="0"/>
                  </a:moveTo>
                  <a:lnTo>
                    <a:pt x="2600808" y="0"/>
                  </a:lnTo>
                  <a:lnTo>
                    <a:pt x="2600808" y="503690"/>
                  </a:lnTo>
                  <a:lnTo>
                    <a:pt x="0" y="503690"/>
                  </a:lnTo>
                  <a:close/>
                </a:path>
              </a:pathLst>
            </a:custGeom>
            <a:solidFill>
              <a:srgbClr val="FFFFFF"/>
            </a:solidFill>
          </p:spPr>
        </p:sp>
        <p:sp>
          <p:nvSpPr>
            <p:cNvPr name="TextBox 13" id="13"/>
            <p:cNvSpPr txBox="true"/>
            <p:nvPr/>
          </p:nvSpPr>
          <p:spPr>
            <a:xfrm>
              <a:off x="0" y="19050"/>
              <a:ext cx="2600809" cy="484640"/>
            </a:xfrm>
            <a:prstGeom prst="rect">
              <a:avLst/>
            </a:prstGeom>
          </p:spPr>
          <p:txBody>
            <a:bodyPr anchor="ctr" rtlCol="false" tIns="50800" lIns="50800" bIns="50800" rIns="50800"/>
            <a:lstStyle/>
            <a:p>
              <a:pPr algn="ctr">
                <a:lnSpc>
                  <a:spcPts val="1387"/>
                </a:lnSpc>
              </a:pPr>
            </a:p>
          </p:txBody>
        </p:sp>
      </p:grpSp>
      <p:sp>
        <p:nvSpPr>
          <p:cNvPr name="TextBox 14" id="14"/>
          <p:cNvSpPr txBox="true"/>
          <p:nvPr/>
        </p:nvSpPr>
        <p:spPr>
          <a:xfrm rot="0">
            <a:off x="2054482" y="3369736"/>
            <a:ext cx="4445956" cy="2347010"/>
          </a:xfrm>
          <a:prstGeom prst="rect">
            <a:avLst/>
          </a:prstGeom>
        </p:spPr>
        <p:txBody>
          <a:bodyPr anchor="t" rtlCol="false" tIns="0" lIns="0" bIns="0" rIns="0">
            <a:spAutoFit/>
          </a:bodyPr>
          <a:lstStyle/>
          <a:p>
            <a:pPr algn="l">
              <a:lnSpc>
                <a:spcPts val="8485"/>
              </a:lnSpc>
            </a:pPr>
            <a:r>
              <a:rPr lang="en-US" sz="8158" spc="-342" b="true">
                <a:solidFill>
                  <a:srgbClr val="141519"/>
                </a:solidFill>
                <a:latin typeface="Arial Bold"/>
                <a:ea typeface="Arial Bold"/>
                <a:cs typeface="Arial Bold"/>
                <a:sym typeface="Arial Bold"/>
              </a:rPr>
              <a:t>target</a:t>
            </a:r>
          </a:p>
          <a:p>
            <a:pPr algn="l">
              <a:lnSpc>
                <a:spcPts val="8485"/>
              </a:lnSpc>
            </a:pPr>
            <a:r>
              <a:rPr lang="en-US" sz="8158" spc="-342" b="true">
                <a:solidFill>
                  <a:srgbClr val="141519"/>
                </a:solidFill>
                <a:latin typeface="Arial Bold"/>
                <a:ea typeface="Arial Bold"/>
                <a:cs typeface="Arial Bold"/>
                <a:sym typeface="Arial Bold"/>
              </a:rPr>
              <a:t>audience</a:t>
            </a:r>
          </a:p>
        </p:txBody>
      </p:sp>
      <p:sp>
        <p:nvSpPr>
          <p:cNvPr name="TextBox 15" id="15"/>
          <p:cNvSpPr txBox="true"/>
          <p:nvPr/>
        </p:nvSpPr>
        <p:spPr>
          <a:xfrm rot="0">
            <a:off x="2054482" y="5958630"/>
            <a:ext cx="4167363" cy="930059"/>
          </a:xfrm>
          <a:prstGeom prst="rect">
            <a:avLst/>
          </a:prstGeom>
        </p:spPr>
        <p:txBody>
          <a:bodyPr anchor="t" rtlCol="false" tIns="0" lIns="0" bIns="0" rIns="0">
            <a:spAutoFit/>
          </a:bodyPr>
          <a:lstStyle/>
          <a:p>
            <a:pPr algn="just">
              <a:lnSpc>
                <a:spcPts val="2443"/>
              </a:lnSpc>
            </a:pPr>
            <a:r>
              <a:rPr lang="en-US" sz="1576">
                <a:solidFill>
                  <a:srgbClr val="141519"/>
                </a:solidFill>
                <a:latin typeface="Arial"/>
                <a:ea typeface="Arial"/>
                <a:cs typeface="Arial"/>
                <a:sym typeface="Arial"/>
              </a:rPr>
              <a:t>To effectively harness the market opportunity, we have identified our target audience as follows:</a:t>
            </a:r>
          </a:p>
        </p:txBody>
      </p:sp>
      <p:sp>
        <p:nvSpPr>
          <p:cNvPr name="TextBox 16" id="16"/>
          <p:cNvSpPr txBox="true"/>
          <p:nvPr/>
        </p:nvSpPr>
        <p:spPr>
          <a:xfrm rot="0">
            <a:off x="7995895" y="2738019"/>
            <a:ext cx="8026594" cy="1234859"/>
          </a:xfrm>
          <a:prstGeom prst="rect">
            <a:avLst/>
          </a:prstGeom>
        </p:spPr>
        <p:txBody>
          <a:bodyPr anchor="t" rtlCol="false" tIns="0" lIns="0" bIns="0" rIns="0">
            <a:spAutoFit/>
          </a:bodyPr>
          <a:lstStyle/>
          <a:p>
            <a:pPr algn="just">
              <a:lnSpc>
                <a:spcPts val="2443"/>
              </a:lnSpc>
            </a:pPr>
            <a:r>
              <a:rPr lang="en-US" sz="1576">
                <a:solidFill>
                  <a:srgbClr val="141519"/>
                </a:solidFill>
                <a:latin typeface="Arial"/>
                <a:ea typeface="Arial"/>
                <a:cs typeface="Arial"/>
                <a:sym typeface="Arial"/>
              </a:rPr>
              <a:t>1. Millennials and Gen Z</a:t>
            </a:r>
          </a:p>
          <a:p>
            <a:pPr algn="just">
              <a:lnSpc>
                <a:spcPts val="2443"/>
              </a:lnSpc>
            </a:pPr>
            <a:r>
              <a:rPr lang="en-US" sz="1576">
                <a:solidFill>
                  <a:srgbClr val="141519"/>
                </a:solidFill>
                <a:latin typeface="Arial"/>
                <a:ea typeface="Arial"/>
                <a:cs typeface="Arial"/>
                <a:sym typeface="Arial"/>
              </a:rPr>
              <a:t>Demographics: Aged 18-35, tech-savvy, and socially conscious.</a:t>
            </a:r>
          </a:p>
          <a:p>
            <a:pPr algn="l">
              <a:lnSpc>
                <a:spcPts val="2443"/>
              </a:lnSpc>
            </a:pPr>
            <a:r>
              <a:rPr lang="en-US" sz="1576">
                <a:solidFill>
                  <a:srgbClr val="141519"/>
                </a:solidFill>
                <a:latin typeface="Arial"/>
                <a:ea typeface="Arial"/>
                <a:cs typeface="Arial"/>
                <a:sym typeface="Arial"/>
              </a:rPr>
              <a:t>Behavior: Prefers online shopping, values convenience and personalization, and is influenced by social media and online reviews.</a:t>
            </a:r>
          </a:p>
        </p:txBody>
      </p:sp>
      <p:sp>
        <p:nvSpPr>
          <p:cNvPr name="TextBox 17" id="17"/>
          <p:cNvSpPr txBox="true"/>
          <p:nvPr/>
        </p:nvSpPr>
        <p:spPr>
          <a:xfrm rot="0">
            <a:off x="7995895" y="5076604"/>
            <a:ext cx="8026594" cy="1234859"/>
          </a:xfrm>
          <a:prstGeom prst="rect">
            <a:avLst/>
          </a:prstGeom>
        </p:spPr>
        <p:txBody>
          <a:bodyPr anchor="t" rtlCol="false" tIns="0" lIns="0" bIns="0" rIns="0">
            <a:spAutoFit/>
          </a:bodyPr>
          <a:lstStyle/>
          <a:p>
            <a:pPr algn="just">
              <a:lnSpc>
                <a:spcPts val="2443"/>
              </a:lnSpc>
            </a:pPr>
            <a:r>
              <a:rPr lang="en-US" sz="1576">
                <a:solidFill>
                  <a:srgbClr val="141519"/>
                </a:solidFill>
                <a:latin typeface="Arial"/>
                <a:ea typeface="Arial"/>
                <a:cs typeface="Arial"/>
                <a:sym typeface="Arial"/>
              </a:rPr>
              <a:t>2. Busy Professionals</a:t>
            </a:r>
          </a:p>
          <a:p>
            <a:pPr algn="just">
              <a:lnSpc>
                <a:spcPts val="2443"/>
              </a:lnSpc>
            </a:pPr>
            <a:r>
              <a:rPr lang="en-US" sz="1576">
                <a:solidFill>
                  <a:srgbClr val="141519"/>
                </a:solidFill>
                <a:latin typeface="Arial"/>
                <a:ea typeface="Arial"/>
                <a:cs typeface="Arial"/>
                <a:sym typeface="Arial"/>
              </a:rPr>
              <a:t>Demographics: Aged 25-45, working full-time, and often juggling multiple responsibilities.</a:t>
            </a:r>
          </a:p>
          <a:p>
            <a:pPr algn="just">
              <a:lnSpc>
                <a:spcPts val="2443"/>
              </a:lnSpc>
            </a:pPr>
            <a:r>
              <a:rPr lang="en-US" sz="1576">
                <a:solidFill>
                  <a:srgbClr val="141519"/>
                </a:solidFill>
                <a:latin typeface="Arial"/>
                <a:ea typeface="Arial"/>
                <a:cs typeface="Arial"/>
                <a:sym typeface="Arial"/>
              </a:rPr>
              <a:t>Behavior: Seeks convenience and time-saving solutions, often shopping online during breaks or commutes.</a:t>
            </a:r>
          </a:p>
        </p:txBody>
      </p:sp>
      <p:grpSp>
        <p:nvGrpSpPr>
          <p:cNvPr name="Group 18" id="18"/>
          <p:cNvGrpSpPr/>
          <p:nvPr/>
        </p:nvGrpSpPr>
        <p:grpSpPr>
          <a:xfrm rot="0">
            <a:off x="7321428" y="6993402"/>
            <a:ext cx="10966572" cy="1915027"/>
            <a:chOff x="0" y="0"/>
            <a:chExt cx="2600809" cy="454164"/>
          </a:xfrm>
        </p:grpSpPr>
        <p:sp>
          <p:nvSpPr>
            <p:cNvPr name="Freeform 19" id="19"/>
            <p:cNvSpPr/>
            <p:nvPr/>
          </p:nvSpPr>
          <p:spPr>
            <a:xfrm flipH="false" flipV="false" rot="0">
              <a:off x="0" y="0"/>
              <a:ext cx="2600808" cy="454164"/>
            </a:xfrm>
            <a:custGeom>
              <a:avLst/>
              <a:gdLst/>
              <a:ahLst/>
              <a:cxnLst/>
              <a:rect r="r" b="b" t="t" l="l"/>
              <a:pathLst>
                <a:path h="454164" w="2600808">
                  <a:moveTo>
                    <a:pt x="0" y="0"/>
                  </a:moveTo>
                  <a:lnTo>
                    <a:pt x="2600808" y="0"/>
                  </a:lnTo>
                  <a:lnTo>
                    <a:pt x="2600808" y="454164"/>
                  </a:lnTo>
                  <a:lnTo>
                    <a:pt x="0" y="454164"/>
                  </a:lnTo>
                  <a:close/>
                </a:path>
              </a:pathLst>
            </a:custGeom>
            <a:solidFill>
              <a:srgbClr val="FFFFFF"/>
            </a:solidFill>
          </p:spPr>
        </p:sp>
        <p:sp>
          <p:nvSpPr>
            <p:cNvPr name="TextBox 20" id="20"/>
            <p:cNvSpPr txBox="true"/>
            <p:nvPr/>
          </p:nvSpPr>
          <p:spPr>
            <a:xfrm>
              <a:off x="0" y="19050"/>
              <a:ext cx="2600809" cy="435114"/>
            </a:xfrm>
            <a:prstGeom prst="rect">
              <a:avLst/>
            </a:prstGeom>
          </p:spPr>
          <p:txBody>
            <a:bodyPr anchor="ctr" rtlCol="false" tIns="50800" lIns="50800" bIns="50800" rIns="50800"/>
            <a:lstStyle/>
            <a:p>
              <a:pPr algn="ctr">
                <a:lnSpc>
                  <a:spcPts val="1387"/>
                </a:lnSpc>
              </a:pPr>
            </a:p>
          </p:txBody>
        </p:sp>
      </p:grpSp>
      <p:sp>
        <p:nvSpPr>
          <p:cNvPr name="TextBox 21" id="21"/>
          <p:cNvSpPr txBox="true"/>
          <p:nvPr/>
        </p:nvSpPr>
        <p:spPr>
          <a:xfrm rot="0">
            <a:off x="7995895" y="7415189"/>
            <a:ext cx="8026594" cy="930059"/>
          </a:xfrm>
          <a:prstGeom prst="rect">
            <a:avLst/>
          </a:prstGeom>
        </p:spPr>
        <p:txBody>
          <a:bodyPr anchor="t" rtlCol="false" tIns="0" lIns="0" bIns="0" rIns="0">
            <a:spAutoFit/>
          </a:bodyPr>
          <a:lstStyle/>
          <a:p>
            <a:pPr algn="just">
              <a:lnSpc>
                <a:spcPts val="2443"/>
              </a:lnSpc>
            </a:pPr>
            <a:r>
              <a:rPr lang="en-US" sz="1576">
                <a:solidFill>
                  <a:srgbClr val="141519"/>
                </a:solidFill>
                <a:latin typeface="Arial"/>
                <a:ea typeface="Arial"/>
                <a:cs typeface="Arial"/>
                <a:sym typeface="Arial"/>
              </a:rPr>
              <a:t>3. Families and Parents</a:t>
            </a:r>
          </a:p>
          <a:p>
            <a:pPr algn="just">
              <a:lnSpc>
                <a:spcPts val="2443"/>
              </a:lnSpc>
            </a:pPr>
            <a:r>
              <a:rPr lang="en-US" sz="1576">
                <a:solidFill>
                  <a:srgbClr val="141519"/>
                </a:solidFill>
                <a:latin typeface="Arial"/>
                <a:ea typeface="Arial"/>
                <a:cs typeface="Arial"/>
                <a:sym typeface="Arial"/>
              </a:rPr>
              <a:t>Demographics: Aged 30-50, often with children, seeking products for family needs.</a:t>
            </a:r>
          </a:p>
          <a:p>
            <a:pPr algn="just">
              <a:lnSpc>
                <a:spcPts val="2443"/>
              </a:lnSpc>
            </a:pPr>
            <a:r>
              <a:rPr lang="en-US" sz="1576">
                <a:solidFill>
                  <a:srgbClr val="141519"/>
                </a:solidFill>
                <a:latin typeface="Arial"/>
                <a:ea typeface="Arial"/>
                <a:cs typeface="Arial"/>
                <a:sym typeface="Arial"/>
              </a:rPr>
              <a:t>Behavior: Values quality and affordability, often purchasing in bulk or seeking deals.</a:t>
            </a:r>
          </a:p>
        </p:txBody>
      </p:sp>
      <p:grpSp>
        <p:nvGrpSpPr>
          <p:cNvPr name="Group 22" id="22"/>
          <p:cNvGrpSpPr/>
          <p:nvPr/>
        </p:nvGrpSpPr>
        <p:grpSpPr>
          <a:xfrm rot="0">
            <a:off x="644491" y="624574"/>
            <a:ext cx="2819983" cy="613695"/>
            <a:chOff x="0" y="0"/>
            <a:chExt cx="3759977" cy="818260"/>
          </a:xfrm>
        </p:grpSpPr>
        <p:sp>
          <p:nvSpPr>
            <p:cNvPr name="Freeform 23" id="23"/>
            <p:cNvSpPr/>
            <p:nvPr/>
          </p:nvSpPr>
          <p:spPr>
            <a:xfrm flipH="false" flipV="false" rot="0">
              <a:off x="0" y="0"/>
              <a:ext cx="818260" cy="818260"/>
            </a:xfrm>
            <a:custGeom>
              <a:avLst/>
              <a:gdLst/>
              <a:ahLst/>
              <a:cxnLst/>
              <a:rect r="r" b="b" t="t" l="l"/>
              <a:pathLst>
                <a:path h="818260" w="818260">
                  <a:moveTo>
                    <a:pt x="0" y="0"/>
                  </a:moveTo>
                  <a:lnTo>
                    <a:pt x="818260" y="0"/>
                  </a:lnTo>
                  <a:lnTo>
                    <a:pt x="818260" y="818260"/>
                  </a:lnTo>
                  <a:lnTo>
                    <a:pt x="0" y="818260"/>
                  </a:lnTo>
                  <a:lnTo>
                    <a:pt x="0" y="0"/>
                  </a:lnTo>
                  <a:close/>
                </a:path>
              </a:pathLst>
            </a:custGeom>
            <a:blipFill>
              <a:blip r:embed="rId2"/>
              <a:stretch>
                <a:fillRect l="0" t="0" r="0" b="0"/>
              </a:stretch>
            </a:blipFill>
          </p:spPr>
        </p:sp>
        <p:sp>
          <p:nvSpPr>
            <p:cNvPr name="TextBox 24" id="24"/>
            <p:cNvSpPr txBox="true"/>
            <p:nvPr/>
          </p:nvSpPr>
          <p:spPr>
            <a:xfrm rot="0">
              <a:off x="2403539" y="273868"/>
              <a:ext cx="1356438" cy="344706"/>
            </a:xfrm>
            <a:prstGeom prst="rect">
              <a:avLst/>
            </a:prstGeom>
          </p:spPr>
          <p:txBody>
            <a:bodyPr anchor="t" rtlCol="false" tIns="0" lIns="0" bIns="0" rIns="0">
              <a:spAutoFit/>
            </a:bodyPr>
            <a:lstStyle/>
            <a:p>
              <a:pPr algn="l">
                <a:lnSpc>
                  <a:spcPts val="2049"/>
                </a:lnSpc>
                <a:spcBef>
                  <a:spcPct val="0"/>
                </a:spcBef>
              </a:pPr>
              <a:r>
                <a:rPr lang="en-US" sz="1813">
                  <a:solidFill>
                    <a:srgbClr val="000000"/>
                  </a:solidFill>
                  <a:latin typeface="TT Firs Neue"/>
                  <a:ea typeface="TT Firs Neue"/>
                  <a:cs typeface="TT Firs Neue"/>
                  <a:sym typeface="TT Firs Neue"/>
                </a:rPr>
                <a:t> Supplies</a:t>
              </a:r>
            </a:p>
          </p:txBody>
        </p:sp>
        <p:sp>
          <p:nvSpPr>
            <p:cNvPr name="TextBox 25" id="25"/>
            <p:cNvSpPr txBox="true"/>
            <p:nvPr/>
          </p:nvSpPr>
          <p:spPr>
            <a:xfrm rot="0">
              <a:off x="818260" y="237243"/>
              <a:ext cx="1585279" cy="411511"/>
            </a:xfrm>
            <a:prstGeom prst="rect">
              <a:avLst/>
            </a:prstGeom>
          </p:spPr>
          <p:txBody>
            <a:bodyPr anchor="t" rtlCol="false" tIns="0" lIns="0" bIns="0" rIns="0">
              <a:spAutoFit/>
            </a:bodyPr>
            <a:lstStyle/>
            <a:p>
              <a:pPr algn="r" marL="0" indent="0" lvl="0">
                <a:lnSpc>
                  <a:spcPts val="2425"/>
                </a:lnSpc>
                <a:spcBef>
                  <a:spcPct val="0"/>
                </a:spcBef>
              </a:pPr>
              <a:r>
                <a:rPr lang="en-US" b="true" sz="2146" i="true">
                  <a:solidFill>
                    <a:srgbClr val="20E2D7"/>
                  </a:solidFill>
                  <a:latin typeface="TT Firs Neue Bold Italics"/>
                  <a:ea typeface="TT Firs Neue Bold Italics"/>
                  <a:cs typeface="TT Firs Neue Bold Italics"/>
                  <a:sym typeface="TT Firs Neue Bold Italics"/>
                </a:rPr>
                <a:t>NextEra</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777" r="0" b="-10777"/>
            </a:stretch>
          </a:blipFill>
        </p:spPr>
      </p:sp>
      <p:grpSp>
        <p:nvGrpSpPr>
          <p:cNvPr name="Group 3" id="3"/>
          <p:cNvGrpSpPr/>
          <p:nvPr/>
        </p:nvGrpSpPr>
        <p:grpSpPr>
          <a:xfrm rot="0">
            <a:off x="-278449" y="-193547"/>
            <a:ext cx="11161801" cy="10287000"/>
            <a:chOff x="0" y="0"/>
            <a:chExt cx="2939733" cy="2709333"/>
          </a:xfrm>
        </p:grpSpPr>
        <p:sp>
          <p:nvSpPr>
            <p:cNvPr name="Freeform 4" id="4"/>
            <p:cNvSpPr/>
            <p:nvPr/>
          </p:nvSpPr>
          <p:spPr>
            <a:xfrm flipH="false" flipV="false" rot="0">
              <a:off x="0" y="0"/>
              <a:ext cx="2939734" cy="2709333"/>
            </a:xfrm>
            <a:custGeom>
              <a:avLst/>
              <a:gdLst/>
              <a:ahLst/>
              <a:cxnLst/>
              <a:rect r="r" b="b" t="t" l="l"/>
              <a:pathLst>
                <a:path h="2709333" w="2939734">
                  <a:moveTo>
                    <a:pt x="0" y="0"/>
                  </a:moveTo>
                  <a:lnTo>
                    <a:pt x="2939734" y="0"/>
                  </a:lnTo>
                  <a:lnTo>
                    <a:pt x="2939734" y="2709333"/>
                  </a:lnTo>
                  <a:lnTo>
                    <a:pt x="0" y="2709333"/>
                  </a:lnTo>
                  <a:close/>
                </a:path>
              </a:pathLst>
            </a:custGeom>
            <a:gradFill rotWithShape="true">
              <a:gsLst>
                <a:gs pos="0">
                  <a:srgbClr val="141519">
                    <a:alpha val="100000"/>
                  </a:srgbClr>
                </a:gs>
                <a:gs pos="100000">
                  <a:srgbClr val="141519">
                    <a:alpha val="0"/>
                  </a:srgbClr>
                </a:gs>
              </a:gsLst>
              <a:lin ang="0"/>
            </a:gradFill>
          </p:spPr>
        </p:sp>
        <p:sp>
          <p:nvSpPr>
            <p:cNvPr name="TextBox 5" id="5"/>
            <p:cNvSpPr txBox="true"/>
            <p:nvPr/>
          </p:nvSpPr>
          <p:spPr>
            <a:xfrm>
              <a:off x="0" y="19050"/>
              <a:ext cx="2939733" cy="2690283"/>
            </a:xfrm>
            <a:prstGeom prst="rect">
              <a:avLst/>
            </a:prstGeom>
          </p:spPr>
          <p:txBody>
            <a:bodyPr anchor="ctr" rtlCol="false" tIns="50800" lIns="50800" bIns="50800" rIns="50800"/>
            <a:lstStyle/>
            <a:p>
              <a:pPr algn="ctr">
                <a:lnSpc>
                  <a:spcPts val="1387"/>
                </a:lnSpc>
              </a:pPr>
            </a:p>
          </p:txBody>
        </p:sp>
      </p:grpSp>
      <p:grpSp>
        <p:nvGrpSpPr>
          <p:cNvPr name="Group 6" id="6"/>
          <p:cNvGrpSpPr/>
          <p:nvPr/>
        </p:nvGrpSpPr>
        <p:grpSpPr>
          <a:xfrm rot="0">
            <a:off x="15154957" y="756844"/>
            <a:ext cx="2104343" cy="481425"/>
            <a:chOff x="0" y="0"/>
            <a:chExt cx="1776404" cy="406400"/>
          </a:xfrm>
        </p:grpSpPr>
        <p:sp>
          <p:nvSpPr>
            <p:cNvPr name="Freeform 7" id="7"/>
            <p:cNvSpPr/>
            <p:nvPr/>
          </p:nvSpPr>
          <p:spPr>
            <a:xfrm flipH="false" flipV="false" rot="0">
              <a:off x="0" y="0"/>
              <a:ext cx="1776404" cy="406400"/>
            </a:xfrm>
            <a:custGeom>
              <a:avLst/>
              <a:gdLst/>
              <a:ahLst/>
              <a:cxnLst/>
              <a:rect r="r" b="b" t="t" l="l"/>
              <a:pathLst>
                <a:path h="406400" w="1776404">
                  <a:moveTo>
                    <a:pt x="1573204" y="0"/>
                  </a:moveTo>
                  <a:cubicBezTo>
                    <a:pt x="1685428" y="0"/>
                    <a:pt x="1776404" y="90976"/>
                    <a:pt x="1776404" y="203200"/>
                  </a:cubicBezTo>
                  <a:cubicBezTo>
                    <a:pt x="1776404" y="315424"/>
                    <a:pt x="1685428" y="406400"/>
                    <a:pt x="157320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FFFFFF"/>
              </a:solidFill>
              <a:prstDash val="solid"/>
              <a:miter/>
            </a:ln>
          </p:spPr>
        </p:sp>
        <p:sp>
          <p:nvSpPr>
            <p:cNvPr name="TextBox 8" id="8"/>
            <p:cNvSpPr txBox="true"/>
            <p:nvPr/>
          </p:nvSpPr>
          <p:spPr>
            <a:xfrm>
              <a:off x="0" y="-38100"/>
              <a:ext cx="1776404"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509329" y="7668220"/>
            <a:ext cx="3223659" cy="570514"/>
            <a:chOff x="0" y="0"/>
            <a:chExt cx="840937" cy="148827"/>
          </a:xfrm>
        </p:grpSpPr>
        <p:sp>
          <p:nvSpPr>
            <p:cNvPr name="Freeform 10" id="10"/>
            <p:cNvSpPr/>
            <p:nvPr/>
          </p:nvSpPr>
          <p:spPr>
            <a:xfrm flipH="false" flipV="false" rot="0">
              <a:off x="0" y="0"/>
              <a:ext cx="840937" cy="148827"/>
            </a:xfrm>
            <a:custGeom>
              <a:avLst/>
              <a:gdLst/>
              <a:ahLst/>
              <a:cxnLst/>
              <a:rect r="r" b="b" t="t" l="l"/>
              <a:pathLst>
                <a:path h="148827" w="840937">
                  <a:moveTo>
                    <a:pt x="0" y="0"/>
                  </a:moveTo>
                  <a:lnTo>
                    <a:pt x="840937" y="0"/>
                  </a:lnTo>
                  <a:lnTo>
                    <a:pt x="840937" y="148827"/>
                  </a:lnTo>
                  <a:lnTo>
                    <a:pt x="0" y="148827"/>
                  </a:lnTo>
                  <a:close/>
                </a:path>
              </a:pathLst>
            </a:custGeom>
            <a:solidFill>
              <a:srgbClr val="EBEBEB"/>
            </a:solidFill>
            <a:ln w="9525" cap="sq">
              <a:solidFill>
                <a:srgbClr val="FFFFFF"/>
              </a:solidFill>
              <a:prstDash val="solid"/>
              <a:miter/>
            </a:ln>
          </p:spPr>
        </p:sp>
        <p:sp>
          <p:nvSpPr>
            <p:cNvPr name="TextBox 11" id="11"/>
            <p:cNvSpPr txBox="true"/>
            <p:nvPr/>
          </p:nvSpPr>
          <p:spPr>
            <a:xfrm>
              <a:off x="0" y="19050"/>
              <a:ext cx="840937" cy="129777"/>
            </a:xfrm>
            <a:prstGeom prst="rect">
              <a:avLst/>
            </a:prstGeom>
          </p:spPr>
          <p:txBody>
            <a:bodyPr anchor="ctr" rtlCol="false" tIns="50800" lIns="50800" bIns="50800" rIns="50800"/>
            <a:lstStyle/>
            <a:p>
              <a:pPr algn="ctr">
                <a:lnSpc>
                  <a:spcPts val="1387"/>
                </a:lnSpc>
              </a:pPr>
            </a:p>
          </p:txBody>
        </p:sp>
      </p:grpSp>
      <p:grpSp>
        <p:nvGrpSpPr>
          <p:cNvPr name="Group 12" id="12"/>
          <p:cNvGrpSpPr/>
          <p:nvPr/>
        </p:nvGrpSpPr>
        <p:grpSpPr>
          <a:xfrm rot="0">
            <a:off x="644491" y="624574"/>
            <a:ext cx="2819983" cy="613695"/>
            <a:chOff x="0" y="0"/>
            <a:chExt cx="3759977" cy="818260"/>
          </a:xfrm>
        </p:grpSpPr>
        <p:sp>
          <p:nvSpPr>
            <p:cNvPr name="Freeform 13" id="13"/>
            <p:cNvSpPr/>
            <p:nvPr/>
          </p:nvSpPr>
          <p:spPr>
            <a:xfrm flipH="false" flipV="false" rot="0">
              <a:off x="0" y="0"/>
              <a:ext cx="818260" cy="818260"/>
            </a:xfrm>
            <a:custGeom>
              <a:avLst/>
              <a:gdLst/>
              <a:ahLst/>
              <a:cxnLst/>
              <a:rect r="r" b="b" t="t" l="l"/>
              <a:pathLst>
                <a:path h="818260" w="818260">
                  <a:moveTo>
                    <a:pt x="0" y="0"/>
                  </a:moveTo>
                  <a:lnTo>
                    <a:pt x="818260" y="0"/>
                  </a:lnTo>
                  <a:lnTo>
                    <a:pt x="818260" y="818260"/>
                  </a:lnTo>
                  <a:lnTo>
                    <a:pt x="0" y="818260"/>
                  </a:lnTo>
                  <a:lnTo>
                    <a:pt x="0" y="0"/>
                  </a:lnTo>
                  <a:close/>
                </a:path>
              </a:pathLst>
            </a:custGeom>
            <a:blipFill>
              <a:blip r:embed="rId3"/>
              <a:stretch>
                <a:fillRect l="0" t="0" r="0" b="0"/>
              </a:stretch>
            </a:blipFill>
          </p:spPr>
        </p:sp>
        <p:sp>
          <p:nvSpPr>
            <p:cNvPr name="TextBox 14" id="14"/>
            <p:cNvSpPr txBox="true"/>
            <p:nvPr/>
          </p:nvSpPr>
          <p:spPr>
            <a:xfrm rot="0">
              <a:off x="2403539" y="273868"/>
              <a:ext cx="1356438" cy="344706"/>
            </a:xfrm>
            <a:prstGeom prst="rect">
              <a:avLst/>
            </a:prstGeom>
          </p:spPr>
          <p:txBody>
            <a:bodyPr anchor="t" rtlCol="false" tIns="0" lIns="0" bIns="0" rIns="0">
              <a:spAutoFit/>
            </a:bodyPr>
            <a:lstStyle/>
            <a:p>
              <a:pPr algn="l">
                <a:lnSpc>
                  <a:spcPts val="2049"/>
                </a:lnSpc>
                <a:spcBef>
                  <a:spcPct val="0"/>
                </a:spcBef>
              </a:pPr>
              <a:r>
                <a:rPr lang="en-US" sz="1813">
                  <a:solidFill>
                    <a:srgbClr val="000000"/>
                  </a:solidFill>
                  <a:latin typeface="TT Firs Neue"/>
                  <a:ea typeface="TT Firs Neue"/>
                  <a:cs typeface="TT Firs Neue"/>
                  <a:sym typeface="TT Firs Neue"/>
                </a:rPr>
                <a:t> Supplies</a:t>
              </a:r>
            </a:p>
          </p:txBody>
        </p:sp>
        <p:sp>
          <p:nvSpPr>
            <p:cNvPr name="TextBox 15" id="15"/>
            <p:cNvSpPr txBox="true"/>
            <p:nvPr/>
          </p:nvSpPr>
          <p:spPr>
            <a:xfrm rot="0">
              <a:off x="818260" y="237243"/>
              <a:ext cx="1585279" cy="411511"/>
            </a:xfrm>
            <a:prstGeom prst="rect">
              <a:avLst/>
            </a:prstGeom>
          </p:spPr>
          <p:txBody>
            <a:bodyPr anchor="t" rtlCol="false" tIns="0" lIns="0" bIns="0" rIns="0">
              <a:spAutoFit/>
            </a:bodyPr>
            <a:lstStyle/>
            <a:p>
              <a:pPr algn="r" marL="0" indent="0" lvl="0">
                <a:lnSpc>
                  <a:spcPts val="2425"/>
                </a:lnSpc>
                <a:spcBef>
                  <a:spcPct val="0"/>
                </a:spcBef>
              </a:pPr>
              <a:r>
                <a:rPr lang="en-US" b="true" sz="2146" i="true">
                  <a:solidFill>
                    <a:srgbClr val="20E2D7"/>
                  </a:solidFill>
                  <a:latin typeface="TT Firs Neue Bold Italics"/>
                  <a:ea typeface="TT Firs Neue Bold Italics"/>
                  <a:cs typeface="TT Firs Neue Bold Italics"/>
                  <a:sym typeface="TT Firs Neue Bold Italics"/>
                </a:rPr>
                <a:t>NextEra</a:t>
              </a:r>
            </a:p>
          </p:txBody>
        </p:sp>
      </p:grpSp>
      <p:sp>
        <p:nvSpPr>
          <p:cNvPr name="TextBox 16" id="16"/>
          <p:cNvSpPr txBox="true"/>
          <p:nvPr/>
        </p:nvSpPr>
        <p:spPr>
          <a:xfrm rot="0">
            <a:off x="13923200" y="920927"/>
            <a:ext cx="3002725" cy="216460"/>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@reallygreatsite</a:t>
            </a:r>
          </a:p>
        </p:txBody>
      </p:sp>
      <p:sp>
        <p:nvSpPr>
          <p:cNvPr name="TextBox 17" id="17"/>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About Us</a:t>
            </a:r>
          </a:p>
        </p:txBody>
      </p:sp>
      <p:sp>
        <p:nvSpPr>
          <p:cNvPr name="TextBox 18" id="18"/>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Menu</a:t>
            </a:r>
          </a:p>
        </p:txBody>
      </p:sp>
      <p:sp>
        <p:nvSpPr>
          <p:cNvPr name="TextBox 19" id="19"/>
          <p:cNvSpPr txBox="true"/>
          <p:nvPr/>
        </p:nvSpPr>
        <p:spPr>
          <a:xfrm rot="0">
            <a:off x="1509329" y="1758265"/>
            <a:ext cx="5718054" cy="2347010"/>
          </a:xfrm>
          <a:prstGeom prst="rect">
            <a:avLst/>
          </a:prstGeom>
        </p:spPr>
        <p:txBody>
          <a:bodyPr anchor="t" rtlCol="false" tIns="0" lIns="0" bIns="0" rIns="0">
            <a:spAutoFit/>
          </a:bodyPr>
          <a:lstStyle/>
          <a:p>
            <a:pPr algn="just">
              <a:lnSpc>
                <a:spcPts val="8485"/>
              </a:lnSpc>
            </a:pPr>
            <a:r>
              <a:rPr lang="en-US" b="true" sz="8158" spc="-342">
                <a:solidFill>
                  <a:srgbClr val="FFFFFF"/>
                </a:solidFill>
                <a:latin typeface="Arial Bold"/>
                <a:ea typeface="Arial Bold"/>
                <a:cs typeface="Arial Bold"/>
                <a:sym typeface="Arial Bold"/>
              </a:rPr>
              <a:t>growth strategy</a:t>
            </a:r>
          </a:p>
        </p:txBody>
      </p:sp>
      <p:sp>
        <p:nvSpPr>
          <p:cNvPr name="TextBox 20" id="20"/>
          <p:cNvSpPr txBox="true"/>
          <p:nvPr/>
        </p:nvSpPr>
        <p:spPr>
          <a:xfrm rot="0">
            <a:off x="1509329" y="4142484"/>
            <a:ext cx="5172901" cy="1539659"/>
          </a:xfrm>
          <a:prstGeom prst="rect">
            <a:avLst/>
          </a:prstGeom>
        </p:spPr>
        <p:txBody>
          <a:bodyPr anchor="t" rtlCol="false" tIns="0" lIns="0" bIns="0" rIns="0">
            <a:spAutoFit/>
          </a:bodyPr>
          <a:lstStyle/>
          <a:p>
            <a:pPr algn="l">
              <a:lnSpc>
                <a:spcPts val="2443"/>
              </a:lnSpc>
            </a:pPr>
            <a:r>
              <a:rPr lang="en-US" sz="1576">
                <a:solidFill>
                  <a:srgbClr val="FFFFFF"/>
                </a:solidFill>
                <a:latin typeface="Arial"/>
                <a:ea typeface="Arial"/>
                <a:cs typeface="Arial"/>
                <a:sym typeface="Arial"/>
              </a:rPr>
              <a:t>At NextEra Supplies, our growth strategy is built to harness the transformative power of technology while ensuring sustainable and scalable development. Key components of our growth strategy include:</a:t>
            </a:r>
          </a:p>
          <a:p>
            <a:pPr algn="l">
              <a:lnSpc>
                <a:spcPts val="2443"/>
              </a:lnSpc>
            </a:pPr>
          </a:p>
        </p:txBody>
      </p:sp>
      <p:grpSp>
        <p:nvGrpSpPr>
          <p:cNvPr name="Group 21" id="21"/>
          <p:cNvGrpSpPr/>
          <p:nvPr/>
        </p:nvGrpSpPr>
        <p:grpSpPr>
          <a:xfrm rot="0">
            <a:off x="1509329" y="5820720"/>
            <a:ext cx="3223659" cy="570514"/>
            <a:chOff x="0" y="0"/>
            <a:chExt cx="4298212" cy="760685"/>
          </a:xfrm>
        </p:grpSpPr>
        <p:grpSp>
          <p:nvGrpSpPr>
            <p:cNvPr name="Group 22" id="22"/>
            <p:cNvGrpSpPr/>
            <p:nvPr/>
          </p:nvGrpSpPr>
          <p:grpSpPr>
            <a:xfrm rot="0">
              <a:off x="0" y="0"/>
              <a:ext cx="4298212" cy="760685"/>
              <a:chOff x="0" y="0"/>
              <a:chExt cx="840937" cy="148827"/>
            </a:xfrm>
          </p:grpSpPr>
          <p:sp>
            <p:nvSpPr>
              <p:cNvPr name="Freeform 23" id="23"/>
              <p:cNvSpPr/>
              <p:nvPr/>
            </p:nvSpPr>
            <p:spPr>
              <a:xfrm flipH="false" flipV="false" rot="0">
                <a:off x="0" y="0"/>
                <a:ext cx="840937" cy="148827"/>
              </a:xfrm>
              <a:custGeom>
                <a:avLst/>
                <a:gdLst/>
                <a:ahLst/>
                <a:cxnLst/>
                <a:rect r="r" b="b" t="t" l="l"/>
                <a:pathLst>
                  <a:path h="148827" w="840937">
                    <a:moveTo>
                      <a:pt x="0" y="0"/>
                    </a:moveTo>
                    <a:lnTo>
                      <a:pt x="840937" y="0"/>
                    </a:lnTo>
                    <a:lnTo>
                      <a:pt x="840937" y="148827"/>
                    </a:lnTo>
                    <a:lnTo>
                      <a:pt x="0" y="148827"/>
                    </a:lnTo>
                    <a:close/>
                  </a:path>
                </a:pathLst>
              </a:custGeom>
              <a:solidFill>
                <a:srgbClr val="EBEBEB"/>
              </a:solidFill>
              <a:ln w="9525" cap="sq">
                <a:solidFill>
                  <a:srgbClr val="FFFFFF"/>
                </a:solidFill>
                <a:prstDash val="solid"/>
                <a:miter/>
              </a:ln>
            </p:spPr>
          </p:sp>
          <p:sp>
            <p:nvSpPr>
              <p:cNvPr name="TextBox 24" id="24"/>
              <p:cNvSpPr txBox="true"/>
              <p:nvPr/>
            </p:nvSpPr>
            <p:spPr>
              <a:xfrm>
                <a:off x="0" y="19050"/>
                <a:ext cx="840937" cy="129777"/>
              </a:xfrm>
              <a:prstGeom prst="rect">
                <a:avLst/>
              </a:prstGeom>
            </p:spPr>
            <p:txBody>
              <a:bodyPr anchor="ctr" rtlCol="false" tIns="50800" lIns="50800" bIns="50800" rIns="50800"/>
              <a:lstStyle/>
              <a:p>
                <a:pPr algn="ctr">
                  <a:lnSpc>
                    <a:spcPts val="1387"/>
                  </a:lnSpc>
                </a:pPr>
              </a:p>
            </p:txBody>
          </p:sp>
        </p:grpSp>
        <p:sp>
          <p:nvSpPr>
            <p:cNvPr name="TextBox 25" id="25"/>
            <p:cNvSpPr txBox="true"/>
            <p:nvPr/>
          </p:nvSpPr>
          <p:spPr>
            <a:xfrm rot="0">
              <a:off x="413822" y="263931"/>
              <a:ext cx="3567410" cy="295165"/>
            </a:xfrm>
            <a:prstGeom prst="rect">
              <a:avLst/>
            </a:prstGeom>
          </p:spPr>
          <p:txBody>
            <a:bodyPr anchor="t" rtlCol="false" tIns="0" lIns="0" bIns="0" rIns="0">
              <a:spAutoFit/>
            </a:bodyPr>
            <a:lstStyle/>
            <a:p>
              <a:pPr algn="l">
                <a:lnSpc>
                  <a:spcPts val="1390"/>
                </a:lnSpc>
              </a:pPr>
              <a:r>
                <a:rPr lang="en-US" sz="1580">
                  <a:solidFill>
                    <a:srgbClr val="08090D"/>
                  </a:solidFill>
                  <a:latin typeface="Arial"/>
                  <a:ea typeface="Arial"/>
                  <a:cs typeface="Arial"/>
                  <a:sym typeface="Arial"/>
                </a:rPr>
                <a:t>Enhancing User Experience</a:t>
              </a:r>
            </a:p>
          </p:txBody>
        </p:sp>
      </p:grpSp>
      <p:grpSp>
        <p:nvGrpSpPr>
          <p:cNvPr name="Group 26" id="26"/>
          <p:cNvGrpSpPr/>
          <p:nvPr/>
        </p:nvGrpSpPr>
        <p:grpSpPr>
          <a:xfrm rot="0">
            <a:off x="1509329" y="6745281"/>
            <a:ext cx="3223659" cy="570514"/>
            <a:chOff x="0" y="0"/>
            <a:chExt cx="4298212" cy="760685"/>
          </a:xfrm>
        </p:grpSpPr>
        <p:grpSp>
          <p:nvGrpSpPr>
            <p:cNvPr name="Group 27" id="27"/>
            <p:cNvGrpSpPr/>
            <p:nvPr/>
          </p:nvGrpSpPr>
          <p:grpSpPr>
            <a:xfrm rot="0">
              <a:off x="0" y="0"/>
              <a:ext cx="4298212" cy="760685"/>
              <a:chOff x="0" y="0"/>
              <a:chExt cx="840937" cy="148827"/>
            </a:xfrm>
          </p:grpSpPr>
          <p:sp>
            <p:nvSpPr>
              <p:cNvPr name="Freeform 28" id="28"/>
              <p:cNvSpPr/>
              <p:nvPr/>
            </p:nvSpPr>
            <p:spPr>
              <a:xfrm flipH="false" flipV="false" rot="0">
                <a:off x="0" y="0"/>
                <a:ext cx="840937" cy="148827"/>
              </a:xfrm>
              <a:custGeom>
                <a:avLst/>
                <a:gdLst/>
                <a:ahLst/>
                <a:cxnLst/>
                <a:rect r="r" b="b" t="t" l="l"/>
                <a:pathLst>
                  <a:path h="148827" w="840937">
                    <a:moveTo>
                      <a:pt x="0" y="0"/>
                    </a:moveTo>
                    <a:lnTo>
                      <a:pt x="840937" y="0"/>
                    </a:lnTo>
                    <a:lnTo>
                      <a:pt x="840937" y="148827"/>
                    </a:lnTo>
                    <a:lnTo>
                      <a:pt x="0" y="148827"/>
                    </a:lnTo>
                    <a:close/>
                  </a:path>
                </a:pathLst>
              </a:custGeom>
              <a:solidFill>
                <a:srgbClr val="EBEBEB"/>
              </a:solidFill>
              <a:ln w="9525" cap="sq">
                <a:solidFill>
                  <a:srgbClr val="FFFFFF"/>
                </a:solidFill>
                <a:prstDash val="solid"/>
                <a:miter/>
              </a:ln>
            </p:spPr>
          </p:sp>
          <p:sp>
            <p:nvSpPr>
              <p:cNvPr name="TextBox 29" id="29"/>
              <p:cNvSpPr txBox="true"/>
              <p:nvPr/>
            </p:nvSpPr>
            <p:spPr>
              <a:xfrm>
                <a:off x="0" y="19050"/>
                <a:ext cx="840937" cy="129777"/>
              </a:xfrm>
              <a:prstGeom prst="rect">
                <a:avLst/>
              </a:prstGeom>
            </p:spPr>
            <p:txBody>
              <a:bodyPr anchor="ctr" rtlCol="false" tIns="50800" lIns="50800" bIns="50800" rIns="50800"/>
              <a:lstStyle/>
              <a:p>
                <a:pPr algn="ctr">
                  <a:lnSpc>
                    <a:spcPts val="1387"/>
                  </a:lnSpc>
                </a:pPr>
              </a:p>
            </p:txBody>
          </p:sp>
        </p:grpSp>
        <p:sp>
          <p:nvSpPr>
            <p:cNvPr name="TextBox 30" id="30"/>
            <p:cNvSpPr txBox="true"/>
            <p:nvPr/>
          </p:nvSpPr>
          <p:spPr>
            <a:xfrm rot="0">
              <a:off x="413822" y="263931"/>
              <a:ext cx="3567410" cy="295165"/>
            </a:xfrm>
            <a:prstGeom prst="rect">
              <a:avLst/>
            </a:prstGeom>
          </p:spPr>
          <p:txBody>
            <a:bodyPr anchor="t" rtlCol="false" tIns="0" lIns="0" bIns="0" rIns="0">
              <a:spAutoFit/>
            </a:bodyPr>
            <a:lstStyle/>
            <a:p>
              <a:pPr algn="l">
                <a:lnSpc>
                  <a:spcPts val="1390"/>
                </a:lnSpc>
              </a:pPr>
              <a:r>
                <a:rPr lang="en-US" sz="1580">
                  <a:solidFill>
                    <a:srgbClr val="08090D"/>
                  </a:solidFill>
                  <a:latin typeface="Arial"/>
                  <a:ea typeface="Arial"/>
                  <a:cs typeface="Arial"/>
                  <a:sym typeface="Arial"/>
                </a:rPr>
                <a:t>Expanding Product Range</a:t>
              </a:r>
            </a:p>
          </p:txBody>
        </p:sp>
      </p:grpSp>
      <p:sp>
        <p:nvSpPr>
          <p:cNvPr name="TextBox 31" id="31"/>
          <p:cNvSpPr txBox="true"/>
          <p:nvPr/>
        </p:nvSpPr>
        <p:spPr>
          <a:xfrm rot="0">
            <a:off x="1783380" y="7854696"/>
            <a:ext cx="2675558" cy="216611"/>
          </a:xfrm>
          <a:prstGeom prst="rect">
            <a:avLst/>
          </a:prstGeom>
        </p:spPr>
        <p:txBody>
          <a:bodyPr anchor="t" rtlCol="false" tIns="0" lIns="0" bIns="0" rIns="0">
            <a:spAutoFit/>
          </a:bodyPr>
          <a:lstStyle/>
          <a:p>
            <a:pPr algn="l">
              <a:lnSpc>
                <a:spcPts val="1390"/>
              </a:lnSpc>
            </a:pPr>
            <a:r>
              <a:rPr lang="en-US" sz="1580">
                <a:solidFill>
                  <a:srgbClr val="08090D"/>
                </a:solidFill>
                <a:latin typeface="Arial"/>
                <a:ea typeface="Arial"/>
                <a:cs typeface="Arial"/>
                <a:sym typeface="Arial"/>
              </a:rPr>
              <a:t>Utilizing Data Analytics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2054482" y="5143500"/>
            <a:ext cx="3311843" cy="3764929"/>
            <a:chOff x="0" y="0"/>
            <a:chExt cx="872255" cy="991586"/>
          </a:xfrm>
        </p:grpSpPr>
        <p:sp>
          <p:nvSpPr>
            <p:cNvPr name="Freeform 3" id="3"/>
            <p:cNvSpPr/>
            <p:nvPr/>
          </p:nvSpPr>
          <p:spPr>
            <a:xfrm flipH="false" flipV="false" rot="0">
              <a:off x="0" y="0"/>
              <a:ext cx="872255" cy="991586"/>
            </a:xfrm>
            <a:custGeom>
              <a:avLst/>
              <a:gdLst/>
              <a:ahLst/>
              <a:cxnLst/>
              <a:rect r="r" b="b" t="t" l="l"/>
              <a:pathLst>
                <a:path h="991586" w="872255">
                  <a:moveTo>
                    <a:pt x="0" y="0"/>
                  </a:moveTo>
                  <a:lnTo>
                    <a:pt x="872255" y="0"/>
                  </a:lnTo>
                  <a:lnTo>
                    <a:pt x="872255" y="991586"/>
                  </a:lnTo>
                  <a:lnTo>
                    <a:pt x="0" y="991586"/>
                  </a:lnTo>
                  <a:close/>
                </a:path>
              </a:pathLst>
            </a:custGeom>
            <a:solidFill>
              <a:srgbClr val="CF4432"/>
            </a:solidFill>
          </p:spPr>
        </p:sp>
        <p:sp>
          <p:nvSpPr>
            <p:cNvPr name="TextBox 4" id="4"/>
            <p:cNvSpPr txBox="true"/>
            <p:nvPr/>
          </p:nvSpPr>
          <p:spPr>
            <a:xfrm>
              <a:off x="0" y="19050"/>
              <a:ext cx="872255" cy="972536"/>
            </a:xfrm>
            <a:prstGeom prst="rect">
              <a:avLst/>
            </a:prstGeom>
          </p:spPr>
          <p:txBody>
            <a:bodyPr anchor="ctr" rtlCol="false" tIns="50800" lIns="50800" bIns="50800" rIns="50800"/>
            <a:lstStyle/>
            <a:p>
              <a:pPr algn="ctr">
                <a:lnSpc>
                  <a:spcPts val="1387"/>
                </a:lnSpc>
              </a:pPr>
            </a:p>
          </p:txBody>
        </p:sp>
      </p:grpSp>
      <p:grpSp>
        <p:nvGrpSpPr>
          <p:cNvPr name="Group 5" id="5"/>
          <p:cNvGrpSpPr/>
          <p:nvPr/>
        </p:nvGrpSpPr>
        <p:grpSpPr>
          <a:xfrm rot="0">
            <a:off x="5606536" y="5143500"/>
            <a:ext cx="3311843" cy="3764929"/>
            <a:chOff x="0" y="0"/>
            <a:chExt cx="872255" cy="991586"/>
          </a:xfrm>
        </p:grpSpPr>
        <p:sp>
          <p:nvSpPr>
            <p:cNvPr name="Freeform 6" id="6"/>
            <p:cNvSpPr/>
            <p:nvPr/>
          </p:nvSpPr>
          <p:spPr>
            <a:xfrm flipH="false" flipV="false" rot="0">
              <a:off x="0" y="0"/>
              <a:ext cx="872255" cy="991586"/>
            </a:xfrm>
            <a:custGeom>
              <a:avLst/>
              <a:gdLst/>
              <a:ahLst/>
              <a:cxnLst/>
              <a:rect r="r" b="b" t="t" l="l"/>
              <a:pathLst>
                <a:path h="991586" w="872255">
                  <a:moveTo>
                    <a:pt x="0" y="0"/>
                  </a:moveTo>
                  <a:lnTo>
                    <a:pt x="872255" y="0"/>
                  </a:lnTo>
                  <a:lnTo>
                    <a:pt x="872255" y="991586"/>
                  </a:lnTo>
                  <a:lnTo>
                    <a:pt x="0" y="991586"/>
                  </a:lnTo>
                  <a:close/>
                </a:path>
              </a:pathLst>
            </a:custGeom>
            <a:solidFill>
              <a:srgbClr val="FFFFFF"/>
            </a:solidFill>
          </p:spPr>
        </p:sp>
        <p:sp>
          <p:nvSpPr>
            <p:cNvPr name="TextBox 7" id="7"/>
            <p:cNvSpPr txBox="true"/>
            <p:nvPr/>
          </p:nvSpPr>
          <p:spPr>
            <a:xfrm>
              <a:off x="0" y="19050"/>
              <a:ext cx="872255" cy="972536"/>
            </a:xfrm>
            <a:prstGeom prst="rect">
              <a:avLst/>
            </a:prstGeom>
          </p:spPr>
          <p:txBody>
            <a:bodyPr anchor="ctr" rtlCol="false" tIns="50800" lIns="50800" bIns="50800" rIns="50800"/>
            <a:lstStyle/>
            <a:p>
              <a:pPr algn="ctr">
                <a:lnSpc>
                  <a:spcPts val="1387"/>
                </a:lnSpc>
              </a:pPr>
            </a:p>
          </p:txBody>
        </p:sp>
      </p:grpSp>
      <p:sp>
        <p:nvSpPr>
          <p:cNvPr name="TextBox 8" id="8"/>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About Us</a:t>
            </a:r>
          </a:p>
        </p:txBody>
      </p:sp>
      <p:sp>
        <p:nvSpPr>
          <p:cNvPr name="TextBox 9" id="9"/>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Menu</a:t>
            </a:r>
          </a:p>
        </p:txBody>
      </p:sp>
      <p:grpSp>
        <p:nvGrpSpPr>
          <p:cNvPr name="Group 10" id="10"/>
          <p:cNvGrpSpPr/>
          <p:nvPr/>
        </p:nvGrpSpPr>
        <p:grpSpPr>
          <a:xfrm rot="0">
            <a:off x="9158591" y="5143500"/>
            <a:ext cx="3311843" cy="3764929"/>
            <a:chOff x="0" y="0"/>
            <a:chExt cx="872255" cy="991586"/>
          </a:xfrm>
        </p:grpSpPr>
        <p:sp>
          <p:nvSpPr>
            <p:cNvPr name="Freeform 11" id="11"/>
            <p:cNvSpPr/>
            <p:nvPr/>
          </p:nvSpPr>
          <p:spPr>
            <a:xfrm flipH="false" flipV="false" rot="0">
              <a:off x="0" y="0"/>
              <a:ext cx="872255" cy="991586"/>
            </a:xfrm>
            <a:custGeom>
              <a:avLst/>
              <a:gdLst/>
              <a:ahLst/>
              <a:cxnLst/>
              <a:rect r="r" b="b" t="t" l="l"/>
              <a:pathLst>
                <a:path h="991586" w="872255">
                  <a:moveTo>
                    <a:pt x="0" y="0"/>
                  </a:moveTo>
                  <a:lnTo>
                    <a:pt x="872255" y="0"/>
                  </a:lnTo>
                  <a:lnTo>
                    <a:pt x="872255" y="991586"/>
                  </a:lnTo>
                  <a:lnTo>
                    <a:pt x="0" y="991586"/>
                  </a:lnTo>
                  <a:close/>
                </a:path>
              </a:pathLst>
            </a:custGeom>
            <a:solidFill>
              <a:srgbClr val="FFFFFF"/>
            </a:solidFill>
          </p:spPr>
        </p:sp>
        <p:sp>
          <p:nvSpPr>
            <p:cNvPr name="TextBox 12" id="12"/>
            <p:cNvSpPr txBox="true"/>
            <p:nvPr/>
          </p:nvSpPr>
          <p:spPr>
            <a:xfrm>
              <a:off x="0" y="19050"/>
              <a:ext cx="872255" cy="972536"/>
            </a:xfrm>
            <a:prstGeom prst="rect">
              <a:avLst/>
            </a:prstGeom>
          </p:spPr>
          <p:txBody>
            <a:bodyPr anchor="ctr" rtlCol="false" tIns="50800" lIns="50800" bIns="50800" rIns="50800"/>
            <a:lstStyle/>
            <a:p>
              <a:pPr algn="ctr">
                <a:lnSpc>
                  <a:spcPts val="1387"/>
                </a:lnSpc>
              </a:pPr>
            </a:p>
          </p:txBody>
        </p:sp>
      </p:grpSp>
      <p:grpSp>
        <p:nvGrpSpPr>
          <p:cNvPr name="Group 13" id="13"/>
          <p:cNvGrpSpPr/>
          <p:nvPr/>
        </p:nvGrpSpPr>
        <p:grpSpPr>
          <a:xfrm rot="0">
            <a:off x="12710645" y="5143500"/>
            <a:ext cx="3311843" cy="3764929"/>
            <a:chOff x="0" y="0"/>
            <a:chExt cx="872255" cy="991586"/>
          </a:xfrm>
        </p:grpSpPr>
        <p:sp>
          <p:nvSpPr>
            <p:cNvPr name="Freeform 14" id="14"/>
            <p:cNvSpPr/>
            <p:nvPr/>
          </p:nvSpPr>
          <p:spPr>
            <a:xfrm flipH="false" flipV="false" rot="0">
              <a:off x="0" y="0"/>
              <a:ext cx="872255" cy="991586"/>
            </a:xfrm>
            <a:custGeom>
              <a:avLst/>
              <a:gdLst/>
              <a:ahLst/>
              <a:cxnLst/>
              <a:rect r="r" b="b" t="t" l="l"/>
              <a:pathLst>
                <a:path h="991586" w="872255">
                  <a:moveTo>
                    <a:pt x="0" y="0"/>
                  </a:moveTo>
                  <a:lnTo>
                    <a:pt x="872255" y="0"/>
                  </a:lnTo>
                  <a:lnTo>
                    <a:pt x="872255" y="991586"/>
                  </a:lnTo>
                  <a:lnTo>
                    <a:pt x="0" y="991586"/>
                  </a:lnTo>
                  <a:close/>
                </a:path>
              </a:pathLst>
            </a:custGeom>
            <a:solidFill>
              <a:srgbClr val="FFFFFF"/>
            </a:solidFill>
          </p:spPr>
        </p:sp>
        <p:sp>
          <p:nvSpPr>
            <p:cNvPr name="TextBox 15" id="15"/>
            <p:cNvSpPr txBox="true"/>
            <p:nvPr/>
          </p:nvSpPr>
          <p:spPr>
            <a:xfrm>
              <a:off x="0" y="19050"/>
              <a:ext cx="872255" cy="972536"/>
            </a:xfrm>
            <a:prstGeom prst="rect">
              <a:avLst/>
            </a:prstGeom>
          </p:spPr>
          <p:txBody>
            <a:bodyPr anchor="ctr" rtlCol="false" tIns="50800" lIns="50800" bIns="50800" rIns="50800"/>
            <a:lstStyle/>
            <a:p>
              <a:pPr algn="ctr">
                <a:lnSpc>
                  <a:spcPts val="1387"/>
                </a:lnSpc>
              </a:pPr>
            </a:p>
          </p:txBody>
        </p:sp>
      </p:grpSp>
      <p:sp>
        <p:nvSpPr>
          <p:cNvPr name="TextBox 16" id="16"/>
          <p:cNvSpPr txBox="true"/>
          <p:nvPr/>
        </p:nvSpPr>
        <p:spPr>
          <a:xfrm rot="0">
            <a:off x="6054946" y="1988611"/>
            <a:ext cx="6178108" cy="1270685"/>
          </a:xfrm>
          <a:prstGeom prst="rect">
            <a:avLst/>
          </a:prstGeom>
        </p:spPr>
        <p:txBody>
          <a:bodyPr anchor="t" rtlCol="false" tIns="0" lIns="0" bIns="0" rIns="0">
            <a:spAutoFit/>
          </a:bodyPr>
          <a:lstStyle/>
          <a:p>
            <a:pPr algn="ctr">
              <a:lnSpc>
                <a:spcPts val="8485"/>
              </a:lnSpc>
            </a:pPr>
            <a:r>
              <a:rPr lang="en-US" b="true" sz="8158" spc="-342">
                <a:solidFill>
                  <a:srgbClr val="141519"/>
                </a:solidFill>
                <a:latin typeface="Arial Bold"/>
                <a:ea typeface="Arial Bold"/>
                <a:cs typeface="Arial Bold"/>
                <a:sym typeface="Arial Bold"/>
              </a:rPr>
              <a:t>future goals</a:t>
            </a:r>
          </a:p>
        </p:txBody>
      </p:sp>
      <p:sp>
        <p:nvSpPr>
          <p:cNvPr name="TextBox 17" id="17"/>
          <p:cNvSpPr txBox="true"/>
          <p:nvPr/>
        </p:nvSpPr>
        <p:spPr>
          <a:xfrm rot="0">
            <a:off x="6566449" y="3521040"/>
            <a:ext cx="5155103" cy="625259"/>
          </a:xfrm>
          <a:prstGeom prst="rect">
            <a:avLst/>
          </a:prstGeom>
        </p:spPr>
        <p:txBody>
          <a:bodyPr anchor="t" rtlCol="false" tIns="0" lIns="0" bIns="0" rIns="0">
            <a:spAutoFit/>
          </a:bodyPr>
          <a:lstStyle/>
          <a:p>
            <a:pPr algn="ctr">
              <a:lnSpc>
                <a:spcPts val="2443"/>
              </a:lnSpc>
            </a:pPr>
            <a:r>
              <a:rPr lang="en-US" sz="1576">
                <a:solidFill>
                  <a:srgbClr val="141519"/>
                </a:solidFill>
                <a:latin typeface="Arial"/>
                <a:ea typeface="Arial"/>
                <a:cs typeface="Arial"/>
                <a:sym typeface="Arial"/>
              </a:rPr>
              <a:t>Looking ahead, NextEra Supplies aims to achieve the following goals over the next three to five years:</a:t>
            </a:r>
          </a:p>
        </p:txBody>
      </p:sp>
      <p:sp>
        <p:nvSpPr>
          <p:cNvPr name="TextBox 18" id="18"/>
          <p:cNvSpPr txBox="true"/>
          <p:nvPr/>
        </p:nvSpPr>
        <p:spPr>
          <a:xfrm rot="0">
            <a:off x="2446072" y="5546521"/>
            <a:ext cx="2409322" cy="350176"/>
          </a:xfrm>
          <a:prstGeom prst="rect">
            <a:avLst/>
          </a:prstGeom>
        </p:spPr>
        <p:txBody>
          <a:bodyPr anchor="t" rtlCol="false" tIns="0" lIns="0" bIns="0" rIns="0">
            <a:spAutoFit/>
          </a:bodyPr>
          <a:lstStyle/>
          <a:p>
            <a:pPr algn="just">
              <a:lnSpc>
                <a:spcPts val="2327"/>
              </a:lnSpc>
            </a:pPr>
            <a:r>
              <a:rPr lang="en-US" b="true" sz="2237" spc="-93">
                <a:solidFill>
                  <a:srgbClr val="FFFFFF"/>
                </a:solidFill>
                <a:latin typeface="Arial Bold"/>
                <a:ea typeface="Arial Bold"/>
                <a:cs typeface="Arial Bold"/>
                <a:sym typeface="Arial Bold"/>
              </a:rPr>
              <a:t>Revenue Growth</a:t>
            </a:r>
          </a:p>
        </p:txBody>
      </p:sp>
      <p:sp>
        <p:nvSpPr>
          <p:cNvPr name="TextBox 19" id="19"/>
          <p:cNvSpPr txBox="true"/>
          <p:nvPr/>
        </p:nvSpPr>
        <p:spPr>
          <a:xfrm rot="0">
            <a:off x="6057797" y="5546521"/>
            <a:ext cx="2409322" cy="350176"/>
          </a:xfrm>
          <a:prstGeom prst="rect">
            <a:avLst/>
          </a:prstGeom>
        </p:spPr>
        <p:txBody>
          <a:bodyPr anchor="t" rtlCol="false" tIns="0" lIns="0" bIns="0" rIns="0">
            <a:spAutoFit/>
          </a:bodyPr>
          <a:lstStyle/>
          <a:p>
            <a:pPr algn="just">
              <a:lnSpc>
                <a:spcPts val="2327"/>
              </a:lnSpc>
            </a:pPr>
            <a:r>
              <a:rPr lang="en-US" b="true" sz="2237" spc="-93">
                <a:solidFill>
                  <a:srgbClr val="08090D"/>
                </a:solidFill>
                <a:latin typeface="Arial Bold"/>
                <a:ea typeface="Arial Bold"/>
                <a:cs typeface="Arial Bold"/>
                <a:sym typeface="Arial Bold"/>
              </a:rPr>
              <a:t>Customer Base</a:t>
            </a:r>
          </a:p>
        </p:txBody>
      </p:sp>
      <p:sp>
        <p:nvSpPr>
          <p:cNvPr name="TextBox 20" id="20"/>
          <p:cNvSpPr txBox="true"/>
          <p:nvPr/>
        </p:nvSpPr>
        <p:spPr>
          <a:xfrm rot="0">
            <a:off x="2446072" y="6153872"/>
            <a:ext cx="2409322" cy="1539659"/>
          </a:xfrm>
          <a:prstGeom prst="rect">
            <a:avLst/>
          </a:prstGeom>
        </p:spPr>
        <p:txBody>
          <a:bodyPr anchor="t" rtlCol="false" tIns="0" lIns="0" bIns="0" rIns="0">
            <a:spAutoFit/>
          </a:bodyPr>
          <a:lstStyle/>
          <a:p>
            <a:pPr algn="l">
              <a:lnSpc>
                <a:spcPts val="2443"/>
              </a:lnSpc>
            </a:pPr>
            <a:r>
              <a:rPr lang="en-US" sz="1576">
                <a:solidFill>
                  <a:srgbClr val="FFFFFF"/>
                </a:solidFill>
                <a:latin typeface="Arial"/>
                <a:ea typeface="Arial"/>
                <a:cs typeface="Arial"/>
                <a:sym typeface="Arial"/>
              </a:rPr>
              <a:t>Achieve a 97% increase in annual revenue year-over-year through expanded market share and product offerings.</a:t>
            </a:r>
          </a:p>
        </p:txBody>
      </p:sp>
      <p:sp>
        <p:nvSpPr>
          <p:cNvPr name="TextBox 21" id="21"/>
          <p:cNvSpPr txBox="true"/>
          <p:nvPr/>
        </p:nvSpPr>
        <p:spPr>
          <a:xfrm rot="0">
            <a:off x="6057797" y="6153872"/>
            <a:ext cx="2409322" cy="1844459"/>
          </a:xfrm>
          <a:prstGeom prst="rect">
            <a:avLst/>
          </a:prstGeom>
        </p:spPr>
        <p:txBody>
          <a:bodyPr anchor="t" rtlCol="false" tIns="0" lIns="0" bIns="0" rIns="0">
            <a:spAutoFit/>
          </a:bodyPr>
          <a:lstStyle/>
          <a:p>
            <a:pPr algn="l">
              <a:lnSpc>
                <a:spcPts val="2443"/>
              </a:lnSpc>
            </a:pPr>
            <a:r>
              <a:rPr lang="en-US" sz="1576">
                <a:solidFill>
                  <a:srgbClr val="08090D"/>
                </a:solidFill>
                <a:latin typeface="Arial"/>
                <a:ea typeface="Arial"/>
                <a:cs typeface="Arial"/>
                <a:sym typeface="Arial"/>
              </a:rPr>
              <a:t>Increase our active customer base by 400% by enhancing our marketing outreach and improving customer retention rates.</a:t>
            </a:r>
          </a:p>
        </p:txBody>
      </p:sp>
      <p:sp>
        <p:nvSpPr>
          <p:cNvPr name="TextBox 22" id="22"/>
          <p:cNvSpPr txBox="true"/>
          <p:nvPr/>
        </p:nvSpPr>
        <p:spPr>
          <a:xfrm rot="0">
            <a:off x="9609852" y="5546521"/>
            <a:ext cx="2409322" cy="350176"/>
          </a:xfrm>
          <a:prstGeom prst="rect">
            <a:avLst/>
          </a:prstGeom>
        </p:spPr>
        <p:txBody>
          <a:bodyPr anchor="t" rtlCol="false" tIns="0" lIns="0" bIns="0" rIns="0">
            <a:spAutoFit/>
          </a:bodyPr>
          <a:lstStyle/>
          <a:p>
            <a:pPr algn="just">
              <a:lnSpc>
                <a:spcPts val="2327"/>
              </a:lnSpc>
            </a:pPr>
            <a:r>
              <a:rPr lang="en-US" b="true" sz="2237" spc="-93">
                <a:solidFill>
                  <a:srgbClr val="08090D"/>
                </a:solidFill>
                <a:latin typeface="Arial Bold"/>
                <a:ea typeface="Arial Bold"/>
                <a:cs typeface="Arial Bold"/>
                <a:sym typeface="Arial Bold"/>
              </a:rPr>
              <a:t>Market Penetration</a:t>
            </a:r>
          </a:p>
        </p:txBody>
      </p:sp>
      <p:sp>
        <p:nvSpPr>
          <p:cNvPr name="TextBox 23" id="23"/>
          <p:cNvSpPr txBox="true"/>
          <p:nvPr/>
        </p:nvSpPr>
        <p:spPr>
          <a:xfrm rot="0">
            <a:off x="9609852" y="6153872"/>
            <a:ext cx="2409322" cy="1539659"/>
          </a:xfrm>
          <a:prstGeom prst="rect">
            <a:avLst/>
          </a:prstGeom>
        </p:spPr>
        <p:txBody>
          <a:bodyPr anchor="t" rtlCol="false" tIns="0" lIns="0" bIns="0" rIns="0">
            <a:spAutoFit/>
          </a:bodyPr>
          <a:lstStyle/>
          <a:p>
            <a:pPr algn="l">
              <a:lnSpc>
                <a:spcPts val="2443"/>
              </a:lnSpc>
            </a:pPr>
            <a:r>
              <a:rPr lang="en-US" sz="1576">
                <a:solidFill>
                  <a:srgbClr val="08090D"/>
                </a:solidFill>
                <a:latin typeface="Arial"/>
                <a:ea typeface="Arial"/>
                <a:cs typeface="Arial"/>
                <a:sym typeface="Arial"/>
              </a:rPr>
              <a:t>Enter 30 new international markets, establishing a presence in regions with significant eCommerce growth potential.</a:t>
            </a:r>
          </a:p>
        </p:txBody>
      </p:sp>
      <p:sp>
        <p:nvSpPr>
          <p:cNvPr name="TextBox 24" id="24"/>
          <p:cNvSpPr txBox="true"/>
          <p:nvPr/>
        </p:nvSpPr>
        <p:spPr>
          <a:xfrm rot="0">
            <a:off x="13161906" y="5546521"/>
            <a:ext cx="2409322" cy="350176"/>
          </a:xfrm>
          <a:prstGeom prst="rect">
            <a:avLst/>
          </a:prstGeom>
        </p:spPr>
        <p:txBody>
          <a:bodyPr anchor="t" rtlCol="false" tIns="0" lIns="0" bIns="0" rIns="0">
            <a:spAutoFit/>
          </a:bodyPr>
          <a:lstStyle/>
          <a:p>
            <a:pPr algn="just">
              <a:lnSpc>
                <a:spcPts val="2327"/>
              </a:lnSpc>
            </a:pPr>
            <a:r>
              <a:rPr lang="en-US" b="true" sz="2237" spc="-93">
                <a:solidFill>
                  <a:srgbClr val="08090D"/>
                </a:solidFill>
                <a:latin typeface="Arial Bold"/>
                <a:ea typeface="Arial Bold"/>
                <a:cs typeface="Arial Bold"/>
                <a:sym typeface="Arial Bold"/>
              </a:rPr>
              <a:t>Technology</a:t>
            </a:r>
          </a:p>
        </p:txBody>
      </p:sp>
      <p:sp>
        <p:nvSpPr>
          <p:cNvPr name="TextBox 25" id="25"/>
          <p:cNvSpPr txBox="true"/>
          <p:nvPr/>
        </p:nvSpPr>
        <p:spPr>
          <a:xfrm rot="0">
            <a:off x="13161906" y="6153872"/>
            <a:ext cx="2409322" cy="2149259"/>
          </a:xfrm>
          <a:prstGeom prst="rect">
            <a:avLst/>
          </a:prstGeom>
        </p:spPr>
        <p:txBody>
          <a:bodyPr anchor="t" rtlCol="false" tIns="0" lIns="0" bIns="0" rIns="0">
            <a:spAutoFit/>
          </a:bodyPr>
          <a:lstStyle/>
          <a:p>
            <a:pPr algn="l">
              <a:lnSpc>
                <a:spcPts val="2443"/>
              </a:lnSpc>
            </a:pPr>
            <a:r>
              <a:rPr lang="en-US" sz="1576">
                <a:solidFill>
                  <a:srgbClr val="08090D"/>
                </a:solidFill>
                <a:latin typeface="Arial"/>
                <a:ea typeface="Arial"/>
                <a:cs typeface="Arial"/>
                <a:sym typeface="Arial"/>
              </a:rPr>
              <a:t>Implement advanced technologies such as AI, machine learning, and augmented reality to enhance shopping experiences and streamline operations.</a:t>
            </a:r>
          </a:p>
        </p:txBody>
      </p:sp>
      <p:grpSp>
        <p:nvGrpSpPr>
          <p:cNvPr name="Group 26" id="26"/>
          <p:cNvGrpSpPr/>
          <p:nvPr/>
        </p:nvGrpSpPr>
        <p:grpSpPr>
          <a:xfrm rot="0">
            <a:off x="644491" y="624574"/>
            <a:ext cx="2819983" cy="613695"/>
            <a:chOff x="0" y="0"/>
            <a:chExt cx="3759977" cy="818260"/>
          </a:xfrm>
        </p:grpSpPr>
        <p:sp>
          <p:nvSpPr>
            <p:cNvPr name="Freeform 27" id="27"/>
            <p:cNvSpPr/>
            <p:nvPr/>
          </p:nvSpPr>
          <p:spPr>
            <a:xfrm flipH="false" flipV="false" rot="0">
              <a:off x="0" y="0"/>
              <a:ext cx="818260" cy="818260"/>
            </a:xfrm>
            <a:custGeom>
              <a:avLst/>
              <a:gdLst/>
              <a:ahLst/>
              <a:cxnLst/>
              <a:rect r="r" b="b" t="t" l="l"/>
              <a:pathLst>
                <a:path h="818260" w="818260">
                  <a:moveTo>
                    <a:pt x="0" y="0"/>
                  </a:moveTo>
                  <a:lnTo>
                    <a:pt x="818260" y="0"/>
                  </a:lnTo>
                  <a:lnTo>
                    <a:pt x="818260" y="818260"/>
                  </a:lnTo>
                  <a:lnTo>
                    <a:pt x="0" y="818260"/>
                  </a:lnTo>
                  <a:lnTo>
                    <a:pt x="0" y="0"/>
                  </a:lnTo>
                  <a:close/>
                </a:path>
              </a:pathLst>
            </a:custGeom>
            <a:blipFill>
              <a:blip r:embed="rId2"/>
              <a:stretch>
                <a:fillRect l="0" t="0" r="0" b="0"/>
              </a:stretch>
            </a:blipFill>
          </p:spPr>
        </p:sp>
        <p:sp>
          <p:nvSpPr>
            <p:cNvPr name="TextBox 28" id="28"/>
            <p:cNvSpPr txBox="true"/>
            <p:nvPr/>
          </p:nvSpPr>
          <p:spPr>
            <a:xfrm rot="0">
              <a:off x="2403539" y="273868"/>
              <a:ext cx="1356438" cy="344706"/>
            </a:xfrm>
            <a:prstGeom prst="rect">
              <a:avLst/>
            </a:prstGeom>
          </p:spPr>
          <p:txBody>
            <a:bodyPr anchor="t" rtlCol="false" tIns="0" lIns="0" bIns="0" rIns="0">
              <a:spAutoFit/>
            </a:bodyPr>
            <a:lstStyle/>
            <a:p>
              <a:pPr algn="l">
                <a:lnSpc>
                  <a:spcPts val="2049"/>
                </a:lnSpc>
                <a:spcBef>
                  <a:spcPct val="0"/>
                </a:spcBef>
              </a:pPr>
              <a:r>
                <a:rPr lang="en-US" sz="1813">
                  <a:solidFill>
                    <a:srgbClr val="000000"/>
                  </a:solidFill>
                  <a:latin typeface="TT Firs Neue"/>
                  <a:ea typeface="TT Firs Neue"/>
                  <a:cs typeface="TT Firs Neue"/>
                  <a:sym typeface="TT Firs Neue"/>
                </a:rPr>
                <a:t> Supplies</a:t>
              </a:r>
            </a:p>
          </p:txBody>
        </p:sp>
        <p:sp>
          <p:nvSpPr>
            <p:cNvPr name="TextBox 29" id="29"/>
            <p:cNvSpPr txBox="true"/>
            <p:nvPr/>
          </p:nvSpPr>
          <p:spPr>
            <a:xfrm rot="0">
              <a:off x="818260" y="237243"/>
              <a:ext cx="1585279" cy="411511"/>
            </a:xfrm>
            <a:prstGeom prst="rect">
              <a:avLst/>
            </a:prstGeom>
          </p:spPr>
          <p:txBody>
            <a:bodyPr anchor="t" rtlCol="false" tIns="0" lIns="0" bIns="0" rIns="0">
              <a:spAutoFit/>
            </a:bodyPr>
            <a:lstStyle/>
            <a:p>
              <a:pPr algn="r" marL="0" indent="0" lvl="0">
                <a:lnSpc>
                  <a:spcPts val="2425"/>
                </a:lnSpc>
                <a:spcBef>
                  <a:spcPct val="0"/>
                </a:spcBef>
              </a:pPr>
              <a:r>
                <a:rPr lang="en-US" b="true" sz="2146" i="true">
                  <a:solidFill>
                    <a:srgbClr val="20E2D7"/>
                  </a:solidFill>
                  <a:latin typeface="TT Firs Neue Bold Italics"/>
                  <a:ea typeface="TT Firs Neue Bold Italics"/>
                  <a:cs typeface="TT Firs Neue Bold Italics"/>
                  <a:sym typeface="TT Firs Neue Bold Italics"/>
                </a:rPr>
                <a:t>NextEra</a:t>
              </a:r>
            </a:p>
          </p:txBody>
        </p:sp>
      </p:grpSp>
      <p:grpSp>
        <p:nvGrpSpPr>
          <p:cNvPr name="Group 30" id="30"/>
          <p:cNvGrpSpPr/>
          <p:nvPr/>
        </p:nvGrpSpPr>
        <p:grpSpPr>
          <a:xfrm rot="0">
            <a:off x="14364603" y="756844"/>
            <a:ext cx="3315770" cy="481425"/>
            <a:chOff x="0" y="0"/>
            <a:chExt cx="4421027" cy="641900"/>
          </a:xfrm>
        </p:grpSpPr>
        <p:sp>
          <p:nvSpPr>
            <p:cNvPr name="TextBox 31" id="31"/>
            <p:cNvSpPr txBox="true"/>
            <p:nvPr/>
          </p:nvSpPr>
          <p:spPr>
            <a:xfrm rot="0">
              <a:off x="0" y="182993"/>
              <a:ext cx="4003634" cy="294964"/>
            </a:xfrm>
            <a:prstGeom prst="rect">
              <a:avLst/>
            </a:prstGeom>
          </p:spPr>
          <p:txBody>
            <a:bodyPr anchor="t" rtlCol="false" tIns="0" lIns="0" bIns="0" rIns="0">
              <a:spAutoFit/>
            </a:bodyPr>
            <a:lstStyle/>
            <a:p>
              <a:pPr algn="r">
                <a:lnSpc>
                  <a:spcPts val="1387"/>
                </a:lnSpc>
              </a:pPr>
              <a:r>
                <a:rPr lang="en-US" sz="1576">
                  <a:solidFill>
                    <a:srgbClr val="141519"/>
                  </a:solidFill>
                  <a:latin typeface="Arial"/>
                  <a:ea typeface="Arial"/>
                  <a:cs typeface="Arial"/>
                  <a:sym typeface="Arial"/>
                </a:rPr>
                <a:t>@NextEraSuppliesSite</a:t>
              </a:r>
            </a:p>
          </p:txBody>
        </p:sp>
        <p:grpSp>
          <p:nvGrpSpPr>
            <p:cNvPr name="Group 32" id="32"/>
            <p:cNvGrpSpPr/>
            <p:nvPr/>
          </p:nvGrpSpPr>
          <p:grpSpPr>
            <a:xfrm rot="0">
              <a:off x="910458" y="0"/>
              <a:ext cx="3510569" cy="641900"/>
              <a:chOff x="0" y="0"/>
              <a:chExt cx="2222614" cy="406400"/>
            </a:xfrm>
          </p:grpSpPr>
          <p:sp>
            <p:nvSpPr>
              <p:cNvPr name="Freeform 33" id="33"/>
              <p:cNvSpPr/>
              <p:nvPr/>
            </p:nvSpPr>
            <p:spPr>
              <a:xfrm flipH="false" flipV="false" rot="0">
                <a:off x="0" y="0"/>
                <a:ext cx="2222614" cy="406400"/>
              </a:xfrm>
              <a:custGeom>
                <a:avLst/>
                <a:gdLst/>
                <a:ahLst/>
                <a:cxnLst/>
                <a:rect r="r" b="b" t="t" l="l"/>
                <a:pathLst>
                  <a:path h="406400" w="2222614">
                    <a:moveTo>
                      <a:pt x="2019414" y="0"/>
                    </a:moveTo>
                    <a:cubicBezTo>
                      <a:pt x="2131638" y="0"/>
                      <a:pt x="2222614" y="90976"/>
                      <a:pt x="2222614" y="203200"/>
                    </a:cubicBezTo>
                    <a:cubicBezTo>
                      <a:pt x="2222614" y="315424"/>
                      <a:pt x="2131638" y="406400"/>
                      <a:pt x="20194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141519"/>
                </a:solidFill>
                <a:prstDash val="solid"/>
                <a:miter/>
              </a:ln>
            </p:spPr>
          </p:sp>
          <p:sp>
            <p:nvSpPr>
              <p:cNvPr name="TextBox 34" id="34"/>
              <p:cNvSpPr txBox="true"/>
              <p:nvPr/>
            </p:nvSpPr>
            <p:spPr>
              <a:xfrm>
                <a:off x="0" y="-38100"/>
                <a:ext cx="2222614" cy="444500"/>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F4432"/>
        </a:solidFill>
      </p:bgPr>
    </p:bg>
    <p:spTree>
      <p:nvGrpSpPr>
        <p:cNvPr id="1" name=""/>
        <p:cNvGrpSpPr/>
        <p:nvPr/>
      </p:nvGrpSpPr>
      <p:grpSpPr>
        <a:xfrm>
          <a:off x="0" y="0"/>
          <a:ext cx="0" cy="0"/>
          <a:chOff x="0" y="0"/>
          <a:chExt cx="0" cy="0"/>
        </a:xfrm>
      </p:grpSpPr>
      <p:sp>
        <p:nvSpPr>
          <p:cNvPr name="TextBox 2" id="2"/>
          <p:cNvSpPr txBox="true"/>
          <p:nvPr/>
        </p:nvSpPr>
        <p:spPr>
          <a:xfrm rot="0">
            <a:off x="13179026" y="920927"/>
            <a:ext cx="1136202" cy="216460"/>
          </a:xfrm>
          <a:prstGeom prst="rect">
            <a:avLst/>
          </a:prstGeom>
        </p:spPr>
        <p:txBody>
          <a:bodyPr anchor="t" rtlCol="false" tIns="0" lIns="0" bIns="0" rIns="0">
            <a:spAutoFit/>
          </a:bodyPr>
          <a:lstStyle/>
          <a:p>
            <a:pPr algn="r">
              <a:lnSpc>
                <a:spcPts val="1387"/>
              </a:lnSpc>
            </a:pPr>
            <a:r>
              <a:rPr lang="en-US" sz="1576">
                <a:solidFill>
                  <a:srgbClr val="EBEBEB"/>
                </a:solidFill>
                <a:latin typeface="Arial"/>
                <a:ea typeface="Arial"/>
                <a:cs typeface="Arial"/>
                <a:sym typeface="Arial"/>
              </a:rPr>
              <a:t>About Us</a:t>
            </a:r>
          </a:p>
        </p:txBody>
      </p:sp>
      <p:sp>
        <p:nvSpPr>
          <p:cNvPr name="TextBox 3" id="3"/>
          <p:cNvSpPr txBox="true"/>
          <p:nvPr/>
        </p:nvSpPr>
        <p:spPr>
          <a:xfrm rot="0">
            <a:off x="11721551" y="920927"/>
            <a:ext cx="811975" cy="216460"/>
          </a:xfrm>
          <a:prstGeom prst="rect">
            <a:avLst/>
          </a:prstGeom>
        </p:spPr>
        <p:txBody>
          <a:bodyPr anchor="t" rtlCol="false" tIns="0" lIns="0" bIns="0" rIns="0">
            <a:spAutoFit/>
          </a:bodyPr>
          <a:lstStyle/>
          <a:p>
            <a:pPr algn="r">
              <a:lnSpc>
                <a:spcPts val="1387"/>
              </a:lnSpc>
            </a:pPr>
            <a:r>
              <a:rPr lang="en-US" sz="1576">
                <a:solidFill>
                  <a:srgbClr val="EBEBEB"/>
                </a:solidFill>
                <a:latin typeface="Arial"/>
                <a:ea typeface="Arial"/>
                <a:cs typeface="Arial"/>
                <a:sym typeface="Arial"/>
              </a:rPr>
              <a:t>Menu</a:t>
            </a:r>
          </a:p>
        </p:txBody>
      </p:sp>
      <p:grpSp>
        <p:nvGrpSpPr>
          <p:cNvPr name="Group 4" id="4"/>
          <p:cNvGrpSpPr/>
          <p:nvPr/>
        </p:nvGrpSpPr>
        <p:grpSpPr>
          <a:xfrm rot="0">
            <a:off x="3640571" y="8203211"/>
            <a:ext cx="3402253" cy="705218"/>
            <a:chOff x="0" y="0"/>
            <a:chExt cx="887526" cy="183966"/>
          </a:xfrm>
        </p:grpSpPr>
        <p:sp>
          <p:nvSpPr>
            <p:cNvPr name="Freeform 5" id="5"/>
            <p:cNvSpPr/>
            <p:nvPr/>
          </p:nvSpPr>
          <p:spPr>
            <a:xfrm flipH="false" flipV="false" rot="0">
              <a:off x="0" y="0"/>
              <a:ext cx="887526" cy="183966"/>
            </a:xfrm>
            <a:custGeom>
              <a:avLst/>
              <a:gdLst/>
              <a:ahLst/>
              <a:cxnLst/>
              <a:rect r="r" b="b" t="t" l="l"/>
              <a:pathLst>
                <a:path h="183966" w="887526">
                  <a:moveTo>
                    <a:pt x="0" y="0"/>
                  </a:moveTo>
                  <a:lnTo>
                    <a:pt x="887526" y="0"/>
                  </a:lnTo>
                  <a:lnTo>
                    <a:pt x="887526" y="183966"/>
                  </a:lnTo>
                  <a:lnTo>
                    <a:pt x="0" y="183966"/>
                  </a:lnTo>
                  <a:close/>
                </a:path>
              </a:pathLst>
            </a:custGeom>
            <a:solidFill>
              <a:srgbClr val="EBEBEB"/>
            </a:solidFill>
            <a:ln w="9525" cap="sq">
              <a:solidFill>
                <a:srgbClr val="FFFFFF"/>
              </a:solidFill>
              <a:prstDash val="solid"/>
              <a:miter/>
            </a:ln>
          </p:spPr>
        </p:sp>
        <p:sp>
          <p:nvSpPr>
            <p:cNvPr name="TextBox 6" id="6"/>
            <p:cNvSpPr txBox="true"/>
            <p:nvPr/>
          </p:nvSpPr>
          <p:spPr>
            <a:xfrm>
              <a:off x="0" y="19050"/>
              <a:ext cx="887526" cy="164916"/>
            </a:xfrm>
            <a:prstGeom prst="rect">
              <a:avLst/>
            </a:prstGeom>
          </p:spPr>
          <p:txBody>
            <a:bodyPr anchor="ctr" rtlCol="false" tIns="50800" lIns="50800" bIns="50800" rIns="50800"/>
            <a:lstStyle/>
            <a:p>
              <a:pPr algn="ctr">
                <a:lnSpc>
                  <a:spcPts val="1387"/>
                </a:lnSpc>
              </a:pPr>
            </a:p>
          </p:txBody>
        </p:sp>
      </p:grpSp>
      <p:grpSp>
        <p:nvGrpSpPr>
          <p:cNvPr name="Group 7" id="7"/>
          <p:cNvGrpSpPr/>
          <p:nvPr/>
        </p:nvGrpSpPr>
        <p:grpSpPr>
          <a:xfrm rot="0">
            <a:off x="7442874" y="8203211"/>
            <a:ext cx="3402253" cy="705218"/>
            <a:chOff x="0" y="0"/>
            <a:chExt cx="887526" cy="183966"/>
          </a:xfrm>
        </p:grpSpPr>
        <p:sp>
          <p:nvSpPr>
            <p:cNvPr name="Freeform 8" id="8"/>
            <p:cNvSpPr/>
            <p:nvPr/>
          </p:nvSpPr>
          <p:spPr>
            <a:xfrm flipH="false" flipV="false" rot="0">
              <a:off x="0" y="0"/>
              <a:ext cx="887526" cy="183966"/>
            </a:xfrm>
            <a:custGeom>
              <a:avLst/>
              <a:gdLst/>
              <a:ahLst/>
              <a:cxnLst/>
              <a:rect r="r" b="b" t="t" l="l"/>
              <a:pathLst>
                <a:path h="183966" w="887526">
                  <a:moveTo>
                    <a:pt x="0" y="0"/>
                  </a:moveTo>
                  <a:lnTo>
                    <a:pt x="887526" y="0"/>
                  </a:lnTo>
                  <a:lnTo>
                    <a:pt x="887526" y="183966"/>
                  </a:lnTo>
                  <a:lnTo>
                    <a:pt x="0" y="183966"/>
                  </a:lnTo>
                  <a:close/>
                </a:path>
              </a:pathLst>
            </a:custGeom>
            <a:solidFill>
              <a:srgbClr val="EBEBEB"/>
            </a:solidFill>
            <a:ln w="9525" cap="sq">
              <a:solidFill>
                <a:srgbClr val="FFFFFF"/>
              </a:solidFill>
              <a:prstDash val="solid"/>
              <a:miter/>
            </a:ln>
          </p:spPr>
        </p:sp>
        <p:sp>
          <p:nvSpPr>
            <p:cNvPr name="TextBox 9" id="9"/>
            <p:cNvSpPr txBox="true"/>
            <p:nvPr/>
          </p:nvSpPr>
          <p:spPr>
            <a:xfrm>
              <a:off x="0" y="19050"/>
              <a:ext cx="887526" cy="164916"/>
            </a:xfrm>
            <a:prstGeom prst="rect">
              <a:avLst/>
            </a:prstGeom>
          </p:spPr>
          <p:txBody>
            <a:bodyPr anchor="ctr" rtlCol="false" tIns="50800" lIns="50800" bIns="50800" rIns="50800"/>
            <a:lstStyle/>
            <a:p>
              <a:pPr algn="ctr">
                <a:lnSpc>
                  <a:spcPts val="1387"/>
                </a:lnSpc>
              </a:pPr>
            </a:p>
          </p:txBody>
        </p:sp>
      </p:grpSp>
      <p:sp>
        <p:nvSpPr>
          <p:cNvPr name="TextBox 10" id="10"/>
          <p:cNvSpPr txBox="true"/>
          <p:nvPr/>
        </p:nvSpPr>
        <p:spPr>
          <a:xfrm rot="0">
            <a:off x="8448397" y="8455982"/>
            <a:ext cx="2052548" cy="255661"/>
          </a:xfrm>
          <a:prstGeom prst="rect">
            <a:avLst/>
          </a:prstGeom>
        </p:spPr>
        <p:txBody>
          <a:bodyPr anchor="t" rtlCol="false" tIns="0" lIns="0" bIns="0" rIns="0">
            <a:spAutoFit/>
          </a:bodyPr>
          <a:lstStyle/>
          <a:p>
            <a:pPr algn="l">
              <a:lnSpc>
                <a:spcPts val="1617"/>
              </a:lnSpc>
            </a:pPr>
            <a:r>
              <a:rPr lang="en-US" sz="1837">
                <a:solidFill>
                  <a:srgbClr val="08090D"/>
                </a:solidFill>
                <a:latin typeface="Arial"/>
                <a:ea typeface="Arial"/>
                <a:cs typeface="Arial"/>
                <a:sym typeface="Arial"/>
              </a:rPr>
              <a:t>+123-456-7890</a:t>
            </a:r>
          </a:p>
        </p:txBody>
      </p:sp>
      <p:grpSp>
        <p:nvGrpSpPr>
          <p:cNvPr name="Group 11" id="11"/>
          <p:cNvGrpSpPr/>
          <p:nvPr/>
        </p:nvGrpSpPr>
        <p:grpSpPr>
          <a:xfrm rot="0">
            <a:off x="11244039" y="8203211"/>
            <a:ext cx="3402253" cy="705218"/>
            <a:chOff x="0" y="0"/>
            <a:chExt cx="887526" cy="183966"/>
          </a:xfrm>
        </p:grpSpPr>
        <p:sp>
          <p:nvSpPr>
            <p:cNvPr name="Freeform 12" id="12"/>
            <p:cNvSpPr/>
            <p:nvPr/>
          </p:nvSpPr>
          <p:spPr>
            <a:xfrm flipH="false" flipV="false" rot="0">
              <a:off x="0" y="0"/>
              <a:ext cx="887526" cy="183966"/>
            </a:xfrm>
            <a:custGeom>
              <a:avLst/>
              <a:gdLst/>
              <a:ahLst/>
              <a:cxnLst/>
              <a:rect r="r" b="b" t="t" l="l"/>
              <a:pathLst>
                <a:path h="183966" w="887526">
                  <a:moveTo>
                    <a:pt x="0" y="0"/>
                  </a:moveTo>
                  <a:lnTo>
                    <a:pt x="887526" y="0"/>
                  </a:lnTo>
                  <a:lnTo>
                    <a:pt x="887526" y="183966"/>
                  </a:lnTo>
                  <a:lnTo>
                    <a:pt x="0" y="183966"/>
                  </a:lnTo>
                  <a:close/>
                </a:path>
              </a:pathLst>
            </a:custGeom>
            <a:solidFill>
              <a:srgbClr val="EBEBEB"/>
            </a:solidFill>
            <a:ln w="9525" cap="sq">
              <a:solidFill>
                <a:srgbClr val="FFFFFF"/>
              </a:solidFill>
              <a:prstDash val="solid"/>
              <a:miter/>
            </a:ln>
          </p:spPr>
        </p:sp>
        <p:sp>
          <p:nvSpPr>
            <p:cNvPr name="TextBox 13" id="13"/>
            <p:cNvSpPr txBox="true"/>
            <p:nvPr/>
          </p:nvSpPr>
          <p:spPr>
            <a:xfrm>
              <a:off x="0" y="19050"/>
              <a:ext cx="887526" cy="164916"/>
            </a:xfrm>
            <a:prstGeom prst="rect">
              <a:avLst/>
            </a:prstGeom>
          </p:spPr>
          <p:txBody>
            <a:bodyPr anchor="ctr" rtlCol="false" tIns="50800" lIns="50800" bIns="50800" rIns="50800"/>
            <a:lstStyle/>
            <a:p>
              <a:pPr algn="ctr">
                <a:lnSpc>
                  <a:spcPts val="1387"/>
                </a:lnSpc>
              </a:pPr>
            </a:p>
          </p:txBody>
        </p:sp>
      </p:grpSp>
      <p:sp>
        <p:nvSpPr>
          <p:cNvPr name="TextBox 14" id="14"/>
          <p:cNvSpPr txBox="true"/>
          <p:nvPr/>
        </p:nvSpPr>
        <p:spPr>
          <a:xfrm rot="0">
            <a:off x="12249562" y="8455982"/>
            <a:ext cx="2396730" cy="255661"/>
          </a:xfrm>
          <a:prstGeom prst="rect">
            <a:avLst/>
          </a:prstGeom>
        </p:spPr>
        <p:txBody>
          <a:bodyPr anchor="t" rtlCol="false" tIns="0" lIns="0" bIns="0" rIns="0">
            <a:spAutoFit/>
          </a:bodyPr>
          <a:lstStyle/>
          <a:p>
            <a:pPr algn="l">
              <a:lnSpc>
                <a:spcPts val="1617"/>
              </a:lnSpc>
            </a:pPr>
            <a:r>
              <a:rPr lang="en-US" sz="1837">
                <a:solidFill>
                  <a:srgbClr val="08090D"/>
                </a:solidFill>
                <a:latin typeface="Arial"/>
                <a:ea typeface="Arial"/>
                <a:cs typeface="Arial"/>
                <a:sym typeface="Arial"/>
              </a:rPr>
              <a:t>@NextEraSupplie.co</a:t>
            </a:r>
          </a:p>
        </p:txBody>
      </p:sp>
      <p:sp>
        <p:nvSpPr>
          <p:cNvPr name="Freeform 15" id="15"/>
          <p:cNvSpPr/>
          <p:nvPr/>
        </p:nvSpPr>
        <p:spPr>
          <a:xfrm flipH="false" flipV="false" rot="0">
            <a:off x="7826057" y="8346856"/>
            <a:ext cx="416511" cy="416511"/>
          </a:xfrm>
          <a:custGeom>
            <a:avLst/>
            <a:gdLst/>
            <a:ahLst/>
            <a:cxnLst/>
            <a:rect r="r" b="b" t="t" l="l"/>
            <a:pathLst>
              <a:path h="416511" w="416511">
                <a:moveTo>
                  <a:pt x="0" y="0"/>
                </a:moveTo>
                <a:lnTo>
                  <a:pt x="416511" y="0"/>
                </a:lnTo>
                <a:lnTo>
                  <a:pt x="416511" y="416511"/>
                </a:lnTo>
                <a:lnTo>
                  <a:pt x="0" y="416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4063894" y="8348273"/>
            <a:ext cx="416511" cy="416511"/>
          </a:xfrm>
          <a:custGeom>
            <a:avLst/>
            <a:gdLst/>
            <a:ahLst/>
            <a:cxnLst/>
            <a:rect r="r" b="b" t="t" l="l"/>
            <a:pathLst>
              <a:path h="416511" w="416511">
                <a:moveTo>
                  <a:pt x="0" y="0"/>
                </a:moveTo>
                <a:lnTo>
                  <a:pt x="416512" y="0"/>
                </a:lnTo>
                <a:lnTo>
                  <a:pt x="416512" y="416511"/>
                </a:lnTo>
                <a:lnTo>
                  <a:pt x="0" y="416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1659657" y="8348273"/>
            <a:ext cx="416511" cy="416511"/>
          </a:xfrm>
          <a:custGeom>
            <a:avLst/>
            <a:gdLst/>
            <a:ahLst/>
            <a:cxnLst/>
            <a:rect r="r" b="b" t="t" l="l"/>
            <a:pathLst>
              <a:path h="416511" w="416511">
                <a:moveTo>
                  <a:pt x="0" y="0"/>
                </a:moveTo>
                <a:lnTo>
                  <a:pt x="416511" y="0"/>
                </a:lnTo>
                <a:lnTo>
                  <a:pt x="416511" y="416511"/>
                </a:lnTo>
                <a:lnTo>
                  <a:pt x="0" y="4165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2080871" y="4001801"/>
            <a:ext cx="14126257" cy="2226248"/>
          </a:xfrm>
          <a:prstGeom prst="rect">
            <a:avLst/>
          </a:prstGeom>
        </p:spPr>
        <p:txBody>
          <a:bodyPr anchor="t" rtlCol="false" tIns="0" lIns="0" bIns="0" rIns="0">
            <a:spAutoFit/>
          </a:bodyPr>
          <a:lstStyle/>
          <a:p>
            <a:pPr algn="ctr">
              <a:lnSpc>
                <a:spcPts val="14851"/>
              </a:lnSpc>
            </a:pPr>
            <a:r>
              <a:rPr lang="en-US" b="true" sz="14279" spc="-599">
                <a:solidFill>
                  <a:srgbClr val="FFFFFF"/>
                </a:solidFill>
                <a:latin typeface="Arial Bold"/>
                <a:ea typeface="Arial Bold"/>
                <a:cs typeface="Arial Bold"/>
                <a:sym typeface="Arial Bold"/>
              </a:rPr>
              <a:t>thank you</a:t>
            </a:r>
          </a:p>
        </p:txBody>
      </p:sp>
      <p:sp>
        <p:nvSpPr>
          <p:cNvPr name="TextBox 19" id="19"/>
          <p:cNvSpPr txBox="true"/>
          <p:nvPr/>
        </p:nvSpPr>
        <p:spPr>
          <a:xfrm rot="0">
            <a:off x="4647232" y="8455982"/>
            <a:ext cx="2052548" cy="255661"/>
          </a:xfrm>
          <a:prstGeom prst="rect">
            <a:avLst/>
          </a:prstGeom>
        </p:spPr>
        <p:txBody>
          <a:bodyPr anchor="t" rtlCol="false" tIns="0" lIns="0" bIns="0" rIns="0">
            <a:spAutoFit/>
          </a:bodyPr>
          <a:lstStyle/>
          <a:p>
            <a:pPr algn="l">
              <a:lnSpc>
                <a:spcPts val="1617"/>
              </a:lnSpc>
            </a:pPr>
            <a:r>
              <a:rPr lang="en-US" sz="1837">
                <a:solidFill>
                  <a:srgbClr val="08090D"/>
                </a:solidFill>
                <a:latin typeface="Arial"/>
                <a:ea typeface="Arial"/>
                <a:cs typeface="Arial"/>
                <a:sym typeface="Arial"/>
              </a:rPr>
              <a:t>123 Anywhere St.</a:t>
            </a:r>
          </a:p>
        </p:txBody>
      </p:sp>
      <p:grpSp>
        <p:nvGrpSpPr>
          <p:cNvPr name="Group 20" id="20"/>
          <p:cNvGrpSpPr/>
          <p:nvPr/>
        </p:nvGrpSpPr>
        <p:grpSpPr>
          <a:xfrm rot="0">
            <a:off x="644491" y="624574"/>
            <a:ext cx="2819983" cy="613695"/>
            <a:chOff x="0" y="0"/>
            <a:chExt cx="3759977" cy="818260"/>
          </a:xfrm>
        </p:grpSpPr>
        <p:sp>
          <p:nvSpPr>
            <p:cNvPr name="Freeform 21" id="21"/>
            <p:cNvSpPr/>
            <p:nvPr/>
          </p:nvSpPr>
          <p:spPr>
            <a:xfrm flipH="false" flipV="false" rot="0">
              <a:off x="0" y="0"/>
              <a:ext cx="818260" cy="818260"/>
            </a:xfrm>
            <a:custGeom>
              <a:avLst/>
              <a:gdLst/>
              <a:ahLst/>
              <a:cxnLst/>
              <a:rect r="r" b="b" t="t" l="l"/>
              <a:pathLst>
                <a:path h="818260" w="818260">
                  <a:moveTo>
                    <a:pt x="0" y="0"/>
                  </a:moveTo>
                  <a:lnTo>
                    <a:pt x="818260" y="0"/>
                  </a:lnTo>
                  <a:lnTo>
                    <a:pt x="818260" y="818260"/>
                  </a:lnTo>
                  <a:lnTo>
                    <a:pt x="0" y="818260"/>
                  </a:lnTo>
                  <a:lnTo>
                    <a:pt x="0" y="0"/>
                  </a:lnTo>
                  <a:close/>
                </a:path>
              </a:pathLst>
            </a:custGeom>
            <a:blipFill>
              <a:blip r:embed="rId8"/>
              <a:stretch>
                <a:fillRect l="0" t="0" r="0" b="0"/>
              </a:stretch>
            </a:blipFill>
          </p:spPr>
        </p:sp>
        <p:sp>
          <p:nvSpPr>
            <p:cNvPr name="TextBox 22" id="22"/>
            <p:cNvSpPr txBox="true"/>
            <p:nvPr/>
          </p:nvSpPr>
          <p:spPr>
            <a:xfrm rot="0">
              <a:off x="2403539" y="273868"/>
              <a:ext cx="1356438" cy="344706"/>
            </a:xfrm>
            <a:prstGeom prst="rect">
              <a:avLst/>
            </a:prstGeom>
          </p:spPr>
          <p:txBody>
            <a:bodyPr anchor="t" rtlCol="false" tIns="0" lIns="0" bIns="0" rIns="0">
              <a:spAutoFit/>
            </a:bodyPr>
            <a:lstStyle/>
            <a:p>
              <a:pPr algn="l">
                <a:lnSpc>
                  <a:spcPts val="2049"/>
                </a:lnSpc>
                <a:spcBef>
                  <a:spcPct val="0"/>
                </a:spcBef>
              </a:pPr>
              <a:r>
                <a:rPr lang="en-US" sz="1813">
                  <a:solidFill>
                    <a:srgbClr val="000000"/>
                  </a:solidFill>
                  <a:latin typeface="TT Firs Neue"/>
                  <a:ea typeface="TT Firs Neue"/>
                  <a:cs typeface="TT Firs Neue"/>
                  <a:sym typeface="TT Firs Neue"/>
                </a:rPr>
                <a:t> Supplies</a:t>
              </a:r>
            </a:p>
          </p:txBody>
        </p:sp>
        <p:sp>
          <p:nvSpPr>
            <p:cNvPr name="TextBox 23" id="23"/>
            <p:cNvSpPr txBox="true"/>
            <p:nvPr/>
          </p:nvSpPr>
          <p:spPr>
            <a:xfrm rot="0">
              <a:off x="818260" y="237243"/>
              <a:ext cx="1585279" cy="411511"/>
            </a:xfrm>
            <a:prstGeom prst="rect">
              <a:avLst/>
            </a:prstGeom>
          </p:spPr>
          <p:txBody>
            <a:bodyPr anchor="t" rtlCol="false" tIns="0" lIns="0" bIns="0" rIns="0">
              <a:spAutoFit/>
            </a:bodyPr>
            <a:lstStyle/>
            <a:p>
              <a:pPr algn="r" marL="0" indent="0" lvl="0">
                <a:lnSpc>
                  <a:spcPts val="2425"/>
                </a:lnSpc>
                <a:spcBef>
                  <a:spcPct val="0"/>
                </a:spcBef>
              </a:pPr>
              <a:r>
                <a:rPr lang="en-US" b="true" sz="2146" i="true">
                  <a:solidFill>
                    <a:srgbClr val="20E2D7"/>
                  </a:solidFill>
                  <a:latin typeface="TT Firs Neue Bold Italics"/>
                  <a:ea typeface="TT Firs Neue Bold Italics"/>
                  <a:cs typeface="TT Firs Neue Bold Italics"/>
                  <a:sym typeface="TT Firs Neue Bold Italics"/>
                </a:rPr>
                <a:t>NextEra</a:t>
              </a:r>
            </a:p>
          </p:txBody>
        </p:sp>
      </p:grpSp>
      <p:grpSp>
        <p:nvGrpSpPr>
          <p:cNvPr name="Group 24" id="24"/>
          <p:cNvGrpSpPr/>
          <p:nvPr/>
        </p:nvGrpSpPr>
        <p:grpSpPr>
          <a:xfrm rot="0">
            <a:off x="14364603" y="756844"/>
            <a:ext cx="3315770" cy="481425"/>
            <a:chOff x="0" y="0"/>
            <a:chExt cx="4421027" cy="641900"/>
          </a:xfrm>
        </p:grpSpPr>
        <p:sp>
          <p:nvSpPr>
            <p:cNvPr name="TextBox 25" id="25"/>
            <p:cNvSpPr txBox="true"/>
            <p:nvPr/>
          </p:nvSpPr>
          <p:spPr>
            <a:xfrm rot="0">
              <a:off x="0" y="182993"/>
              <a:ext cx="4003634" cy="294964"/>
            </a:xfrm>
            <a:prstGeom prst="rect">
              <a:avLst/>
            </a:prstGeom>
          </p:spPr>
          <p:txBody>
            <a:bodyPr anchor="t" rtlCol="false" tIns="0" lIns="0" bIns="0" rIns="0">
              <a:spAutoFit/>
            </a:bodyPr>
            <a:lstStyle/>
            <a:p>
              <a:pPr algn="r">
                <a:lnSpc>
                  <a:spcPts val="1387"/>
                </a:lnSpc>
              </a:pPr>
              <a:r>
                <a:rPr lang="en-US" sz="1576">
                  <a:solidFill>
                    <a:srgbClr val="FFFFFF"/>
                  </a:solidFill>
                  <a:latin typeface="Arial"/>
                  <a:ea typeface="Arial"/>
                  <a:cs typeface="Arial"/>
                  <a:sym typeface="Arial"/>
                </a:rPr>
                <a:t>@NextEraSuppliesSite</a:t>
              </a:r>
            </a:p>
          </p:txBody>
        </p:sp>
        <p:grpSp>
          <p:nvGrpSpPr>
            <p:cNvPr name="Group 26" id="26"/>
            <p:cNvGrpSpPr/>
            <p:nvPr/>
          </p:nvGrpSpPr>
          <p:grpSpPr>
            <a:xfrm rot="0">
              <a:off x="910458" y="0"/>
              <a:ext cx="3510569" cy="641900"/>
              <a:chOff x="0" y="0"/>
              <a:chExt cx="2222614" cy="406400"/>
            </a:xfrm>
          </p:grpSpPr>
          <p:sp>
            <p:nvSpPr>
              <p:cNvPr name="Freeform 27" id="27"/>
              <p:cNvSpPr/>
              <p:nvPr/>
            </p:nvSpPr>
            <p:spPr>
              <a:xfrm flipH="false" flipV="false" rot="0">
                <a:off x="0" y="0"/>
                <a:ext cx="2222614" cy="406400"/>
              </a:xfrm>
              <a:custGeom>
                <a:avLst/>
                <a:gdLst/>
                <a:ahLst/>
                <a:cxnLst/>
                <a:rect r="r" b="b" t="t" l="l"/>
                <a:pathLst>
                  <a:path h="406400" w="2222614">
                    <a:moveTo>
                      <a:pt x="2019414" y="0"/>
                    </a:moveTo>
                    <a:cubicBezTo>
                      <a:pt x="2131638" y="0"/>
                      <a:pt x="2222614" y="90976"/>
                      <a:pt x="2222614" y="203200"/>
                    </a:cubicBezTo>
                    <a:cubicBezTo>
                      <a:pt x="2222614" y="315424"/>
                      <a:pt x="2131638" y="406400"/>
                      <a:pt x="20194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FFFFFF"/>
                </a:solidFill>
                <a:prstDash val="solid"/>
                <a:miter/>
              </a:ln>
            </p:spPr>
          </p:sp>
          <p:sp>
            <p:nvSpPr>
              <p:cNvPr name="TextBox 28" id="28"/>
              <p:cNvSpPr txBox="true"/>
              <p:nvPr/>
            </p:nvSpPr>
            <p:spPr>
              <a:xfrm>
                <a:off x="0" y="-38100"/>
                <a:ext cx="2222614" cy="444500"/>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DAGbOd_G3SQ</dc:identifier>
  <dcterms:modified xsi:type="dcterms:W3CDTF">2011-08-01T06:04:30Z</dcterms:modified>
  <cp:revision>1</cp:revision>
  <dc:title>revolutionizing online shopping</dc:title>
</cp:coreProperties>
</file>