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32"/>
  </p:notesMasterIdLst>
  <p:sldIdLst>
    <p:sldId id="256" r:id="rId2"/>
    <p:sldId id="257" r:id="rId3"/>
    <p:sldId id="258" r:id="rId4"/>
    <p:sldId id="259" r:id="rId5"/>
    <p:sldId id="267" r:id="rId6"/>
    <p:sldId id="295" r:id="rId7"/>
    <p:sldId id="272" r:id="rId8"/>
    <p:sldId id="271" r:id="rId9"/>
    <p:sldId id="262"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 id="294" r:id="rId27"/>
    <p:sldId id="297" r:id="rId28"/>
    <p:sldId id="298" r:id="rId29"/>
    <p:sldId id="299" r:id="rId30"/>
    <p:sldId id="263" r:id="rId31"/>
  </p:sldIdLst>
  <p:sldSz cx="9144000" cy="5143500" type="screen16x9"/>
  <p:notesSz cx="6858000" cy="9144000"/>
  <p:embeddedFontLst>
    <p:embeddedFont>
      <p:font typeface="Montserrat" panose="000005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82" autoAdjust="0"/>
    <p:restoredTop sz="94660"/>
  </p:normalViewPr>
  <p:slideViewPr>
    <p:cSldViewPr snapToGrid="0">
      <p:cViewPr varScale="1">
        <p:scale>
          <a:sx n="115" d="100"/>
          <a:sy n="115" d="100"/>
        </p:scale>
        <p:origin x="398" y="115"/>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 name="Google Shape;4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extLst>
      <p:ext uri="{BB962C8B-B14F-4D97-AF65-F5344CB8AC3E}">
        <p14:creationId xmlns:p14="http://schemas.microsoft.com/office/powerpoint/2010/main" val="1559237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extLst>
      <p:ext uri="{BB962C8B-B14F-4D97-AF65-F5344CB8AC3E}">
        <p14:creationId xmlns:p14="http://schemas.microsoft.com/office/powerpoint/2010/main" val="2480781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extLst>
      <p:ext uri="{BB962C8B-B14F-4D97-AF65-F5344CB8AC3E}">
        <p14:creationId xmlns:p14="http://schemas.microsoft.com/office/powerpoint/2010/main" val="28405766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extLst>
      <p:ext uri="{BB962C8B-B14F-4D97-AF65-F5344CB8AC3E}">
        <p14:creationId xmlns:p14="http://schemas.microsoft.com/office/powerpoint/2010/main" val="32691783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extLst>
      <p:ext uri="{BB962C8B-B14F-4D97-AF65-F5344CB8AC3E}">
        <p14:creationId xmlns:p14="http://schemas.microsoft.com/office/powerpoint/2010/main" val="4811835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extLst>
      <p:ext uri="{BB962C8B-B14F-4D97-AF65-F5344CB8AC3E}">
        <p14:creationId xmlns:p14="http://schemas.microsoft.com/office/powerpoint/2010/main" val="14999265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extLst>
      <p:ext uri="{BB962C8B-B14F-4D97-AF65-F5344CB8AC3E}">
        <p14:creationId xmlns:p14="http://schemas.microsoft.com/office/powerpoint/2010/main" val="32008324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extLst>
      <p:ext uri="{BB962C8B-B14F-4D97-AF65-F5344CB8AC3E}">
        <p14:creationId xmlns:p14="http://schemas.microsoft.com/office/powerpoint/2010/main" val="40011825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extLst>
      <p:ext uri="{BB962C8B-B14F-4D97-AF65-F5344CB8AC3E}">
        <p14:creationId xmlns:p14="http://schemas.microsoft.com/office/powerpoint/2010/main" val="20772220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extLst>
      <p:ext uri="{BB962C8B-B14F-4D97-AF65-F5344CB8AC3E}">
        <p14:creationId xmlns:p14="http://schemas.microsoft.com/office/powerpoint/2010/main" val="561956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 name="Google Shape;6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extLst>
      <p:ext uri="{BB962C8B-B14F-4D97-AF65-F5344CB8AC3E}">
        <p14:creationId xmlns:p14="http://schemas.microsoft.com/office/powerpoint/2010/main" val="20432806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extLst>
      <p:ext uri="{BB962C8B-B14F-4D97-AF65-F5344CB8AC3E}">
        <p14:creationId xmlns:p14="http://schemas.microsoft.com/office/powerpoint/2010/main" val="36826932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extLst>
      <p:ext uri="{BB962C8B-B14F-4D97-AF65-F5344CB8AC3E}">
        <p14:creationId xmlns:p14="http://schemas.microsoft.com/office/powerpoint/2010/main" val="19039064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extLst>
      <p:ext uri="{BB962C8B-B14F-4D97-AF65-F5344CB8AC3E}">
        <p14:creationId xmlns:p14="http://schemas.microsoft.com/office/powerpoint/2010/main" val="41587502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extLst>
      <p:ext uri="{BB962C8B-B14F-4D97-AF65-F5344CB8AC3E}">
        <p14:creationId xmlns:p14="http://schemas.microsoft.com/office/powerpoint/2010/main" val="39425877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extLst>
      <p:ext uri="{BB962C8B-B14F-4D97-AF65-F5344CB8AC3E}">
        <p14:creationId xmlns:p14="http://schemas.microsoft.com/office/powerpoint/2010/main" val="24122965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extLst>
      <p:ext uri="{BB962C8B-B14F-4D97-AF65-F5344CB8AC3E}">
        <p14:creationId xmlns:p14="http://schemas.microsoft.com/office/powerpoint/2010/main" val="35563545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extLst>
      <p:ext uri="{BB962C8B-B14F-4D97-AF65-F5344CB8AC3E}">
        <p14:creationId xmlns:p14="http://schemas.microsoft.com/office/powerpoint/2010/main" val="482738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extLst>
      <p:ext uri="{BB962C8B-B14F-4D97-AF65-F5344CB8AC3E}">
        <p14:creationId xmlns:p14="http://schemas.microsoft.com/office/powerpoint/2010/main" val="10525822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extLst>
      <p:ext uri="{BB962C8B-B14F-4D97-AF65-F5344CB8AC3E}">
        <p14:creationId xmlns:p14="http://schemas.microsoft.com/office/powerpoint/2010/main" val="1193171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b12e5a85b1_3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g2b12e5a85b1_3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extLst>
      <p:ext uri="{BB962C8B-B14F-4D97-AF65-F5344CB8AC3E}">
        <p14:creationId xmlns:p14="http://schemas.microsoft.com/office/powerpoint/2010/main" val="3291044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extLst>
      <p:ext uri="{BB962C8B-B14F-4D97-AF65-F5344CB8AC3E}">
        <p14:creationId xmlns:p14="http://schemas.microsoft.com/office/powerpoint/2010/main" val="34478136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extLst>
      <p:ext uri="{BB962C8B-B14F-4D97-AF65-F5344CB8AC3E}">
        <p14:creationId xmlns:p14="http://schemas.microsoft.com/office/powerpoint/2010/main" val="876761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extLst>
      <p:ext uri="{BB962C8B-B14F-4D97-AF65-F5344CB8AC3E}">
        <p14:creationId xmlns:p14="http://schemas.microsoft.com/office/powerpoint/2010/main" val="9906777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
        <p:cNvGrpSpPr/>
        <p:nvPr/>
      </p:nvGrpSpPr>
      <p:grpSpPr>
        <a:xfrm>
          <a:off x="0" y="0"/>
          <a:ext cx="0" cy="0"/>
          <a:chOff x="0" y="0"/>
          <a:chExt cx="0" cy="0"/>
        </a:xfrm>
      </p:grpSpPr>
      <p:sp>
        <p:nvSpPr>
          <p:cNvPr id="10" name="Google Shape;10;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2"/>
        <p:cNvGrpSpPr/>
        <p:nvPr/>
      </p:nvGrpSpPr>
      <p:grpSpPr>
        <a:xfrm>
          <a:off x="0" y="0"/>
          <a:ext cx="0" cy="0"/>
          <a:chOff x="0" y="0"/>
          <a:chExt cx="0" cy="0"/>
        </a:xfrm>
      </p:grpSpPr>
      <p:sp>
        <p:nvSpPr>
          <p:cNvPr id="43" name="Google Shape;43;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4" name="Google Shape;44;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5" name="Google Shape;45;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3" name="Google Shape;13;p3"/>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4" name="Google Shape;14;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7" name="Google Shape;1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2" name="Google Shape;2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 name="Google Shape;25;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8" name="Google Shape;28;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9" name="Google Shape;29;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2" name="Google Shape;32;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3"/>
        <p:cNvGrpSpPr/>
        <p:nvPr/>
      </p:nvGrpSpPr>
      <p:grpSpPr>
        <a:xfrm>
          <a:off x="0" y="0"/>
          <a:ext cx="0" cy="0"/>
          <a:chOff x="0" y="0"/>
          <a:chExt cx="0" cy="0"/>
        </a:xfrm>
      </p:grpSpPr>
      <p:sp>
        <p:nvSpPr>
          <p:cNvPr id="34" name="Google Shape;34;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6" name="Google Shape;36;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7" name="Google Shape;37;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38" name="Google Shape;38;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9"/>
        <p:cNvGrpSpPr/>
        <p:nvPr/>
      </p:nvGrpSpPr>
      <p:grpSpPr>
        <a:xfrm>
          <a:off x="0" y="0"/>
          <a:ext cx="0" cy="0"/>
          <a:chOff x="0" y="0"/>
          <a:chExt cx="0" cy="0"/>
        </a:xfrm>
      </p:grpSpPr>
      <p:sp>
        <p:nvSpPr>
          <p:cNvPr id="40" name="Google Shape;40;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1" name="Google Shape;41;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8.jp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9.jpe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0.jp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1.jpe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2.jp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3.jp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12"/>
          <p:cNvSpPr/>
          <p:nvPr/>
        </p:nvSpPr>
        <p:spPr>
          <a:xfrm>
            <a:off x="21925" y="4917825"/>
            <a:ext cx="9122100" cy="2256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1" name="Google Shape;51;p12"/>
          <p:cNvPicPr preferRelativeResize="0"/>
          <p:nvPr/>
        </p:nvPicPr>
        <p:blipFill rotWithShape="1">
          <a:blip r:embed="rId3">
            <a:alphaModFix/>
          </a:blip>
          <a:srcRect/>
          <a:stretch/>
        </p:blipFill>
        <p:spPr>
          <a:xfrm>
            <a:off x="0" y="-68525"/>
            <a:ext cx="715125" cy="5212027"/>
          </a:xfrm>
          <a:prstGeom prst="rect">
            <a:avLst/>
          </a:prstGeom>
          <a:noFill/>
          <a:ln>
            <a:noFill/>
          </a:ln>
        </p:spPr>
      </p:pic>
      <p:sp>
        <p:nvSpPr>
          <p:cNvPr id="54" name="Google Shape;54;p12"/>
          <p:cNvSpPr txBox="1"/>
          <p:nvPr/>
        </p:nvSpPr>
        <p:spPr>
          <a:xfrm>
            <a:off x="1168610" y="508507"/>
            <a:ext cx="7026190" cy="107717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400" b="0" i="0" u="none" strike="noStrike" cap="none" dirty="0">
                <a:solidFill>
                  <a:srgbClr val="000000"/>
                </a:solidFill>
                <a:latin typeface="Times New Roman"/>
                <a:ea typeface="Times New Roman"/>
                <a:cs typeface="Times New Roman"/>
                <a:sym typeface="Times New Roman"/>
              </a:rPr>
              <a:t>Sixth Month Industry Internship</a:t>
            </a:r>
            <a:endParaRPr sz="24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r>
              <a:rPr lang="en-US" sz="2000" b="1" i="0" u="none" strike="noStrike" cap="none" dirty="0">
                <a:solidFill>
                  <a:srgbClr val="000000"/>
                </a:solidFill>
                <a:latin typeface="Times New Roman"/>
                <a:ea typeface="Times New Roman"/>
                <a:cs typeface="Times New Roman"/>
                <a:sym typeface="Times New Roman"/>
              </a:rPr>
              <a:t>Session: 2024-2025</a:t>
            </a:r>
            <a:endParaRPr sz="2000" b="1"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endParaRPr sz="2000" b="1" i="0" u="none" strike="noStrike" cap="none" dirty="0">
              <a:solidFill>
                <a:srgbClr val="C00000"/>
              </a:solidFill>
              <a:latin typeface="Times New Roman"/>
              <a:ea typeface="Times New Roman"/>
              <a:cs typeface="Times New Roman"/>
              <a:sym typeface="Times New Roman"/>
            </a:endParaRPr>
          </a:p>
        </p:txBody>
      </p:sp>
      <p:sp>
        <p:nvSpPr>
          <p:cNvPr id="55" name="Google Shape;55;p12"/>
          <p:cNvSpPr txBox="1"/>
          <p:nvPr/>
        </p:nvSpPr>
        <p:spPr>
          <a:xfrm>
            <a:off x="1244225" y="1928152"/>
            <a:ext cx="7370700" cy="769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200" b="1" i="0" u="none" strike="noStrike" cap="none" dirty="0">
                <a:solidFill>
                  <a:srgbClr val="940000"/>
                </a:solidFill>
                <a:latin typeface="Times New Roman"/>
                <a:ea typeface="Times New Roman"/>
                <a:cs typeface="Times New Roman"/>
                <a:sym typeface="Times New Roman"/>
              </a:rPr>
              <a:t>Title of the Project:- Hospital</a:t>
            </a:r>
            <a:r>
              <a:rPr lang="en-US" sz="2200" b="1" dirty="0">
                <a:solidFill>
                  <a:srgbClr val="940000"/>
                </a:solidFill>
                <a:latin typeface="Times New Roman"/>
                <a:ea typeface="Times New Roman"/>
                <a:cs typeface="Times New Roman"/>
                <a:sym typeface="Times New Roman"/>
              </a:rPr>
              <a:t> Management App</a:t>
            </a:r>
            <a:endParaRPr sz="2200" b="1" i="0" u="none" strike="noStrike" cap="none" dirty="0">
              <a:solidFill>
                <a:srgbClr val="94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200" b="1" i="0" u="none" strike="noStrike" cap="none" dirty="0">
              <a:solidFill>
                <a:srgbClr val="940000"/>
              </a:solidFill>
              <a:latin typeface="Times New Roman"/>
              <a:ea typeface="Times New Roman"/>
              <a:cs typeface="Times New Roman"/>
              <a:sym typeface="Times New Roman"/>
            </a:endParaRPr>
          </a:p>
        </p:txBody>
      </p:sp>
      <p:sp>
        <p:nvSpPr>
          <p:cNvPr id="56" name="Google Shape;56;p12"/>
          <p:cNvSpPr txBox="1"/>
          <p:nvPr/>
        </p:nvSpPr>
        <p:spPr>
          <a:xfrm>
            <a:off x="2087217" y="2542008"/>
            <a:ext cx="4300331" cy="444382"/>
          </a:xfrm>
          <a:prstGeom prst="rect">
            <a:avLst/>
          </a:prstGeom>
          <a:noFill/>
          <a:ln>
            <a:noFill/>
          </a:ln>
        </p:spPr>
        <p:txBody>
          <a:bodyPr spcFirstLastPara="1" wrap="square" lIns="91425" tIns="45700" rIns="91425" bIns="45700" anchor="t" anchorCtr="0">
            <a:normAutofit/>
          </a:bodyPr>
          <a:lstStyle/>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rgbClr val="000000"/>
                </a:solidFill>
                <a:latin typeface="Times New Roman"/>
                <a:ea typeface="Times New Roman"/>
                <a:cs typeface="Times New Roman"/>
                <a:sym typeface="Times New Roman"/>
              </a:rPr>
              <a:t>                       Presented By :</a:t>
            </a:r>
            <a:r>
              <a:rPr lang="en-US" b="1" dirty="0">
                <a:latin typeface="Times New Roman"/>
                <a:ea typeface="Times New Roman"/>
                <a:cs typeface="Times New Roman"/>
                <a:sym typeface="Times New Roman"/>
              </a:rPr>
              <a:t> </a:t>
            </a:r>
            <a:r>
              <a:rPr lang="en-US" sz="1400" b="1" i="0" u="none" strike="noStrike" cap="none" dirty="0">
                <a:solidFill>
                  <a:srgbClr val="000000"/>
                </a:solidFill>
                <a:latin typeface="Times New Roman"/>
                <a:ea typeface="Times New Roman"/>
                <a:cs typeface="Times New Roman"/>
                <a:sym typeface="Times New Roman"/>
              </a:rPr>
              <a:t>Ayush Wase</a:t>
            </a:r>
            <a:r>
              <a:rPr lang="en-US" b="1" dirty="0">
                <a:latin typeface="Times New Roman"/>
                <a:ea typeface="Times New Roman"/>
                <a:cs typeface="Times New Roman"/>
                <a:sym typeface="Times New Roman"/>
              </a:rPr>
              <a:t> </a:t>
            </a:r>
            <a:endParaRPr b="1" dirty="0">
              <a:latin typeface="Times New Roman"/>
              <a:ea typeface="Times New Roman"/>
              <a:cs typeface="Times New Roman"/>
              <a:sym typeface="Times New Roman"/>
            </a:endParaRPr>
          </a:p>
          <a:p>
            <a:pPr marL="457200" marR="0" lvl="1" indent="0" algn="l" rtl="0">
              <a:lnSpc>
                <a:spcPct val="100000"/>
              </a:lnSpc>
              <a:spcBef>
                <a:spcPts val="280"/>
              </a:spcBef>
              <a:spcAft>
                <a:spcPts val="0"/>
              </a:spcAft>
              <a:buClr>
                <a:srgbClr val="000000"/>
              </a:buClr>
              <a:buSzPts val="1400"/>
              <a:buFont typeface="Arial"/>
              <a:buNone/>
            </a:pPr>
            <a:endParaRPr sz="1400" b="1"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280"/>
              </a:spcBef>
              <a:spcAft>
                <a:spcPts val="0"/>
              </a:spcAft>
              <a:buClr>
                <a:srgbClr val="000000"/>
              </a:buClr>
              <a:buSzPts val="1400"/>
              <a:buFont typeface="Arial"/>
              <a:buNone/>
            </a:pPr>
            <a:endParaRPr sz="1400" b="1" i="0" u="none" strike="noStrike" cap="none" dirty="0">
              <a:solidFill>
                <a:srgbClr val="000000"/>
              </a:solidFill>
              <a:latin typeface="Times New Roman"/>
              <a:ea typeface="Times New Roman"/>
              <a:cs typeface="Times New Roman"/>
              <a:sym typeface="Times New Roman"/>
            </a:endParaRPr>
          </a:p>
        </p:txBody>
      </p:sp>
      <p:sp>
        <p:nvSpPr>
          <p:cNvPr id="58" name="Google Shape;58;p12"/>
          <p:cNvSpPr/>
          <p:nvPr/>
        </p:nvSpPr>
        <p:spPr>
          <a:xfrm>
            <a:off x="7522076" y="1009293"/>
            <a:ext cx="1345448" cy="30670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1400" b="1" i="0" u="none" strike="noStrike" cap="none" dirty="0">
                <a:solidFill>
                  <a:srgbClr val="000000"/>
                </a:solidFill>
                <a:latin typeface="Times New Roman"/>
                <a:ea typeface="Times New Roman"/>
                <a:cs typeface="Times New Roman"/>
                <a:sym typeface="Times New Roman"/>
              </a:rPr>
              <a:t>  </a:t>
            </a:r>
            <a:endParaRPr sz="1400" b="1" i="0" u="none" strike="noStrike" cap="none" dirty="0">
              <a:solidFill>
                <a:srgbClr val="000000"/>
              </a:solidFill>
              <a:latin typeface="Times New Roman"/>
              <a:ea typeface="Times New Roman"/>
              <a:cs typeface="Times New Roman"/>
              <a:sym typeface="Times New Roman"/>
            </a:endParaRPr>
          </a:p>
        </p:txBody>
      </p:sp>
      <p:sp>
        <p:nvSpPr>
          <p:cNvPr id="59" name="Google Shape;59;p12"/>
          <p:cNvSpPr txBox="1"/>
          <p:nvPr/>
        </p:nvSpPr>
        <p:spPr>
          <a:xfrm>
            <a:off x="2689652" y="2764199"/>
            <a:ext cx="2921100" cy="1292100"/>
          </a:xfrm>
          <a:prstGeom prst="rect">
            <a:avLst/>
          </a:prstGeom>
          <a:noFill/>
          <a:ln>
            <a:noFill/>
          </a:ln>
        </p:spPr>
        <p:txBody>
          <a:bodyPr spcFirstLastPara="1" wrap="square" lIns="91425" tIns="45700" rIns="91425" bIns="45700" anchor="t" anchorCtr="0">
            <a:normAutofit/>
          </a:bodyPr>
          <a:lstStyle/>
          <a:p>
            <a:pPr marL="0" marR="0" lvl="0" indent="0" algn="ctr" rtl="0">
              <a:lnSpc>
                <a:spcPct val="100000"/>
              </a:lnSpc>
              <a:spcBef>
                <a:spcPts val="0"/>
              </a:spcBef>
              <a:spcAft>
                <a:spcPts val="0"/>
              </a:spcAft>
              <a:buClr>
                <a:srgbClr val="000000"/>
              </a:buClr>
              <a:buSzPct val="100000"/>
              <a:buFont typeface="Arial"/>
              <a:buNone/>
            </a:pPr>
            <a:endParaRPr sz="1800" b="1"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342"/>
              </a:spcBef>
              <a:spcAft>
                <a:spcPts val="0"/>
              </a:spcAft>
              <a:buClr>
                <a:srgbClr val="000000"/>
              </a:buClr>
              <a:buSzPct val="120000"/>
              <a:buFont typeface="Arial"/>
              <a:buNone/>
            </a:pPr>
            <a:r>
              <a:rPr lang="en-US" b="1" i="0" u="none" strike="noStrike" cap="none" dirty="0">
                <a:solidFill>
                  <a:srgbClr val="000000"/>
                </a:solidFill>
                <a:latin typeface="Times New Roman"/>
                <a:ea typeface="Times New Roman"/>
                <a:cs typeface="Times New Roman"/>
                <a:sym typeface="Times New Roman"/>
              </a:rPr>
              <a:t>Industry Guide</a:t>
            </a:r>
            <a:endParaRPr b="1"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342"/>
              </a:spcBef>
              <a:spcAft>
                <a:spcPts val="0"/>
              </a:spcAft>
              <a:buClr>
                <a:srgbClr val="000000"/>
              </a:buClr>
              <a:buSzPct val="120000"/>
              <a:buFont typeface="Arial"/>
              <a:buNone/>
            </a:pPr>
            <a:r>
              <a:rPr lang="en-US" b="1" dirty="0">
                <a:latin typeface="Times New Roman"/>
                <a:ea typeface="Times New Roman"/>
                <a:cs typeface="Times New Roman"/>
                <a:sym typeface="Times New Roman"/>
              </a:rPr>
              <a:t>Mr. Prashil Shahakar</a:t>
            </a:r>
          </a:p>
          <a:p>
            <a:pPr marL="0" marR="0" lvl="0" indent="0" algn="ctr" rtl="0">
              <a:lnSpc>
                <a:spcPct val="100000"/>
              </a:lnSpc>
              <a:spcBef>
                <a:spcPts val="342"/>
              </a:spcBef>
              <a:spcAft>
                <a:spcPts val="0"/>
              </a:spcAft>
              <a:buClr>
                <a:srgbClr val="000000"/>
              </a:buClr>
              <a:buSzPct val="120000"/>
              <a:buFont typeface="Arial"/>
              <a:buNone/>
            </a:pPr>
            <a:r>
              <a:rPr lang="en-US" b="1" i="0" u="none" strike="noStrike" cap="none" dirty="0" err="1">
                <a:solidFill>
                  <a:srgbClr val="000000"/>
                </a:solidFill>
                <a:latin typeface="Times New Roman"/>
                <a:ea typeface="Times New Roman"/>
                <a:cs typeface="Times New Roman"/>
                <a:sym typeface="Times New Roman"/>
              </a:rPr>
              <a:t>Sampurv</a:t>
            </a:r>
            <a:r>
              <a:rPr lang="en-US" b="1" i="0" u="none" strike="noStrike" cap="none" dirty="0">
                <a:solidFill>
                  <a:srgbClr val="000000"/>
                </a:solidFill>
                <a:latin typeface="Times New Roman"/>
                <a:ea typeface="Times New Roman"/>
                <a:cs typeface="Times New Roman"/>
                <a:sym typeface="Times New Roman"/>
              </a:rPr>
              <a:t> Technologies</a:t>
            </a:r>
            <a:endParaRPr b="1"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456"/>
              </a:spcBef>
              <a:spcAft>
                <a:spcPts val="0"/>
              </a:spcAft>
              <a:buClr>
                <a:srgbClr val="000000"/>
              </a:buClr>
              <a:buSzPct val="100000"/>
              <a:buFont typeface="Arial"/>
              <a:buNone/>
            </a:pPr>
            <a:endParaRPr sz="2400" b="1"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idx="4294967295"/>
          </p:nvPr>
        </p:nvSpPr>
        <p:spPr>
          <a:xfrm>
            <a:off x="1695534" y="91850"/>
            <a:ext cx="5529000" cy="7617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2800"/>
              <a:buNone/>
            </a:pPr>
            <a:r>
              <a:rPr lang="en-US" b="1" dirty="0">
                <a:latin typeface="Times New Roman"/>
                <a:ea typeface="Times New Roman"/>
                <a:cs typeface="Times New Roman"/>
                <a:sym typeface="Times New Roman"/>
              </a:rPr>
              <a:t>RESULTS</a:t>
            </a:r>
            <a:endParaRPr b="1" dirty="0">
              <a:latin typeface="Times New Roman"/>
              <a:ea typeface="Times New Roman"/>
              <a:cs typeface="Times New Roman"/>
              <a:sym typeface="Times New Roman"/>
            </a:endParaRPr>
          </a:p>
        </p:txBody>
      </p:sp>
      <p:pic>
        <p:nvPicPr>
          <p:cNvPr id="117" name="Google Shape;117;p18"/>
          <p:cNvPicPr preferRelativeResize="0"/>
          <p:nvPr/>
        </p:nvPicPr>
        <p:blipFill rotWithShape="1">
          <a:blip r:embed="rId3">
            <a:alphaModFix/>
          </a:blip>
          <a:srcRect/>
          <a:stretch/>
        </p:blipFill>
        <p:spPr>
          <a:xfrm>
            <a:off x="6535150" y="0"/>
            <a:ext cx="2608852" cy="2517002"/>
          </a:xfrm>
          <a:prstGeom prst="rect">
            <a:avLst/>
          </a:prstGeom>
          <a:noFill/>
          <a:ln>
            <a:noFill/>
          </a:ln>
        </p:spPr>
      </p:pic>
      <p:sp>
        <p:nvSpPr>
          <p:cNvPr id="119" name="Google Shape;119;p18"/>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Rectangle 2">
            <a:extLst>
              <a:ext uri="{FF2B5EF4-FFF2-40B4-BE49-F238E27FC236}">
                <a16:creationId xmlns:a16="http://schemas.microsoft.com/office/drawing/2014/main" id="{0033D962-9FB1-4107-AE3A-5384B7724036}"/>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3">
            <a:extLst>
              <a:ext uri="{FF2B5EF4-FFF2-40B4-BE49-F238E27FC236}">
                <a16:creationId xmlns:a16="http://schemas.microsoft.com/office/drawing/2014/main" id="{6AD17158-A0DE-91CF-0B71-56C7FAFBB4CC}"/>
              </a:ext>
            </a:extLst>
          </p:cNvPr>
          <p:cNvSpPr>
            <a:spLocks noChangeArrowheads="1"/>
          </p:cNvSpPr>
          <p:nvPr/>
        </p:nvSpPr>
        <p:spPr bwMode="auto">
          <a:xfrm>
            <a:off x="2977503" y="4449778"/>
            <a:ext cx="279275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sz="1200" b="1" dirty="0">
                <a:effectLst/>
                <a:latin typeface="Times New Roman" panose="02020603050405020304" pitchFamily="18" charset="0"/>
                <a:ea typeface="Times New Roman" panose="02020603050405020304" pitchFamily="18" charset="0"/>
              </a:rPr>
              <a:t>Figure 1. New Appointment Entry Page</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32FD630A-C245-0853-4170-11924C25240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86965" y="1022350"/>
            <a:ext cx="4370070" cy="3098800"/>
          </a:xfrm>
          <a:prstGeom prst="rect">
            <a:avLst/>
          </a:prstGeom>
        </p:spPr>
      </p:pic>
    </p:spTree>
    <p:extLst>
      <p:ext uri="{BB962C8B-B14F-4D97-AF65-F5344CB8AC3E}">
        <p14:creationId xmlns:p14="http://schemas.microsoft.com/office/powerpoint/2010/main" val="599415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idx="4294967295"/>
          </p:nvPr>
        </p:nvSpPr>
        <p:spPr>
          <a:xfrm>
            <a:off x="1695534" y="91850"/>
            <a:ext cx="5529000" cy="7617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2800"/>
              <a:buNone/>
            </a:pPr>
            <a:r>
              <a:rPr lang="en-US" b="1" dirty="0">
                <a:latin typeface="Times New Roman"/>
                <a:ea typeface="Times New Roman"/>
                <a:cs typeface="Times New Roman"/>
                <a:sym typeface="Times New Roman"/>
              </a:rPr>
              <a:t>RESULTS</a:t>
            </a:r>
            <a:endParaRPr b="1" dirty="0">
              <a:latin typeface="Times New Roman"/>
              <a:ea typeface="Times New Roman"/>
              <a:cs typeface="Times New Roman"/>
              <a:sym typeface="Times New Roman"/>
            </a:endParaRPr>
          </a:p>
        </p:txBody>
      </p:sp>
      <p:pic>
        <p:nvPicPr>
          <p:cNvPr id="117" name="Google Shape;117;p18"/>
          <p:cNvPicPr preferRelativeResize="0"/>
          <p:nvPr/>
        </p:nvPicPr>
        <p:blipFill rotWithShape="1">
          <a:blip r:embed="rId3">
            <a:alphaModFix/>
          </a:blip>
          <a:srcRect/>
          <a:stretch/>
        </p:blipFill>
        <p:spPr>
          <a:xfrm>
            <a:off x="6535150" y="0"/>
            <a:ext cx="2608852" cy="2517002"/>
          </a:xfrm>
          <a:prstGeom prst="rect">
            <a:avLst/>
          </a:prstGeom>
          <a:noFill/>
          <a:ln>
            <a:noFill/>
          </a:ln>
        </p:spPr>
      </p:pic>
      <p:sp>
        <p:nvSpPr>
          <p:cNvPr id="119" name="Google Shape;119;p18"/>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Rectangle 2">
            <a:extLst>
              <a:ext uri="{FF2B5EF4-FFF2-40B4-BE49-F238E27FC236}">
                <a16:creationId xmlns:a16="http://schemas.microsoft.com/office/drawing/2014/main" id="{0033D962-9FB1-4107-AE3A-5384B7724036}"/>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TextBox 6">
            <a:extLst>
              <a:ext uri="{FF2B5EF4-FFF2-40B4-BE49-F238E27FC236}">
                <a16:creationId xmlns:a16="http://schemas.microsoft.com/office/drawing/2014/main" id="{231FDD82-B477-7A05-09A1-9F2874423C64}"/>
              </a:ext>
            </a:extLst>
          </p:cNvPr>
          <p:cNvSpPr txBox="1"/>
          <p:nvPr/>
        </p:nvSpPr>
        <p:spPr>
          <a:xfrm>
            <a:off x="1764459" y="4101359"/>
            <a:ext cx="5391150" cy="280270"/>
          </a:xfrm>
          <a:prstGeom prst="rect">
            <a:avLst/>
          </a:prstGeom>
          <a:noFill/>
        </p:spPr>
        <p:txBody>
          <a:bodyPr wrap="square">
            <a:spAutoFit/>
          </a:bodyPr>
          <a:lstStyle/>
          <a:p>
            <a:pPr algn="ctr">
              <a:lnSpc>
                <a:spcPct val="107000"/>
              </a:lnSpc>
              <a:spcAft>
                <a:spcPts val="800"/>
              </a:spcAft>
            </a:pPr>
            <a:r>
              <a:rPr lang="en-US" sz="1200" b="1" dirty="0">
                <a:effectLst/>
                <a:latin typeface="Times New Roman" panose="02020603050405020304" pitchFamily="18" charset="0"/>
                <a:ea typeface="Times New Roman" panose="02020603050405020304" pitchFamily="18" charset="0"/>
              </a:rPr>
              <a:t>Figure 2. Appointment Record Page </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6DFDCC55-DE6F-C38C-96EA-47CB8A31733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40000" y="972503"/>
            <a:ext cx="4064000" cy="3198495"/>
          </a:xfrm>
          <a:prstGeom prst="rect">
            <a:avLst/>
          </a:prstGeom>
        </p:spPr>
      </p:pic>
    </p:spTree>
    <p:extLst>
      <p:ext uri="{BB962C8B-B14F-4D97-AF65-F5344CB8AC3E}">
        <p14:creationId xmlns:p14="http://schemas.microsoft.com/office/powerpoint/2010/main" val="3254345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idx="4294967295"/>
          </p:nvPr>
        </p:nvSpPr>
        <p:spPr>
          <a:xfrm>
            <a:off x="1695534" y="91850"/>
            <a:ext cx="5529000" cy="7617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2800"/>
              <a:buNone/>
            </a:pPr>
            <a:r>
              <a:rPr lang="en-US" b="1" dirty="0">
                <a:latin typeface="Times New Roman"/>
                <a:ea typeface="Times New Roman"/>
                <a:cs typeface="Times New Roman"/>
                <a:sym typeface="Times New Roman"/>
              </a:rPr>
              <a:t>RESULTS</a:t>
            </a:r>
            <a:endParaRPr b="1" dirty="0">
              <a:latin typeface="Times New Roman"/>
              <a:ea typeface="Times New Roman"/>
              <a:cs typeface="Times New Roman"/>
              <a:sym typeface="Times New Roman"/>
            </a:endParaRPr>
          </a:p>
        </p:txBody>
      </p:sp>
      <p:pic>
        <p:nvPicPr>
          <p:cNvPr id="117" name="Google Shape;117;p18"/>
          <p:cNvPicPr preferRelativeResize="0"/>
          <p:nvPr/>
        </p:nvPicPr>
        <p:blipFill rotWithShape="1">
          <a:blip r:embed="rId3">
            <a:alphaModFix/>
          </a:blip>
          <a:srcRect/>
          <a:stretch/>
        </p:blipFill>
        <p:spPr>
          <a:xfrm>
            <a:off x="6535150" y="0"/>
            <a:ext cx="2608852" cy="2517002"/>
          </a:xfrm>
          <a:prstGeom prst="rect">
            <a:avLst/>
          </a:prstGeom>
          <a:noFill/>
          <a:ln>
            <a:noFill/>
          </a:ln>
        </p:spPr>
      </p:pic>
      <p:sp>
        <p:nvSpPr>
          <p:cNvPr id="119" name="Google Shape;119;p18"/>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Rectangle 2">
            <a:extLst>
              <a:ext uri="{FF2B5EF4-FFF2-40B4-BE49-F238E27FC236}">
                <a16:creationId xmlns:a16="http://schemas.microsoft.com/office/drawing/2014/main" id="{0033D962-9FB1-4107-AE3A-5384B7724036}"/>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TextBox 4">
            <a:extLst>
              <a:ext uri="{FF2B5EF4-FFF2-40B4-BE49-F238E27FC236}">
                <a16:creationId xmlns:a16="http://schemas.microsoft.com/office/drawing/2014/main" id="{2A51CEF2-6549-DB19-787A-6CD4748ABD79}"/>
              </a:ext>
            </a:extLst>
          </p:cNvPr>
          <p:cNvSpPr txBox="1"/>
          <p:nvPr/>
        </p:nvSpPr>
        <p:spPr>
          <a:xfrm>
            <a:off x="2282927" y="4198149"/>
            <a:ext cx="4578096" cy="276999"/>
          </a:xfrm>
          <a:prstGeom prst="rect">
            <a:avLst/>
          </a:prstGeom>
          <a:noFill/>
        </p:spPr>
        <p:txBody>
          <a:bodyPr wrap="square">
            <a:spAutoFit/>
          </a:bodyPr>
          <a:lstStyle/>
          <a:p>
            <a:pPr algn="ctr"/>
            <a:r>
              <a:rPr lang="en-US" sz="1200" b="1" dirty="0">
                <a:effectLst/>
                <a:latin typeface="Times New Roman" panose="02020603050405020304" pitchFamily="18" charset="0"/>
                <a:ea typeface="Times New Roman" panose="02020603050405020304" pitchFamily="18" charset="0"/>
              </a:rPr>
              <a:t>Figure 3. New Patient Entry Page</a:t>
            </a:r>
            <a:endParaRPr lang="en-IN" sz="12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D487BA81-4FD4-4268-608C-617EBA169C2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6317" y="998537"/>
            <a:ext cx="4571365" cy="3146425"/>
          </a:xfrm>
          <a:prstGeom prst="rect">
            <a:avLst/>
          </a:prstGeom>
        </p:spPr>
      </p:pic>
    </p:spTree>
    <p:extLst>
      <p:ext uri="{BB962C8B-B14F-4D97-AF65-F5344CB8AC3E}">
        <p14:creationId xmlns:p14="http://schemas.microsoft.com/office/powerpoint/2010/main" val="4284547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idx="4294967295"/>
          </p:nvPr>
        </p:nvSpPr>
        <p:spPr>
          <a:xfrm>
            <a:off x="1695534" y="91850"/>
            <a:ext cx="5529000" cy="7617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2800"/>
              <a:buNone/>
            </a:pPr>
            <a:r>
              <a:rPr lang="en-US" b="1" dirty="0">
                <a:latin typeface="Times New Roman"/>
                <a:ea typeface="Times New Roman"/>
                <a:cs typeface="Times New Roman"/>
                <a:sym typeface="Times New Roman"/>
              </a:rPr>
              <a:t>RESULTS</a:t>
            </a:r>
            <a:endParaRPr b="1" dirty="0">
              <a:latin typeface="Times New Roman"/>
              <a:ea typeface="Times New Roman"/>
              <a:cs typeface="Times New Roman"/>
              <a:sym typeface="Times New Roman"/>
            </a:endParaRPr>
          </a:p>
        </p:txBody>
      </p:sp>
      <p:pic>
        <p:nvPicPr>
          <p:cNvPr id="117" name="Google Shape;117;p18"/>
          <p:cNvPicPr preferRelativeResize="0"/>
          <p:nvPr/>
        </p:nvPicPr>
        <p:blipFill rotWithShape="1">
          <a:blip r:embed="rId3">
            <a:alphaModFix/>
          </a:blip>
          <a:srcRect/>
          <a:stretch/>
        </p:blipFill>
        <p:spPr>
          <a:xfrm>
            <a:off x="6535150" y="0"/>
            <a:ext cx="2608852" cy="2517002"/>
          </a:xfrm>
          <a:prstGeom prst="rect">
            <a:avLst/>
          </a:prstGeom>
          <a:noFill/>
          <a:ln>
            <a:noFill/>
          </a:ln>
        </p:spPr>
      </p:pic>
      <p:sp>
        <p:nvSpPr>
          <p:cNvPr id="119" name="Google Shape;119;p18"/>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Rectangle 2">
            <a:extLst>
              <a:ext uri="{FF2B5EF4-FFF2-40B4-BE49-F238E27FC236}">
                <a16:creationId xmlns:a16="http://schemas.microsoft.com/office/drawing/2014/main" id="{0033D962-9FB1-4107-AE3A-5384B7724036}"/>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TextBox 4">
            <a:extLst>
              <a:ext uri="{FF2B5EF4-FFF2-40B4-BE49-F238E27FC236}">
                <a16:creationId xmlns:a16="http://schemas.microsoft.com/office/drawing/2014/main" id="{DF3AB439-1D57-BB9E-851A-8A3B8C529B74}"/>
              </a:ext>
            </a:extLst>
          </p:cNvPr>
          <p:cNvSpPr txBox="1"/>
          <p:nvPr/>
        </p:nvSpPr>
        <p:spPr>
          <a:xfrm>
            <a:off x="2282927" y="4002955"/>
            <a:ext cx="4578096" cy="280270"/>
          </a:xfrm>
          <a:prstGeom prst="rect">
            <a:avLst/>
          </a:prstGeom>
          <a:noFill/>
        </p:spPr>
        <p:txBody>
          <a:bodyPr wrap="square">
            <a:spAutoFit/>
          </a:bodyPr>
          <a:lstStyle/>
          <a:p>
            <a:pPr algn="ctr">
              <a:lnSpc>
                <a:spcPct val="107000"/>
              </a:lnSpc>
              <a:spcAft>
                <a:spcPts val="800"/>
              </a:spcAft>
            </a:pPr>
            <a:r>
              <a:rPr lang="en-IN" sz="1200" b="1" dirty="0">
                <a:effectLst/>
                <a:latin typeface="Times New Roman" panose="02020603050405020304" pitchFamily="18" charset="0"/>
                <a:ea typeface="Times New Roman" panose="02020603050405020304" pitchFamily="18" charset="0"/>
              </a:rPr>
              <a:t> </a:t>
            </a:r>
            <a:r>
              <a:rPr lang="en-US" sz="1200" b="1" dirty="0">
                <a:effectLst/>
                <a:latin typeface="Times New Roman" panose="02020603050405020304" pitchFamily="18" charset="0"/>
                <a:ea typeface="Times New Roman" panose="02020603050405020304" pitchFamily="18" charset="0"/>
              </a:rPr>
              <a:t>Figure 4. Patient Record Page</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E7F30ED9-3670-2242-6CBE-AA0630CB27A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12741"/>
          <a:stretch/>
        </p:blipFill>
        <p:spPr bwMode="auto">
          <a:xfrm>
            <a:off x="2214855" y="831353"/>
            <a:ext cx="4714240" cy="287972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46195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idx="4294967295"/>
          </p:nvPr>
        </p:nvSpPr>
        <p:spPr>
          <a:xfrm>
            <a:off x="1695534" y="91850"/>
            <a:ext cx="5529000" cy="7617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2800"/>
              <a:buNone/>
            </a:pPr>
            <a:r>
              <a:rPr lang="en-US" b="1" dirty="0">
                <a:latin typeface="Times New Roman"/>
                <a:ea typeface="Times New Roman"/>
                <a:cs typeface="Times New Roman"/>
                <a:sym typeface="Times New Roman"/>
              </a:rPr>
              <a:t>RESULTS</a:t>
            </a:r>
            <a:endParaRPr b="1" dirty="0">
              <a:latin typeface="Times New Roman"/>
              <a:ea typeface="Times New Roman"/>
              <a:cs typeface="Times New Roman"/>
              <a:sym typeface="Times New Roman"/>
            </a:endParaRPr>
          </a:p>
        </p:txBody>
      </p:sp>
      <p:pic>
        <p:nvPicPr>
          <p:cNvPr id="117" name="Google Shape;117;p18"/>
          <p:cNvPicPr preferRelativeResize="0"/>
          <p:nvPr/>
        </p:nvPicPr>
        <p:blipFill rotWithShape="1">
          <a:blip r:embed="rId3">
            <a:alphaModFix/>
          </a:blip>
          <a:srcRect/>
          <a:stretch/>
        </p:blipFill>
        <p:spPr>
          <a:xfrm>
            <a:off x="6535150" y="0"/>
            <a:ext cx="2608852" cy="2517002"/>
          </a:xfrm>
          <a:prstGeom prst="rect">
            <a:avLst/>
          </a:prstGeom>
          <a:noFill/>
          <a:ln>
            <a:noFill/>
          </a:ln>
        </p:spPr>
      </p:pic>
      <p:sp>
        <p:nvSpPr>
          <p:cNvPr id="119" name="Google Shape;119;p18"/>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Rectangle 2">
            <a:extLst>
              <a:ext uri="{FF2B5EF4-FFF2-40B4-BE49-F238E27FC236}">
                <a16:creationId xmlns:a16="http://schemas.microsoft.com/office/drawing/2014/main" id="{0033D962-9FB1-4107-AE3A-5384B7724036}"/>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TextBox 4">
            <a:extLst>
              <a:ext uri="{FF2B5EF4-FFF2-40B4-BE49-F238E27FC236}">
                <a16:creationId xmlns:a16="http://schemas.microsoft.com/office/drawing/2014/main" id="{DF3E14E2-5385-E8AB-E451-1257FD97CC7A}"/>
              </a:ext>
            </a:extLst>
          </p:cNvPr>
          <p:cNvSpPr txBox="1"/>
          <p:nvPr/>
        </p:nvSpPr>
        <p:spPr>
          <a:xfrm>
            <a:off x="2776728" y="3973104"/>
            <a:ext cx="4578096" cy="276999"/>
          </a:xfrm>
          <a:prstGeom prst="rect">
            <a:avLst/>
          </a:prstGeom>
          <a:noFill/>
        </p:spPr>
        <p:txBody>
          <a:bodyPr wrap="square">
            <a:spAutoFit/>
          </a:bodyPr>
          <a:lstStyle/>
          <a:p>
            <a:r>
              <a:rPr lang="en-US" sz="1200" b="1" dirty="0">
                <a:effectLst/>
                <a:latin typeface="Times New Roman" panose="02020603050405020304" pitchFamily="18" charset="0"/>
                <a:ea typeface="Times New Roman" panose="02020603050405020304" pitchFamily="18" charset="0"/>
              </a:rPr>
              <a:t>                     Figure 5. New Doctor Entry Page</a:t>
            </a:r>
            <a:endParaRPr lang="en-IN" sz="1050" dirty="0"/>
          </a:p>
        </p:txBody>
      </p:sp>
      <p:pic>
        <p:nvPicPr>
          <p:cNvPr id="4" name="Picture 3">
            <a:extLst>
              <a:ext uri="{FF2B5EF4-FFF2-40B4-BE49-F238E27FC236}">
                <a16:creationId xmlns:a16="http://schemas.microsoft.com/office/drawing/2014/main" id="{92EB20F9-8E91-8952-8B88-6A032874B5E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08851" y="821923"/>
            <a:ext cx="4039235" cy="3099435"/>
          </a:xfrm>
          <a:prstGeom prst="rect">
            <a:avLst/>
          </a:prstGeom>
        </p:spPr>
      </p:pic>
    </p:spTree>
    <p:extLst>
      <p:ext uri="{BB962C8B-B14F-4D97-AF65-F5344CB8AC3E}">
        <p14:creationId xmlns:p14="http://schemas.microsoft.com/office/powerpoint/2010/main" val="3752351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idx="4294967295"/>
          </p:nvPr>
        </p:nvSpPr>
        <p:spPr>
          <a:xfrm>
            <a:off x="1695534" y="91850"/>
            <a:ext cx="5529000" cy="7617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2800"/>
              <a:buNone/>
            </a:pPr>
            <a:r>
              <a:rPr lang="en-US" b="1" dirty="0">
                <a:latin typeface="Times New Roman"/>
                <a:ea typeface="Times New Roman"/>
                <a:cs typeface="Times New Roman"/>
                <a:sym typeface="Times New Roman"/>
              </a:rPr>
              <a:t>RESULTS</a:t>
            </a:r>
            <a:endParaRPr b="1" dirty="0">
              <a:latin typeface="Times New Roman"/>
              <a:ea typeface="Times New Roman"/>
              <a:cs typeface="Times New Roman"/>
              <a:sym typeface="Times New Roman"/>
            </a:endParaRPr>
          </a:p>
        </p:txBody>
      </p:sp>
      <p:pic>
        <p:nvPicPr>
          <p:cNvPr id="117" name="Google Shape;117;p18"/>
          <p:cNvPicPr preferRelativeResize="0"/>
          <p:nvPr/>
        </p:nvPicPr>
        <p:blipFill rotWithShape="1">
          <a:blip r:embed="rId3">
            <a:alphaModFix/>
          </a:blip>
          <a:srcRect/>
          <a:stretch/>
        </p:blipFill>
        <p:spPr>
          <a:xfrm>
            <a:off x="6535150" y="0"/>
            <a:ext cx="2608852" cy="2517002"/>
          </a:xfrm>
          <a:prstGeom prst="rect">
            <a:avLst/>
          </a:prstGeom>
          <a:noFill/>
          <a:ln>
            <a:noFill/>
          </a:ln>
        </p:spPr>
      </p:pic>
      <p:sp>
        <p:nvSpPr>
          <p:cNvPr id="119" name="Google Shape;119;p18"/>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Rectangle 2">
            <a:extLst>
              <a:ext uri="{FF2B5EF4-FFF2-40B4-BE49-F238E27FC236}">
                <a16:creationId xmlns:a16="http://schemas.microsoft.com/office/drawing/2014/main" id="{0033D962-9FB1-4107-AE3A-5384B7724036}"/>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TextBox 4">
            <a:extLst>
              <a:ext uri="{FF2B5EF4-FFF2-40B4-BE49-F238E27FC236}">
                <a16:creationId xmlns:a16="http://schemas.microsoft.com/office/drawing/2014/main" id="{956DD722-F0E5-6870-3337-1F721F6E7A0C}"/>
              </a:ext>
            </a:extLst>
          </p:cNvPr>
          <p:cNvSpPr txBox="1"/>
          <p:nvPr/>
        </p:nvSpPr>
        <p:spPr>
          <a:xfrm>
            <a:off x="2289048" y="4129740"/>
            <a:ext cx="4578096" cy="280270"/>
          </a:xfrm>
          <a:prstGeom prst="rect">
            <a:avLst/>
          </a:prstGeom>
          <a:noFill/>
        </p:spPr>
        <p:txBody>
          <a:bodyPr wrap="square">
            <a:spAutoFit/>
          </a:bodyPr>
          <a:lstStyle/>
          <a:p>
            <a:pPr algn="ctr">
              <a:lnSpc>
                <a:spcPct val="107000"/>
              </a:lnSpc>
              <a:spcAft>
                <a:spcPts val="800"/>
              </a:spcAft>
            </a:pPr>
            <a:r>
              <a:rPr lang="en-US" sz="1200" b="1" dirty="0">
                <a:effectLst/>
                <a:latin typeface="Times New Roman" panose="02020603050405020304" pitchFamily="18" charset="0"/>
                <a:ea typeface="Times New Roman" panose="02020603050405020304" pitchFamily="18" charset="0"/>
              </a:rPr>
              <a:t> Figure 6. Doctors Record Page</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DF5C4A00-A5FE-5F70-A3A2-6BE61B21A1C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29192" y="1290003"/>
            <a:ext cx="4285615" cy="2563495"/>
          </a:xfrm>
          <a:prstGeom prst="rect">
            <a:avLst/>
          </a:prstGeom>
        </p:spPr>
      </p:pic>
    </p:spTree>
    <p:extLst>
      <p:ext uri="{BB962C8B-B14F-4D97-AF65-F5344CB8AC3E}">
        <p14:creationId xmlns:p14="http://schemas.microsoft.com/office/powerpoint/2010/main" val="2644024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idx="4294967295"/>
          </p:nvPr>
        </p:nvSpPr>
        <p:spPr>
          <a:xfrm>
            <a:off x="1695534" y="91850"/>
            <a:ext cx="5529000" cy="7617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2800"/>
              <a:buNone/>
            </a:pPr>
            <a:r>
              <a:rPr lang="en-US" b="1" dirty="0">
                <a:latin typeface="Times New Roman"/>
                <a:ea typeface="Times New Roman"/>
                <a:cs typeface="Times New Roman"/>
                <a:sym typeface="Times New Roman"/>
              </a:rPr>
              <a:t>RESULTS</a:t>
            </a:r>
            <a:endParaRPr b="1" dirty="0">
              <a:latin typeface="Times New Roman"/>
              <a:ea typeface="Times New Roman"/>
              <a:cs typeface="Times New Roman"/>
              <a:sym typeface="Times New Roman"/>
            </a:endParaRPr>
          </a:p>
        </p:txBody>
      </p:sp>
      <p:pic>
        <p:nvPicPr>
          <p:cNvPr id="117" name="Google Shape;117;p18"/>
          <p:cNvPicPr preferRelativeResize="0"/>
          <p:nvPr/>
        </p:nvPicPr>
        <p:blipFill rotWithShape="1">
          <a:blip r:embed="rId3">
            <a:alphaModFix/>
          </a:blip>
          <a:srcRect/>
          <a:stretch/>
        </p:blipFill>
        <p:spPr>
          <a:xfrm>
            <a:off x="6535150" y="0"/>
            <a:ext cx="2608852" cy="2517002"/>
          </a:xfrm>
          <a:prstGeom prst="rect">
            <a:avLst/>
          </a:prstGeom>
          <a:noFill/>
          <a:ln>
            <a:noFill/>
          </a:ln>
        </p:spPr>
      </p:pic>
      <p:sp>
        <p:nvSpPr>
          <p:cNvPr id="119" name="Google Shape;119;p18"/>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Rectangle 2">
            <a:extLst>
              <a:ext uri="{FF2B5EF4-FFF2-40B4-BE49-F238E27FC236}">
                <a16:creationId xmlns:a16="http://schemas.microsoft.com/office/drawing/2014/main" id="{0033D962-9FB1-4107-AE3A-5384B7724036}"/>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TextBox 4">
            <a:extLst>
              <a:ext uri="{FF2B5EF4-FFF2-40B4-BE49-F238E27FC236}">
                <a16:creationId xmlns:a16="http://schemas.microsoft.com/office/drawing/2014/main" id="{B5C39D29-6AE5-1550-CEC0-14A625327045}"/>
              </a:ext>
            </a:extLst>
          </p:cNvPr>
          <p:cNvSpPr txBox="1"/>
          <p:nvPr/>
        </p:nvSpPr>
        <p:spPr>
          <a:xfrm>
            <a:off x="2289048" y="4202892"/>
            <a:ext cx="4578096" cy="280270"/>
          </a:xfrm>
          <a:prstGeom prst="rect">
            <a:avLst/>
          </a:prstGeom>
          <a:noFill/>
        </p:spPr>
        <p:txBody>
          <a:bodyPr wrap="square">
            <a:spAutoFit/>
          </a:bodyPr>
          <a:lstStyle/>
          <a:p>
            <a:pPr algn="ctr">
              <a:lnSpc>
                <a:spcPct val="107000"/>
              </a:lnSpc>
              <a:spcAft>
                <a:spcPts val="800"/>
              </a:spcAft>
            </a:pPr>
            <a:r>
              <a:rPr lang="en-IN" sz="1200" b="1" dirty="0">
                <a:effectLst/>
                <a:latin typeface="Times New Roman" panose="02020603050405020304" pitchFamily="18" charset="0"/>
                <a:ea typeface="Times New Roman" panose="02020603050405020304" pitchFamily="18" charset="0"/>
              </a:rPr>
              <a:t> </a:t>
            </a:r>
            <a:r>
              <a:rPr lang="en-US" sz="1200" b="1" dirty="0">
                <a:effectLst/>
                <a:latin typeface="Times New Roman" panose="02020603050405020304" pitchFamily="18" charset="0"/>
                <a:ea typeface="Times New Roman" panose="02020603050405020304" pitchFamily="18" charset="0"/>
              </a:rPr>
              <a:t>Figure 7. Medication Entry Page</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7B2D6F9D-6A9C-9C46-38AE-F1A19A9A8A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08851" y="710553"/>
            <a:ext cx="4229100" cy="3455035"/>
          </a:xfrm>
          <a:prstGeom prst="rect">
            <a:avLst/>
          </a:prstGeom>
        </p:spPr>
      </p:pic>
    </p:spTree>
    <p:extLst>
      <p:ext uri="{BB962C8B-B14F-4D97-AF65-F5344CB8AC3E}">
        <p14:creationId xmlns:p14="http://schemas.microsoft.com/office/powerpoint/2010/main" val="580885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idx="4294967295"/>
          </p:nvPr>
        </p:nvSpPr>
        <p:spPr>
          <a:xfrm>
            <a:off x="1695534" y="91850"/>
            <a:ext cx="5529000" cy="7617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2800"/>
              <a:buNone/>
            </a:pPr>
            <a:r>
              <a:rPr lang="en-US" b="1" dirty="0">
                <a:latin typeface="Times New Roman"/>
                <a:ea typeface="Times New Roman"/>
                <a:cs typeface="Times New Roman"/>
                <a:sym typeface="Times New Roman"/>
              </a:rPr>
              <a:t>RESULTS</a:t>
            </a:r>
            <a:endParaRPr b="1" dirty="0">
              <a:latin typeface="Times New Roman"/>
              <a:ea typeface="Times New Roman"/>
              <a:cs typeface="Times New Roman"/>
              <a:sym typeface="Times New Roman"/>
            </a:endParaRPr>
          </a:p>
        </p:txBody>
      </p:sp>
      <p:pic>
        <p:nvPicPr>
          <p:cNvPr id="117" name="Google Shape;117;p18"/>
          <p:cNvPicPr preferRelativeResize="0"/>
          <p:nvPr/>
        </p:nvPicPr>
        <p:blipFill rotWithShape="1">
          <a:blip r:embed="rId3">
            <a:alphaModFix/>
          </a:blip>
          <a:srcRect/>
          <a:stretch/>
        </p:blipFill>
        <p:spPr>
          <a:xfrm>
            <a:off x="6535150" y="0"/>
            <a:ext cx="2608852" cy="2517002"/>
          </a:xfrm>
          <a:prstGeom prst="rect">
            <a:avLst/>
          </a:prstGeom>
          <a:noFill/>
          <a:ln>
            <a:noFill/>
          </a:ln>
        </p:spPr>
      </p:pic>
      <p:sp>
        <p:nvSpPr>
          <p:cNvPr id="119" name="Google Shape;119;p18"/>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Rectangle 2">
            <a:extLst>
              <a:ext uri="{FF2B5EF4-FFF2-40B4-BE49-F238E27FC236}">
                <a16:creationId xmlns:a16="http://schemas.microsoft.com/office/drawing/2014/main" id="{0033D962-9FB1-4107-AE3A-5384B7724036}"/>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TextBox 4">
            <a:extLst>
              <a:ext uri="{FF2B5EF4-FFF2-40B4-BE49-F238E27FC236}">
                <a16:creationId xmlns:a16="http://schemas.microsoft.com/office/drawing/2014/main" id="{C91F38B4-2D75-7D2A-0208-1AEB0496DAFC}"/>
              </a:ext>
            </a:extLst>
          </p:cNvPr>
          <p:cNvSpPr txBox="1"/>
          <p:nvPr/>
        </p:nvSpPr>
        <p:spPr>
          <a:xfrm>
            <a:off x="1756898" y="4005812"/>
            <a:ext cx="4578096" cy="280270"/>
          </a:xfrm>
          <a:prstGeom prst="rect">
            <a:avLst/>
          </a:prstGeom>
          <a:noFill/>
        </p:spPr>
        <p:txBody>
          <a:bodyPr wrap="square">
            <a:spAutoFit/>
          </a:bodyPr>
          <a:lstStyle/>
          <a:p>
            <a:pPr algn="ctr">
              <a:lnSpc>
                <a:spcPct val="107000"/>
              </a:lnSpc>
              <a:spcAft>
                <a:spcPts val="800"/>
              </a:spcAft>
            </a:pPr>
            <a:r>
              <a:rPr lang="en-US" sz="1200" b="1" dirty="0">
                <a:effectLst/>
                <a:latin typeface="Times New Roman" panose="02020603050405020304" pitchFamily="18" charset="0"/>
                <a:ea typeface="Times New Roman" panose="02020603050405020304" pitchFamily="18" charset="0"/>
              </a:rPr>
              <a:t> 	Figure 8. Medication Record Page</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933461D8-632F-6DFE-64AF-91FDC349D9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06637" y="1240155"/>
            <a:ext cx="4530725" cy="2663190"/>
          </a:xfrm>
          <a:prstGeom prst="rect">
            <a:avLst/>
          </a:prstGeom>
        </p:spPr>
      </p:pic>
    </p:spTree>
    <p:extLst>
      <p:ext uri="{BB962C8B-B14F-4D97-AF65-F5344CB8AC3E}">
        <p14:creationId xmlns:p14="http://schemas.microsoft.com/office/powerpoint/2010/main" val="4169580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idx="4294967295"/>
          </p:nvPr>
        </p:nvSpPr>
        <p:spPr>
          <a:xfrm>
            <a:off x="1695534" y="91850"/>
            <a:ext cx="5529000" cy="7617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2800"/>
              <a:buNone/>
            </a:pPr>
            <a:r>
              <a:rPr lang="en-US" b="1" dirty="0">
                <a:latin typeface="Times New Roman"/>
                <a:ea typeface="Times New Roman"/>
                <a:cs typeface="Times New Roman"/>
                <a:sym typeface="Times New Roman"/>
              </a:rPr>
              <a:t>RESULTS</a:t>
            </a:r>
            <a:endParaRPr b="1" dirty="0">
              <a:latin typeface="Times New Roman"/>
              <a:ea typeface="Times New Roman"/>
              <a:cs typeface="Times New Roman"/>
              <a:sym typeface="Times New Roman"/>
            </a:endParaRPr>
          </a:p>
        </p:txBody>
      </p:sp>
      <p:pic>
        <p:nvPicPr>
          <p:cNvPr id="117" name="Google Shape;117;p18"/>
          <p:cNvPicPr preferRelativeResize="0"/>
          <p:nvPr/>
        </p:nvPicPr>
        <p:blipFill rotWithShape="1">
          <a:blip r:embed="rId3">
            <a:alphaModFix/>
          </a:blip>
          <a:srcRect/>
          <a:stretch/>
        </p:blipFill>
        <p:spPr>
          <a:xfrm>
            <a:off x="6535150" y="0"/>
            <a:ext cx="2608852" cy="2517002"/>
          </a:xfrm>
          <a:prstGeom prst="rect">
            <a:avLst/>
          </a:prstGeom>
          <a:noFill/>
          <a:ln>
            <a:noFill/>
          </a:ln>
        </p:spPr>
      </p:pic>
      <p:sp>
        <p:nvSpPr>
          <p:cNvPr id="119" name="Google Shape;119;p18"/>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Rectangle 2">
            <a:extLst>
              <a:ext uri="{FF2B5EF4-FFF2-40B4-BE49-F238E27FC236}">
                <a16:creationId xmlns:a16="http://schemas.microsoft.com/office/drawing/2014/main" id="{0033D962-9FB1-4107-AE3A-5384B7724036}"/>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TextBox 4">
            <a:extLst>
              <a:ext uri="{FF2B5EF4-FFF2-40B4-BE49-F238E27FC236}">
                <a16:creationId xmlns:a16="http://schemas.microsoft.com/office/drawing/2014/main" id="{CD5E1272-89FF-9E3A-DEF6-F32D3BE62798}"/>
              </a:ext>
            </a:extLst>
          </p:cNvPr>
          <p:cNvSpPr txBox="1"/>
          <p:nvPr/>
        </p:nvSpPr>
        <p:spPr>
          <a:xfrm>
            <a:off x="2322512" y="4569332"/>
            <a:ext cx="4578096" cy="276999"/>
          </a:xfrm>
          <a:prstGeom prst="rect">
            <a:avLst/>
          </a:prstGeom>
          <a:noFill/>
        </p:spPr>
        <p:txBody>
          <a:bodyPr wrap="square">
            <a:spAutoFit/>
          </a:bodyPr>
          <a:lstStyle/>
          <a:p>
            <a:pPr algn="ctr"/>
            <a:r>
              <a:rPr lang="en-US" sz="1200" b="1" dirty="0">
                <a:effectLst/>
                <a:latin typeface="Times New Roman" panose="02020603050405020304" pitchFamily="18" charset="0"/>
                <a:ea typeface="Times New Roman" panose="02020603050405020304" pitchFamily="18" charset="0"/>
              </a:rPr>
              <a:t>Figure 9. Medical Staff Entry Page</a:t>
            </a:r>
            <a:endParaRPr lang="en-IN" sz="12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2720C65A-AE4C-BC97-2D75-695AA6B943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2512" y="697043"/>
            <a:ext cx="4498975" cy="3872289"/>
          </a:xfrm>
          <a:prstGeom prst="rect">
            <a:avLst/>
          </a:prstGeom>
        </p:spPr>
      </p:pic>
    </p:spTree>
    <p:extLst>
      <p:ext uri="{BB962C8B-B14F-4D97-AF65-F5344CB8AC3E}">
        <p14:creationId xmlns:p14="http://schemas.microsoft.com/office/powerpoint/2010/main" val="111815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idx="4294967295"/>
          </p:nvPr>
        </p:nvSpPr>
        <p:spPr>
          <a:xfrm>
            <a:off x="1695534" y="91850"/>
            <a:ext cx="5529000" cy="7617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2800"/>
              <a:buNone/>
            </a:pPr>
            <a:r>
              <a:rPr lang="en-US" b="1" dirty="0">
                <a:latin typeface="Times New Roman"/>
                <a:ea typeface="Times New Roman"/>
                <a:cs typeface="Times New Roman"/>
                <a:sym typeface="Times New Roman"/>
              </a:rPr>
              <a:t>RESULTS</a:t>
            </a:r>
            <a:endParaRPr b="1" dirty="0">
              <a:latin typeface="Times New Roman"/>
              <a:ea typeface="Times New Roman"/>
              <a:cs typeface="Times New Roman"/>
              <a:sym typeface="Times New Roman"/>
            </a:endParaRPr>
          </a:p>
        </p:txBody>
      </p:sp>
      <p:pic>
        <p:nvPicPr>
          <p:cNvPr id="117" name="Google Shape;117;p18"/>
          <p:cNvPicPr preferRelativeResize="0"/>
          <p:nvPr/>
        </p:nvPicPr>
        <p:blipFill rotWithShape="1">
          <a:blip r:embed="rId3">
            <a:alphaModFix/>
          </a:blip>
          <a:srcRect/>
          <a:stretch/>
        </p:blipFill>
        <p:spPr>
          <a:xfrm>
            <a:off x="6535150" y="0"/>
            <a:ext cx="2608852" cy="2517002"/>
          </a:xfrm>
          <a:prstGeom prst="rect">
            <a:avLst/>
          </a:prstGeom>
          <a:noFill/>
          <a:ln>
            <a:noFill/>
          </a:ln>
        </p:spPr>
      </p:pic>
      <p:sp>
        <p:nvSpPr>
          <p:cNvPr id="119" name="Google Shape;119;p18"/>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Rectangle 2">
            <a:extLst>
              <a:ext uri="{FF2B5EF4-FFF2-40B4-BE49-F238E27FC236}">
                <a16:creationId xmlns:a16="http://schemas.microsoft.com/office/drawing/2014/main" id="{0033D962-9FB1-4107-AE3A-5384B7724036}"/>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TextBox 4">
            <a:extLst>
              <a:ext uri="{FF2B5EF4-FFF2-40B4-BE49-F238E27FC236}">
                <a16:creationId xmlns:a16="http://schemas.microsoft.com/office/drawing/2014/main" id="{F8F3F98C-8799-6AA0-7414-0232F4607E0A}"/>
              </a:ext>
            </a:extLst>
          </p:cNvPr>
          <p:cNvSpPr txBox="1"/>
          <p:nvPr/>
        </p:nvSpPr>
        <p:spPr>
          <a:xfrm>
            <a:off x="2289048" y="3873708"/>
            <a:ext cx="4578096" cy="276999"/>
          </a:xfrm>
          <a:prstGeom prst="rect">
            <a:avLst/>
          </a:prstGeom>
          <a:noFill/>
        </p:spPr>
        <p:txBody>
          <a:bodyPr wrap="square">
            <a:spAutoFit/>
          </a:bodyPr>
          <a:lstStyle/>
          <a:p>
            <a:pPr algn="ctr"/>
            <a:r>
              <a:rPr lang="en-US" sz="1200" b="1" dirty="0">
                <a:effectLst/>
                <a:latin typeface="Times New Roman" panose="02020603050405020304" pitchFamily="18" charset="0"/>
                <a:ea typeface="Times New Roman" panose="02020603050405020304" pitchFamily="18" charset="0"/>
              </a:rPr>
              <a:t>Figure 10. Medical Staff Record Page</a:t>
            </a:r>
            <a:endParaRPr lang="en-IN" sz="12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A89CD9E4-E9D6-D8B4-3B57-9156B0B2509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97025" y="1281747"/>
            <a:ext cx="5949950" cy="2580005"/>
          </a:xfrm>
          <a:prstGeom prst="rect">
            <a:avLst/>
          </a:prstGeom>
        </p:spPr>
      </p:pic>
    </p:spTree>
    <p:extLst>
      <p:ext uri="{BB962C8B-B14F-4D97-AF65-F5344CB8AC3E}">
        <p14:creationId xmlns:p14="http://schemas.microsoft.com/office/powerpoint/2010/main" val="1576957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pic>
        <p:nvPicPr>
          <p:cNvPr id="2" name="Picture 4" descr="Top 8 Benefits of Hospital Management System in 2024">
            <a:extLst>
              <a:ext uri="{FF2B5EF4-FFF2-40B4-BE49-F238E27FC236}">
                <a16:creationId xmlns:a16="http://schemas.microsoft.com/office/drawing/2014/main" id="{585CCD3A-96A5-A176-D6EF-B17CAF9476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357" y="0"/>
            <a:ext cx="8460717" cy="3689857"/>
          </a:xfrm>
          <a:prstGeom prst="rect">
            <a:avLst/>
          </a:prstGeom>
          <a:noFill/>
          <a:extLst>
            <a:ext uri="{909E8E84-426E-40DD-AFC4-6F175D3DCCD1}">
              <a14:hiddenFill xmlns:a14="http://schemas.microsoft.com/office/drawing/2010/main">
                <a:solidFill>
                  <a:srgbClr val="FFFFFF"/>
                </a:solidFill>
              </a14:hiddenFill>
            </a:ext>
          </a:extLst>
        </p:spPr>
      </p:pic>
      <p:sp>
        <p:nvSpPr>
          <p:cNvPr id="65" name="Google Shape;65;p13"/>
          <p:cNvSpPr/>
          <p:nvPr/>
        </p:nvSpPr>
        <p:spPr>
          <a:xfrm>
            <a:off x="21925" y="3443625"/>
            <a:ext cx="9122100" cy="1699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13"/>
          <p:cNvSpPr txBox="1">
            <a:spLocks noGrp="1"/>
          </p:cNvSpPr>
          <p:nvPr>
            <p:ph type="ctrTitle"/>
          </p:nvPr>
        </p:nvSpPr>
        <p:spPr>
          <a:xfrm>
            <a:off x="1310514" y="3638775"/>
            <a:ext cx="7051608" cy="793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ct val="144444"/>
              <a:buNone/>
            </a:pPr>
            <a:r>
              <a:rPr lang="en-US" sz="2400" b="1" dirty="0">
                <a:solidFill>
                  <a:schemeClr val="lt1"/>
                </a:solidFill>
                <a:latin typeface="Montserrat"/>
                <a:ea typeface="Montserrat"/>
                <a:cs typeface="Montserrat"/>
                <a:sym typeface="Montserrat"/>
              </a:rPr>
              <a:t>Hospital Management App</a:t>
            </a:r>
            <a:endParaRPr sz="2400" b="1" dirty="0">
              <a:solidFill>
                <a:schemeClr val="lt1"/>
              </a:solidFill>
              <a:latin typeface="Montserrat"/>
              <a:ea typeface="Montserrat"/>
              <a:cs typeface="Montserrat"/>
              <a:sym typeface="Montserrat"/>
            </a:endParaRPr>
          </a:p>
        </p:txBody>
      </p:sp>
      <p:pic>
        <p:nvPicPr>
          <p:cNvPr id="68" name="Google Shape;68;p13"/>
          <p:cNvPicPr preferRelativeResize="0"/>
          <p:nvPr/>
        </p:nvPicPr>
        <p:blipFill rotWithShape="1">
          <a:blip r:embed="rId4">
            <a:alphaModFix/>
          </a:blip>
          <a:srcRect/>
          <a:stretch/>
        </p:blipFill>
        <p:spPr>
          <a:xfrm>
            <a:off x="-7" y="0"/>
            <a:ext cx="1742964" cy="514350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idx="4294967295"/>
          </p:nvPr>
        </p:nvSpPr>
        <p:spPr>
          <a:xfrm>
            <a:off x="1695534" y="91850"/>
            <a:ext cx="5529000" cy="7617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2800"/>
              <a:buNone/>
            </a:pPr>
            <a:r>
              <a:rPr lang="en-US" b="1" dirty="0">
                <a:latin typeface="Times New Roman"/>
                <a:ea typeface="Times New Roman"/>
                <a:cs typeface="Times New Roman"/>
                <a:sym typeface="Times New Roman"/>
              </a:rPr>
              <a:t>RESULTS</a:t>
            </a:r>
            <a:endParaRPr b="1" dirty="0">
              <a:latin typeface="Times New Roman"/>
              <a:ea typeface="Times New Roman"/>
              <a:cs typeface="Times New Roman"/>
              <a:sym typeface="Times New Roman"/>
            </a:endParaRPr>
          </a:p>
        </p:txBody>
      </p:sp>
      <p:pic>
        <p:nvPicPr>
          <p:cNvPr id="117" name="Google Shape;117;p18"/>
          <p:cNvPicPr preferRelativeResize="0"/>
          <p:nvPr/>
        </p:nvPicPr>
        <p:blipFill rotWithShape="1">
          <a:blip r:embed="rId3">
            <a:alphaModFix/>
          </a:blip>
          <a:srcRect/>
          <a:stretch/>
        </p:blipFill>
        <p:spPr>
          <a:xfrm>
            <a:off x="6535150" y="0"/>
            <a:ext cx="2608852" cy="2517002"/>
          </a:xfrm>
          <a:prstGeom prst="rect">
            <a:avLst/>
          </a:prstGeom>
          <a:noFill/>
          <a:ln>
            <a:noFill/>
          </a:ln>
        </p:spPr>
      </p:pic>
      <p:sp>
        <p:nvSpPr>
          <p:cNvPr id="119" name="Google Shape;119;p18"/>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Rectangle 2">
            <a:extLst>
              <a:ext uri="{FF2B5EF4-FFF2-40B4-BE49-F238E27FC236}">
                <a16:creationId xmlns:a16="http://schemas.microsoft.com/office/drawing/2014/main" id="{0033D962-9FB1-4107-AE3A-5384B7724036}"/>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TextBox 4">
            <a:extLst>
              <a:ext uri="{FF2B5EF4-FFF2-40B4-BE49-F238E27FC236}">
                <a16:creationId xmlns:a16="http://schemas.microsoft.com/office/drawing/2014/main" id="{3E2C7B80-D65B-AB8C-0C6E-95E7C0632949}"/>
              </a:ext>
            </a:extLst>
          </p:cNvPr>
          <p:cNvSpPr txBox="1"/>
          <p:nvPr/>
        </p:nvSpPr>
        <p:spPr>
          <a:xfrm>
            <a:off x="2282927" y="4553445"/>
            <a:ext cx="4578096" cy="276999"/>
          </a:xfrm>
          <a:prstGeom prst="rect">
            <a:avLst/>
          </a:prstGeom>
          <a:noFill/>
        </p:spPr>
        <p:txBody>
          <a:bodyPr wrap="square">
            <a:spAutoFit/>
          </a:bodyPr>
          <a:lstStyle/>
          <a:p>
            <a:pPr algn="ctr"/>
            <a:r>
              <a:rPr lang="en-US" sz="1200" b="1" dirty="0">
                <a:effectLst/>
                <a:latin typeface="Times New Roman" panose="02020603050405020304" pitchFamily="18" charset="0"/>
                <a:ea typeface="Times New Roman" panose="02020603050405020304" pitchFamily="18" charset="0"/>
              </a:rPr>
              <a:t>Figure 11. Department Entry Page</a:t>
            </a:r>
            <a:endParaRPr lang="en-IN" sz="12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C8CF1B16-F39F-3996-B1BD-22216B4EC2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09900" y="642937"/>
            <a:ext cx="3124200" cy="3857625"/>
          </a:xfrm>
          <a:prstGeom prst="rect">
            <a:avLst/>
          </a:prstGeom>
        </p:spPr>
      </p:pic>
    </p:spTree>
    <p:extLst>
      <p:ext uri="{BB962C8B-B14F-4D97-AF65-F5344CB8AC3E}">
        <p14:creationId xmlns:p14="http://schemas.microsoft.com/office/powerpoint/2010/main" val="11512546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idx="4294967295"/>
          </p:nvPr>
        </p:nvSpPr>
        <p:spPr>
          <a:xfrm>
            <a:off x="1695534" y="91850"/>
            <a:ext cx="5529000" cy="7617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2800"/>
              <a:buNone/>
            </a:pPr>
            <a:r>
              <a:rPr lang="en-US" b="1" dirty="0">
                <a:latin typeface="Times New Roman"/>
                <a:ea typeface="Times New Roman"/>
                <a:cs typeface="Times New Roman"/>
                <a:sym typeface="Times New Roman"/>
              </a:rPr>
              <a:t>RESULTS</a:t>
            </a:r>
            <a:endParaRPr b="1" dirty="0">
              <a:latin typeface="Times New Roman"/>
              <a:ea typeface="Times New Roman"/>
              <a:cs typeface="Times New Roman"/>
              <a:sym typeface="Times New Roman"/>
            </a:endParaRPr>
          </a:p>
        </p:txBody>
      </p:sp>
      <p:pic>
        <p:nvPicPr>
          <p:cNvPr id="117" name="Google Shape;117;p18"/>
          <p:cNvPicPr preferRelativeResize="0"/>
          <p:nvPr/>
        </p:nvPicPr>
        <p:blipFill rotWithShape="1">
          <a:blip r:embed="rId3">
            <a:alphaModFix/>
          </a:blip>
          <a:srcRect/>
          <a:stretch/>
        </p:blipFill>
        <p:spPr>
          <a:xfrm>
            <a:off x="6535150" y="0"/>
            <a:ext cx="2608852" cy="2517002"/>
          </a:xfrm>
          <a:prstGeom prst="rect">
            <a:avLst/>
          </a:prstGeom>
          <a:noFill/>
          <a:ln>
            <a:noFill/>
          </a:ln>
        </p:spPr>
      </p:pic>
      <p:sp>
        <p:nvSpPr>
          <p:cNvPr id="119" name="Google Shape;119;p18"/>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Rectangle 2">
            <a:extLst>
              <a:ext uri="{FF2B5EF4-FFF2-40B4-BE49-F238E27FC236}">
                <a16:creationId xmlns:a16="http://schemas.microsoft.com/office/drawing/2014/main" id="{0033D962-9FB1-4107-AE3A-5384B7724036}"/>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TextBox 4">
            <a:extLst>
              <a:ext uri="{FF2B5EF4-FFF2-40B4-BE49-F238E27FC236}">
                <a16:creationId xmlns:a16="http://schemas.microsoft.com/office/drawing/2014/main" id="{DE69F2AE-7467-FFFD-3B14-28B7DDEAEB7D}"/>
              </a:ext>
            </a:extLst>
          </p:cNvPr>
          <p:cNvSpPr txBox="1"/>
          <p:nvPr/>
        </p:nvSpPr>
        <p:spPr>
          <a:xfrm>
            <a:off x="2282927" y="4494234"/>
            <a:ext cx="4578096" cy="276999"/>
          </a:xfrm>
          <a:prstGeom prst="rect">
            <a:avLst/>
          </a:prstGeom>
          <a:noFill/>
        </p:spPr>
        <p:txBody>
          <a:bodyPr wrap="square">
            <a:spAutoFit/>
          </a:bodyPr>
          <a:lstStyle/>
          <a:p>
            <a:r>
              <a:rPr lang="en-US" sz="1200" b="1" dirty="0">
                <a:effectLst/>
                <a:latin typeface="Times New Roman" panose="02020603050405020304" pitchFamily="18" charset="0"/>
                <a:ea typeface="Times New Roman" panose="02020603050405020304" pitchFamily="18" charset="0"/>
              </a:rPr>
              <a:t>	Figure 12. Inventory Item Entry Page</a:t>
            </a:r>
            <a:endParaRPr lang="en-IN" sz="12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BBFA82B2-F139-6F24-EC07-CB03BDACCB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56889" y="631317"/>
            <a:ext cx="4606290" cy="3808377"/>
          </a:xfrm>
          <a:prstGeom prst="rect">
            <a:avLst/>
          </a:prstGeom>
        </p:spPr>
      </p:pic>
    </p:spTree>
    <p:extLst>
      <p:ext uri="{BB962C8B-B14F-4D97-AF65-F5344CB8AC3E}">
        <p14:creationId xmlns:p14="http://schemas.microsoft.com/office/powerpoint/2010/main" val="11715453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idx="4294967295"/>
          </p:nvPr>
        </p:nvSpPr>
        <p:spPr>
          <a:xfrm>
            <a:off x="1695534" y="91850"/>
            <a:ext cx="5529000" cy="7617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2800"/>
              <a:buNone/>
            </a:pPr>
            <a:r>
              <a:rPr lang="en-US" b="1" dirty="0">
                <a:latin typeface="Times New Roman"/>
                <a:ea typeface="Times New Roman"/>
                <a:cs typeface="Times New Roman"/>
                <a:sym typeface="Times New Roman"/>
              </a:rPr>
              <a:t>RESULTS</a:t>
            </a:r>
            <a:endParaRPr b="1" dirty="0">
              <a:latin typeface="Times New Roman"/>
              <a:ea typeface="Times New Roman"/>
              <a:cs typeface="Times New Roman"/>
              <a:sym typeface="Times New Roman"/>
            </a:endParaRPr>
          </a:p>
        </p:txBody>
      </p:sp>
      <p:pic>
        <p:nvPicPr>
          <p:cNvPr id="117" name="Google Shape;117;p18"/>
          <p:cNvPicPr preferRelativeResize="0"/>
          <p:nvPr/>
        </p:nvPicPr>
        <p:blipFill rotWithShape="1">
          <a:blip r:embed="rId3">
            <a:alphaModFix/>
          </a:blip>
          <a:srcRect/>
          <a:stretch/>
        </p:blipFill>
        <p:spPr>
          <a:xfrm>
            <a:off x="6535150" y="0"/>
            <a:ext cx="2608852" cy="2517002"/>
          </a:xfrm>
          <a:prstGeom prst="rect">
            <a:avLst/>
          </a:prstGeom>
          <a:noFill/>
          <a:ln>
            <a:noFill/>
          </a:ln>
        </p:spPr>
      </p:pic>
      <p:sp>
        <p:nvSpPr>
          <p:cNvPr id="119" name="Google Shape;119;p18"/>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Rectangle 2">
            <a:extLst>
              <a:ext uri="{FF2B5EF4-FFF2-40B4-BE49-F238E27FC236}">
                <a16:creationId xmlns:a16="http://schemas.microsoft.com/office/drawing/2014/main" id="{0033D962-9FB1-4107-AE3A-5384B7724036}"/>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TextBox 4">
            <a:extLst>
              <a:ext uri="{FF2B5EF4-FFF2-40B4-BE49-F238E27FC236}">
                <a16:creationId xmlns:a16="http://schemas.microsoft.com/office/drawing/2014/main" id="{70A717D5-9311-38E5-B20D-A9E659EA0997}"/>
              </a:ext>
            </a:extLst>
          </p:cNvPr>
          <p:cNvSpPr txBox="1"/>
          <p:nvPr/>
        </p:nvSpPr>
        <p:spPr>
          <a:xfrm>
            <a:off x="2170986" y="4585752"/>
            <a:ext cx="4578096" cy="276999"/>
          </a:xfrm>
          <a:prstGeom prst="rect">
            <a:avLst/>
          </a:prstGeom>
          <a:noFill/>
        </p:spPr>
        <p:txBody>
          <a:bodyPr wrap="square">
            <a:spAutoFit/>
          </a:bodyPr>
          <a:lstStyle/>
          <a:p>
            <a:pPr algn="ctr"/>
            <a:r>
              <a:rPr lang="en-US" sz="1200" b="1" dirty="0">
                <a:effectLst/>
                <a:latin typeface="Times New Roman" panose="02020603050405020304" pitchFamily="18" charset="0"/>
                <a:ea typeface="Times New Roman" panose="02020603050405020304" pitchFamily="18" charset="0"/>
              </a:rPr>
              <a:t>Figure 13. Medical Procedure Entry Page</a:t>
            </a:r>
            <a:endParaRPr lang="en-IN" sz="12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7EE5EE35-EF6F-1C26-2CCA-620AFFBF7E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08187" y="751031"/>
            <a:ext cx="5127625" cy="3855298"/>
          </a:xfrm>
          <a:prstGeom prst="rect">
            <a:avLst/>
          </a:prstGeom>
        </p:spPr>
      </p:pic>
    </p:spTree>
    <p:extLst>
      <p:ext uri="{BB962C8B-B14F-4D97-AF65-F5344CB8AC3E}">
        <p14:creationId xmlns:p14="http://schemas.microsoft.com/office/powerpoint/2010/main" val="185632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idx="4294967295"/>
          </p:nvPr>
        </p:nvSpPr>
        <p:spPr>
          <a:xfrm>
            <a:off x="1695534" y="91850"/>
            <a:ext cx="5529000" cy="7617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2800"/>
              <a:buNone/>
            </a:pPr>
            <a:r>
              <a:rPr lang="en-US" b="1" dirty="0">
                <a:latin typeface="Times New Roman"/>
                <a:ea typeface="Times New Roman"/>
                <a:cs typeface="Times New Roman"/>
                <a:sym typeface="Times New Roman"/>
              </a:rPr>
              <a:t>RESULTS</a:t>
            </a:r>
            <a:endParaRPr b="1" dirty="0">
              <a:latin typeface="Times New Roman"/>
              <a:ea typeface="Times New Roman"/>
              <a:cs typeface="Times New Roman"/>
              <a:sym typeface="Times New Roman"/>
            </a:endParaRPr>
          </a:p>
        </p:txBody>
      </p:sp>
      <p:pic>
        <p:nvPicPr>
          <p:cNvPr id="117" name="Google Shape;117;p18"/>
          <p:cNvPicPr preferRelativeResize="0"/>
          <p:nvPr/>
        </p:nvPicPr>
        <p:blipFill rotWithShape="1">
          <a:blip r:embed="rId3">
            <a:alphaModFix/>
          </a:blip>
          <a:srcRect/>
          <a:stretch/>
        </p:blipFill>
        <p:spPr>
          <a:xfrm>
            <a:off x="6535150" y="0"/>
            <a:ext cx="2608852" cy="2517002"/>
          </a:xfrm>
          <a:prstGeom prst="rect">
            <a:avLst/>
          </a:prstGeom>
          <a:noFill/>
          <a:ln>
            <a:noFill/>
          </a:ln>
        </p:spPr>
      </p:pic>
      <p:sp>
        <p:nvSpPr>
          <p:cNvPr id="119" name="Google Shape;119;p18"/>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Rectangle 2">
            <a:extLst>
              <a:ext uri="{FF2B5EF4-FFF2-40B4-BE49-F238E27FC236}">
                <a16:creationId xmlns:a16="http://schemas.microsoft.com/office/drawing/2014/main" id="{0033D962-9FB1-4107-AE3A-5384B7724036}"/>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TextBox 4">
            <a:extLst>
              <a:ext uri="{FF2B5EF4-FFF2-40B4-BE49-F238E27FC236}">
                <a16:creationId xmlns:a16="http://schemas.microsoft.com/office/drawing/2014/main" id="{8555BBE8-41E5-F807-A6F0-B891FD979E00}"/>
              </a:ext>
            </a:extLst>
          </p:cNvPr>
          <p:cNvSpPr txBox="1"/>
          <p:nvPr/>
        </p:nvSpPr>
        <p:spPr>
          <a:xfrm>
            <a:off x="2282927" y="4636411"/>
            <a:ext cx="4578096" cy="276999"/>
          </a:xfrm>
          <a:prstGeom prst="rect">
            <a:avLst/>
          </a:prstGeom>
          <a:noFill/>
        </p:spPr>
        <p:txBody>
          <a:bodyPr wrap="square">
            <a:spAutoFit/>
          </a:bodyPr>
          <a:lstStyle/>
          <a:p>
            <a:pPr marL="1371600" indent="457200"/>
            <a:r>
              <a:rPr lang="en-US" sz="1200" b="1" dirty="0">
                <a:effectLst/>
                <a:latin typeface="Times New Roman" panose="02020603050405020304" pitchFamily="18" charset="0"/>
                <a:ea typeface="Times New Roman" panose="02020603050405020304" pitchFamily="18" charset="0"/>
              </a:rPr>
              <a:t>Figure 14. Lab Test Entry Page</a:t>
            </a:r>
            <a:endParaRPr lang="en-IN" sz="12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67B0BDBD-67D4-1E91-5198-659485CF71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89162" y="673099"/>
            <a:ext cx="4765675" cy="3963311"/>
          </a:xfrm>
          <a:prstGeom prst="rect">
            <a:avLst/>
          </a:prstGeom>
        </p:spPr>
      </p:pic>
    </p:spTree>
    <p:extLst>
      <p:ext uri="{BB962C8B-B14F-4D97-AF65-F5344CB8AC3E}">
        <p14:creationId xmlns:p14="http://schemas.microsoft.com/office/powerpoint/2010/main" val="38479237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idx="4294967295"/>
          </p:nvPr>
        </p:nvSpPr>
        <p:spPr>
          <a:xfrm>
            <a:off x="1695534" y="91850"/>
            <a:ext cx="5529000" cy="7617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2800"/>
              <a:buNone/>
            </a:pPr>
            <a:r>
              <a:rPr lang="en-US" b="1" dirty="0">
                <a:latin typeface="Times New Roman"/>
                <a:ea typeface="Times New Roman"/>
                <a:cs typeface="Times New Roman"/>
                <a:sym typeface="Times New Roman"/>
              </a:rPr>
              <a:t>RESULTS</a:t>
            </a:r>
            <a:endParaRPr b="1" dirty="0">
              <a:latin typeface="Times New Roman"/>
              <a:ea typeface="Times New Roman"/>
              <a:cs typeface="Times New Roman"/>
              <a:sym typeface="Times New Roman"/>
            </a:endParaRPr>
          </a:p>
        </p:txBody>
      </p:sp>
      <p:pic>
        <p:nvPicPr>
          <p:cNvPr id="117" name="Google Shape;117;p18"/>
          <p:cNvPicPr preferRelativeResize="0"/>
          <p:nvPr/>
        </p:nvPicPr>
        <p:blipFill rotWithShape="1">
          <a:blip r:embed="rId3">
            <a:alphaModFix/>
          </a:blip>
          <a:srcRect/>
          <a:stretch/>
        </p:blipFill>
        <p:spPr>
          <a:xfrm>
            <a:off x="6535150" y="0"/>
            <a:ext cx="2608852" cy="2517002"/>
          </a:xfrm>
          <a:prstGeom prst="rect">
            <a:avLst/>
          </a:prstGeom>
          <a:noFill/>
          <a:ln>
            <a:noFill/>
          </a:ln>
        </p:spPr>
      </p:pic>
      <p:sp>
        <p:nvSpPr>
          <p:cNvPr id="119" name="Google Shape;119;p18"/>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Rectangle 2">
            <a:extLst>
              <a:ext uri="{FF2B5EF4-FFF2-40B4-BE49-F238E27FC236}">
                <a16:creationId xmlns:a16="http://schemas.microsoft.com/office/drawing/2014/main" id="{0033D962-9FB1-4107-AE3A-5384B7724036}"/>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TextBox 4">
            <a:extLst>
              <a:ext uri="{FF2B5EF4-FFF2-40B4-BE49-F238E27FC236}">
                <a16:creationId xmlns:a16="http://schemas.microsoft.com/office/drawing/2014/main" id="{F6C8B00F-CD12-4F52-98A2-F8D07415598E}"/>
              </a:ext>
            </a:extLst>
          </p:cNvPr>
          <p:cNvSpPr txBox="1"/>
          <p:nvPr/>
        </p:nvSpPr>
        <p:spPr>
          <a:xfrm>
            <a:off x="1695534" y="4603522"/>
            <a:ext cx="4578096" cy="276999"/>
          </a:xfrm>
          <a:prstGeom prst="rect">
            <a:avLst/>
          </a:prstGeom>
          <a:noFill/>
        </p:spPr>
        <p:txBody>
          <a:bodyPr wrap="square">
            <a:spAutoFit/>
          </a:bodyPr>
          <a:lstStyle/>
          <a:p>
            <a:pPr marL="1371600" indent="457200"/>
            <a:r>
              <a:rPr lang="en-US" sz="1200" b="1" dirty="0">
                <a:effectLst/>
                <a:latin typeface="Times New Roman" panose="02020603050405020304" pitchFamily="18" charset="0"/>
                <a:ea typeface="Times New Roman" panose="02020603050405020304" pitchFamily="18" charset="0"/>
              </a:rPr>
              <a:t>Figure 15. Insurance Plan Entry Page</a:t>
            </a:r>
            <a:endParaRPr lang="en-IN" sz="12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1C5AAC2D-4E97-1633-6CC6-E021F3B824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33541" y="768696"/>
            <a:ext cx="5114925" cy="3752779"/>
          </a:xfrm>
          <a:prstGeom prst="rect">
            <a:avLst/>
          </a:prstGeom>
        </p:spPr>
      </p:pic>
    </p:spTree>
    <p:extLst>
      <p:ext uri="{BB962C8B-B14F-4D97-AF65-F5344CB8AC3E}">
        <p14:creationId xmlns:p14="http://schemas.microsoft.com/office/powerpoint/2010/main" val="365881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idx="4294967295"/>
          </p:nvPr>
        </p:nvSpPr>
        <p:spPr>
          <a:xfrm>
            <a:off x="1695534" y="91850"/>
            <a:ext cx="5529000" cy="7617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2800"/>
              <a:buNone/>
            </a:pPr>
            <a:r>
              <a:rPr lang="en-US" b="1" dirty="0">
                <a:latin typeface="Times New Roman"/>
                <a:ea typeface="Times New Roman"/>
                <a:cs typeface="Times New Roman"/>
                <a:sym typeface="Times New Roman"/>
              </a:rPr>
              <a:t>RESULTS</a:t>
            </a:r>
            <a:endParaRPr b="1" dirty="0">
              <a:latin typeface="Times New Roman"/>
              <a:ea typeface="Times New Roman"/>
              <a:cs typeface="Times New Roman"/>
              <a:sym typeface="Times New Roman"/>
            </a:endParaRPr>
          </a:p>
        </p:txBody>
      </p:sp>
      <p:pic>
        <p:nvPicPr>
          <p:cNvPr id="117" name="Google Shape;117;p18"/>
          <p:cNvPicPr preferRelativeResize="0"/>
          <p:nvPr/>
        </p:nvPicPr>
        <p:blipFill rotWithShape="1">
          <a:blip r:embed="rId3">
            <a:alphaModFix/>
          </a:blip>
          <a:srcRect/>
          <a:stretch/>
        </p:blipFill>
        <p:spPr>
          <a:xfrm>
            <a:off x="6535150" y="0"/>
            <a:ext cx="2608852" cy="2517002"/>
          </a:xfrm>
          <a:prstGeom prst="rect">
            <a:avLst/>
          </a:prstGeom>
          <a:noFill/>
          <a:ln>
            <a:noFill/>
          </a:ln>
        </p:spPr>
      </p:pic>
      <p:sp>
        <p:nvSpPr>
          <p:cNvPr id="119" name="Google Shape;119;p18"/>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Rectangle 2">
            <a:extLst>
              <a:ext uri="{FF2B5EF4-FFF2-40B4-BE49-F238E27FC236}">
                <a16:creationId xmlns:a16="http://schemas.microsoft.com/office/drawing/2014/main" id="{0033D962-9FB1-4107-AE3A-5384B7724036}"/>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TextBox 4">
            <a:extLst>
              <a:ext uri="{FF2B5EF4-FFF2-40B4-BE49-F238E27FC236}">
                <a16:creationId xmlns:a16="http://schemas.microsoft.com/office/drawing/2014/main" id="{9881FAED-F81B-34EC-75A2-377443B65B16}"/>
              </a:ext>
            </a:extLst>
          </p:cNvPr>
          <p:cNvSpPr txBox="1"/>
          <p:nvPr/>
        </p:nvSpPr>
        <p:spPr>
          <a:xfrm>
            <a:off x="2170986" y="4606329"/>
            <a:ext cx="4578096" cy="276999"/>
          </a:xfrm>
          <a:prstGeom prst="rect">
            <a:avLst/>
          </a:prstGeom>
          <a:noFill/>
        </p:spPr>
        <p:txBody>
          <a:bodyPr wrap="square">
            <a:spAutoFit/>
          </a:bodyPr>
          <a:lstStyle/>
          <a:p>
            <a:pPr algn="ctr"/>
            <a:r>
              <a:rPr lang="en-US" sz="1200" b="1" dirty="0">
                <a:effectLst/>
                <a:latin typeface="Times New Roman" panose="02020603050405020304" pitchFamily="18" charset="0"/>
                <a:ea typeface="Times New Roman" panose="02020603050405020304" pitchFamily="18" charset="0"/>
              </a:rPr>
              <a:t>Figure 16. Billing Statement Entry Page</a:t>
            </a:r>
            <a:endParaRPr lang="en-IN" sz="12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055226DE-3F7F-1B0E-0C52-326C30970E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30132" y="647699"/>
            <a:ext cx="4483735" cy="3958630"/>
          </a:xfrm>
          <a:prstGeom prst="rect">
            <a:avLst/>
          </a:prstGeom>
        </p:spPr>
      </p:pic>
    </p:spTree>
    <p:extLst>
      <p:ext uri="{BB962C8B-B14F-4D97-AF65-F5344CB8AC3E}">
        <p14:creationId xmlns:p14="http://schemas.microsoft.com/office/powerpoint/2010/main" val="28604810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idx="4294967295"/>
          </p:nvPr>
        </p:nvSpPr>
        <p:spPr>
          <a:xfrm>
            <a:off x="1695534" y="91850"/>
            <a:ext cx="5529000" cy="7617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2800"/>
              <a:buNone/>
            </a:pPr>
            <a:r>
              <a:rPr lang="en-US" b="1" dirty="0">
                <a:latin typeface="Times New Roman"/>
                <a:ea typeface="Times New Roman"/>
                <a:cs typeface="Times New Roman"/>
                <a:sym typeface="Times New Roman"/>
              </a:rPr>
              <a:t>CONCLUSION</a:t>
            </a:r>
          </a:p>
        </p:txBody>
      </p:sp>
      <p:pic>
        <p:nvPicPr>
          <p:cNvPr id="117" name="Google Shape;117;p18"/>
          <p:cNvPicPr preferRelativeResize="0"/>
          <p:nvPr/>
        </p:nvPicPr>
        <p:blipFill rotWithShape="1">
          <a:blip r:embed="rId3">
            <a:alphaModFix/>
          </a:blip>
          <a:srcRect/>
          <a:stretch/>
        </p:blipFill>
        <p:spPr>
          <a:xfrm>
            <a:off x="6535150" y="0"/>
            <a:ext cx="2608852" cy="2517002"/>
          </a:xfrm>
          <a:prstGeom prst="rect">
            <a:avLst/>
          </a:prstGeom>
          <a:noFill/>
          <a:ln>
            <a:noFill/>
          </a:ln>
        </p:spPr>
      </p:pic>
      <p:sp>
        <p:nvSpPr>
          <p:cNvPr id="119" name="Google Shape;119;p18"/>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Rectangle 2">
            <a:extLst>
              <a:ext uri="{FF2B5EF4-FFF2-40B4-BE49-F238E27FC236}">
                <a16:creationId xmlns:a16="http://schemas.microsoft.com/office/drawing/2014/main" id="{0033D962-9FB1-4107-AE3A-5384B7724036}"/>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TextBox 3">
            <a:extLst>
              <a:ext uri="{FF2B5EF4-FFF2-40B4-BE49-F238E27FC236}">
                <a16:creationId xmlns:a16="http://schemas.microsoft.com/office/drawing/2014/main" id="{AA3008CD-A190-60F3-3C0E-72BF4F881682}"/>
              </a:ext>
            </a:extLst>
          </p:cNvPr>
          <p:cNvSpPr txBox="1"/>
          <p:nvPr/>
        </p:nvSpPr>
        <p:spPr>
          <a:xfrm>
            <a:off x="336291" y="1004685"/>
            <a:ext cx="8247485" cy="3323987"/>
          </a:xfrm>
          <a:prstGeom prst="rect">
            <a:avLst/>
          </a:prstGeom>
          <a:noFill/>
        </p:spPr>
        <p:txBody>
          <a:bodyPr wrap="square">
            <a:spAutoFit/>
          </a:bodyPr>
          <a:lstStyle/>
          <a:p>
            <a:pPr marL="88900" algn="just"/>
            <a:r>
              <a:rPr lang="en-US" dirty="0">
                <a:effectLst/>
                <a:latin typeface="Times New Roman" panose="02020603050405020304" pitchFamily="18" charset="0"/>
                <a:ea typeface="Times New Roman" panose="02020603050405020304" pitchFamily="18" charset="0"/>
              </a:rPr>
              <a:t>The implementation of our custom hospital management software, seamlessly integrated with the powerful Salesforce platform, has ushered in a transformative era for the healthcare organization. By establishing a centralized and comprehensive repository for patient data within Salesforce, we have created a unified and cohesive environment that enhances data accessibility, ensures consistency, and upholds high standards of accuracy across all medical-related information. The software's profound impact extends beyond mere data management. It has catalyzed a substantial optimization of operational efficiency, empowering healthcare providers to reallocate their valuable time and resources towards delivering exceptional patient care and enhancing medical operations. This paradigm shift has culminated in heightened patient satisfaction, as healthcare professionals can now respond promptly, provide superior medical services, and foster personalized interactions grounded in the comprehensive understanding facilitated by centralized patient data. As we reflect on the remarkable achievements of this endeavor, it becomes evident that the fusion of our expertise and Salesforce's robust capabilities has facilitated a paradigm shift in the healthcare industry. Organizations that embrace this transformative journey can unlock unprecedented opportunities to optimize operations, elevate patient experiences, and ultimately establish themselves as leaders in delivering world-class healthcare services that exceed expectations.</a:t>
            </a: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752725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idx="4294967295"/>
          </p:nvPr>
        </p:nvSpPr>
        <p:spPr>
          <a:xfrm>
            <a:off x="1695534" y="91850"/>
            <a:ext cx="5529000" cy="7617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2800"/>
              <a:buNone/>
            </a:pPr>
            <a:r>
              <a:rPr lang="en-US" b="1" dirty="0">
                <a:latin typeface="Times New Roman"/>
                <a:ea typeface="Times New Roman"/>
                <a:cs typeface="Times New Roman"/>
                <a:sym typeface="Times New Roman"/>
              </a:rPr>
              <a:t>REFERENCES</a:t>
            </a:r>
          </a:p>
        </p:txBody>
      </p:sp>
      <p:pic>
        <p:nvPicPr>
          <p:cNvPr id="117" name="Google Shape;117;p18"/>
          <p:cNvPicPr preferRelativeResize="0"/>
          <p:nvPr/>
        </p:nvPicPr>
        <p:blipFill rotWithShape="1">
          <a:blip r:embed="rId3">
            <a:alphaModFix/>
          </a:blip>
          <a:srcRect/>
          <a:stretch/>
        </p:blipFill>
        <p:spPr>
          <a:xfrm>
            <a:off x="7010400" y="0"/>
            <a:ext cx="2133602" cy="1991360"/>
          </a:xfrm>
          <a:prstGeom prst="rect">
            <a:avLst/>
          </a:prstGeom>
          <a:noFill/>
          <a:ln>
            <a:noFill/>
          </a:ln>
        </p:spPr>
      </p:pic>
      <p:sp>
        <p:nvSpPr>
          <p:cNvPr id="119" name="Google Shape;119;p18"/>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Rectangle 2">
            <a:extLst>
              <a:ext uri="{FF2B5EF4-FFF2-40B4-BE49-F238E27FC236}">
                <a16:creationId xmlns:a16="http://schemas.microsoft.com/office/drawing/2014/main" id="{0033D962-9FB1-4107-AE3A-5384B7724036}"/>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 name="TextBox 2">
            <a:extLst>
              <a:ext uri="{FF2B5EF4-FFF2-40B4-BE49-F238E27FC236}">
                <a16:creationId xmlns:a16="http://schemas.microsoft.com/office/drawing/2014/main" id="{1F3412FA-4074-65D5-1DBF-28AD63BD5A0E}"/>
              </a:ext>
            </a:extLst>
          </p:cNvPr>
          <p:cNvSpPr txBox="1"/>
          <p:nvPr/>
        </p:nvSpPr>
        <p:spPr>
          <a:xfrm>
            <a:off x="228575" y="733629"/>
            <a:ext cx="8686800" cy="4744889"/>
          </a:xfrm>
          <a:prstGeom prst="rect">
            <a:avLst/>
          </a:prstGeom>
          <a:noFill/>
        </p:spPr>
        <p:txBody>
          <a:bodyPr wrap="square">
            <a:spAutoFit/>
          </a:bodyPr>
          <a:lstStyle/>
          <a:p>
            <a:pPr marR="117475" lvl="0" algn="just">
              <a:lnSpc>
                <a:spcPct val="150000"/>
              </a:lnSpc>
              <a:spcBef>
                <a:spcPts val="760"/>
              </a:spcBef>
              <a:spcAft>
                <a:spcPts val="0"/>
              </a:spcAft>
              <a:tabLst>
                <a:tab pos="322580" algn="l"/>
              </a:tabLst>
            </a:pPr>
            <a:r>
              <a:rPr lang="en-US" sz="1200" spc="0" dirty="0">
                <a:solidFill>
                  <a:srgbClr val="222222"/>
                </a:solidFill>
                <a:effectLst/>
                <a:highlight>
                  <a:srgbClr val="FFFFFF"/>
                </a:highlight>
                <a:latin typeface="Times New Roman" panose="02020603050405020304" pitchFamily="18" charset="0"/>
                <a:ea typeface="Times New Roman" panose="02020603050405020304" pitchFamily="18" charset="0"/>
              </a:rPr>
              <a:t>[1] Garg, S. and Jindal, H., 2023. Operation Theater Allocation System using Salesforce </a:t>
            </a:r>
            <a:r>
              <a:rPr lang="en-US" sz="1200" spc="0" dirty="0" err="1">
                <a:solidFill>
                  <a:srgbClr val="222222"/>
                </a:solidFill>
                <a:effectLst/>
                <a:highlight>
                  <a:srgbClr val="FFFFFF"/>
                </a:highlight>
                <a:latin typeface="Times New Roman" panose="02020603050405020304" pitchFamily="18" charset="0"/>
                <a:ea typeface="Times New Roman" panose="02020603050405020304" pitchFamily="18" charset="0"/>
              </a:rPr>
              <a:t>CRM.</a:t>
            </a:r>
            <a:r>
              <a:rPr lang="en-US" sz="1200" spc="0" dirty="0" err="1">
                <a:solidFill>
                  <a:srgbClr val="212121"/>
                </a:solidFill>
                <a:effectLst/>
                <a:latin typeface="Times New Roman" panose="02020603050405020304" pitchFamily="18" charset="0"/>
                <a:ea typeface="Times New Roman" panose="02020603050405020304" pitchFamily="18" charset="0"/>
              </a:rPr>
              <a:t>Yu</a:t>
            </a:r>
            <a:r>
              <a:rPr lang="en-US" sz="1200" spc="0" dirty="0">
                <a:solidFill>
                  <a:srgbClr val="212121"/>
                </a:solidFill>
                <a:effectLst/>
                <a:latin typeface="Times New Roman" panose="02020603050405020304" pitchFamily="18" charset="0"/>
                <a:ea typeface="Times New Roman" panose="02020603050405020304" pitchFamily="18" charset="0"/>
              </a:rPr>
              <a:t>, J., 2019. </a:t>
            </a:r>
            <a:r>
              <a:rPr lang="en-US" sz="1200" i="1" spc="0" dirty="0">
                <a:solidFill>
                  <a:srgbClr val="212121"/>
                </a:solidFill>
                <a:effectLst/>
                <a:latin typeface="Times New Roman" panose="02020603050405020304" pitchFamily="18" charset="0"/>
                <a:ea typeface="Times New Roman" panose="02020603050405020304" pitchFamily="18" charset="0"/>
              </a:rPr>
              <a:t>Getting started with Salesforce Einstein analytics: A Beginner’s guide to building interactive dashboards</a:t>
            </a:r>
            <a:r>
              <a:rPr lang="en-US" sz="1200" spc="0" dirty="0">
                <a:solidFill>
                  <a:srgbClr val="212121"/>
                </a:solidFill>
                <a:effectLst/>
                <a:latin typeface="Times New Roman" panose="02020603050405020304" pitchFamily="18" charset="0"/>
                <a:ea typeface="Times New Roman" panose="02020603050405020304" pitchFamily="18" charset="0"/>
              </a:rPr>
              <a:t>. </a:t>
            </a:r>
            <a:r>
              <a:rPr lang="en-US" sz="1200" spc="0" dirty="0" err="1">
                <a:solidFill>
                  <a:srgbClr val="212121"/>
                </a:solidFill>
                <a:effectLst/>
                <a:latin typeface="Times New Roman" panose="02020603050405020304" pitchFamily="18" charset="0"/>
                <a:ea typeface="Times New Roman" panose="02020603050405020304" pitchFamily="18" charset="0"/>
              </a:rPr>
              <a:t>Apress</a:t>
            </a:r>
            <a:r>
              <a:rPr lang="en-US" sz="1200" spc="0" dirty="0">
                <a:solidFill>
                  <a:srgbClr val="212121"/>
                </a:solidFill>
                <a:effectLst/>
                <a:latin typeface="Times New Roman" panose="02020603050405020304" pitchFamily="18" charset="0"/>
                <a:ea typeface="Times New Roman" panose="02020603050405020304" pitchFamily="18" charset="0"/>
              </a:rPr>
              <a:t>.</a:t>
            </a:r>
            <a:endParaRPr lang="en-IN" sz="1200" spc="0" dirty="0">
              <a:effectLst/>
              <a:latin typeface="Times New Roman" panose="02020603050405020304" pitchFamily="18" charset="0"/>
              <a:ea typeface="Times New Roman" panose="02020603050405020304" pitchFamily="18" charset="0"/>
            </a:endParaRPr>
          </a:p>
          <a:p>
            <a:pPr marR="118110" lvl="0" algn="just">
              <a:lnSpc>
                <a:spcPct val="150000"/>
              </a:lnSpc>
              <a:spcBef>
                <a:spcPts val="775"/>
              </a:spcBef>
              <a:spcAft>
                <a:spcPts val="0"/>
              </a:spcAft>
              <a:tabLst>
                <a:tab pos="316230" algn="l"/>
              </a:tabLst>
            </a:pPr>
            <a:r>
              <a:rPr lang="en-US" sz="1200" spc="0" dirty="0">
                <a:solidFill>
                  <a:srgbClr val="212121"/>
                </a:solidFill>
                <a:effectLst/>
                <a:latin typeface="Times New Roman" panose="02020603050405020304" pitchFamily="18" charset="0"/>
                <a:ea typeface="Times New Roman" panose="02020603050405020304" pitchFamily="18" charset="0"/>
              </a:rPr>
              <a:t>[2] Lee, C.S., Tiong, A., Tang, W.L. and Yap, K.H., 2019, December. Data-Driven “Market Basket”-Pricing and Personalized Health Information Services Using Salesforce's Model-Driven Systems Service Design. In 2019 IEEE International Conference on Industrial Engineering and Engineering Management (IEEM) (pp. 576-580). IEEE.</a:t>
            </a:r>
            <a:endParaRPr lang="en-IN" sz="1200" spc="0" dirty="0">
              <a:effectLst/>
              <a:latin typeface="Times New Roman" panose="02020603050405020304" pitchFamily="18" charset="0"/>
              <a:ea typeface="Times New Roman" panose="02020603050405020304" pitchFamily="18" charset="0"/>
            </a:endParaRPr>
          </a:p>
          <a:p>
            <a:pPr marR="122555" lvl="0" algn="just">
              <a:lnSpc>
                <a:spcPct val="150000"/>
              </a:lnSpc>
              <a:spcBef>
                <a:spcPts val="740"/>
              </a:spcBef>
              <a:spcAft>
                <a:spcPts val="0"/>
              </a:spcAft>
              <a:tabLst>
                <a:tab pos="316230" algn="l"/>
              </a:tabLst>
            </a:pPr>
            <a:r>
              <a:rPr lang="en-US" sz="1200" spc="0" dirty="0">
                <a:solidFill>
                  <a:srgbClr val="212121"/>
                </a:solidFill>
                <a:effectLst/>
                <a:latin typeface="Times New Roman" panose="02020603050405020304" pitchFamily="18" charset="0"/>
                <a:ea typeface="Times New Roman" panose="02020603050405020304" pitchFamily="18" charset="0"/>
              </a:rPr>
              <a:t>[3] </a:t>
            </a:r>
            <a:r>
              <a:rPr lang="en-US" sz="1200" spc="0" dirty="0" err="1">
                <a:solidFill>
                  <a:srgbClr val="212121"/>
                </a:solidFill>
                <a:effectLst/>
                <a:latin typeface="Times New Roman" panose="02020603050405020304" pitchFamily="18" charset="0"/>
                <a:ea typeface="Times New Roman" panose="02020603050405020304" pitchFamily="18" charset="0"/>
              </a:rPr>
              <a:t>Sahlabadi</a:t>
            </a:r>
            <a:r>
              <a:rPr lang="en-US" sz="1200" spc="0" dirty="0">
                <a:solidFill>
                  <a:srgbClr val="212121"/>
                </a:solidFill>
                <a:effectLst/>
                <a:latin typeface="Times New Roman" panose="02020603050405020304" pitchFamily="18" charset="0"/>
                <a:ea typeface="Times New Roman" panose="02020603050405020304" pitchFamily="18" charset="0"/>
              </a:rPr>
              <a:t>, M., </a:t>
            </a:r>
            <a:r>
              <a:rPr lang="en-US" sz="1200" spc="0" dirty="0" err="1">
                <a:solidFill>
                  <a:srgbClr val="212121"/>
                </a:solidFill>
                <a:effectLst/>
                <a:latin typeface="Times New Roman" panose="02020603050405020304" pitchFamily="18" charset="0"/>
                <a:ea typeface="Times New Roman" panose="02020603050405020304" pitchFamily="18" charset="0"/>
              </a:rPr>
              <a:t>Muniyandi</a:t>
            </a:r>
            <a:r>
              <a:rPr lang="en-US" sz="1200" spc="0" dirty="0">
                <a:solidFill>
                  <a:srgbClr val="212121"/>
                </a:solidFill>
                <a:effectLst/>
                <a:latin typeface="Times New Roman" panose="02020603050405020304" pitchFamily="18" charset="0"/>
                <a:ea typeface="Times New Roman" panose="02020603050405020304" pitchFamily="18" charset="0"/>
              </a:rPr>
              <a:t>, R.C., </a:t>
            </a:r>
            <a:r>
              <a:rPr lang="en-US" sz="1200" spc="0" dirty="0" err="1">
                <a:solidFill>
                  <a:srgbClr val="212121"/>
                </a:solidFill>
                <a:effectLst/>
                <a:latin typeface="Times New Roman" panose="02020603050405020304" pitchFamily="18" charset="0"/>
                <a:ea typeface="Times New Roman" panose="02020603050405020304" pitchFamily="18" charset="0"/>
              </a:rPr>
              <a:t>Doroudian</a:t>
            </a:r>
            <a:r>
              <a:rPr lang="en-US" sz="1200" spc="0" dirty="0">
                <a:solidFill>
                  <a:srgbClr val="212121"/>
                </a:solidFill>
                <a:effectLst/>
                <a:latin typeface="Times New Roman" panose="02020603050405020304" pitchFamily="18" charset="0"/>
                <a:ea typeface="Times New Roman" panose="02020603050405020304" pitchFamily="18" charset="0"/>
              </a:rPr>
              <a:t>, N. and Usman, O.L., 2022, February. Impact of Cloud-Based Customer Relationship Management (CRM) in Healthcare Sector. In 2022 International Conference on Business Analytics for Technology and Security (ICBATS) (pp. 1-7). </a:t>
            </a:r>
            <a:r>
              <a:rPr lang="en-US" sz="1200" spc="0" dirty="0" err="1">
                <a:solidFill>
                  <a:srgbClr val="212121"/>
                </a:solidFill>
                <a:effectLst/>
                <a:latin typeface="Times New Roman" panose="02020603050405020304" pitchFamily="18" charset="0"/>
                <a:ea typeface="Times New Roman" panose="02020603050405020304" pitchFamily="18" charset="0"/>
              </a:rPr>
              <a:t>IEEE.Poniszewska</a:t>
            </a:r>
            <a:r>
              <a:rPr lang="en-US" sz="1200" spc="0" dirty="0">
                <a:solidFill>
                  <a:srgbClr val="212121"/>
                </a:solidFill>
                <a:effectLst/>
                <a:latin typeface="Times New Roman" panose="02020603050405020304" pitchFamily="18" charset="0"/>
                <a:ea typeface="Times New Roman" panose="02020603050405020304" pitchFamily="18" charset="0"/>
              </a:rPr>
              <a:t>-Maranda,</a:t>
            </a:r>
            <a:r>
              <a:rPr lang="en-US" sz="1200" spc="-20" dirty="0">
                <a:solidFill>
                  <a:srgbClr val="212121"/>
                </a:solidFill>
                <a:effectLst/>
                <a:latin typeface="Times New Roman" panose="02020603050405020304" pitchFamily="18" charset="0"/>
                <a:ea typeface="Times New Roman" panose="02020603050405020304" pitchFamily="18" charset="0"/>
              </a:rPr>
              <a:t> </a:t>
            </a:r>
            <a:r>
              <a:rPr lang="en-US" sz="1200" spc="0" dirty="0">
                <a:solidFill>
                  <a:srgbClr val="212121"/>
                </a:solidFill>
                <a:effectLst/>
                <a:latin typeface="Times New Roman" panose="02020603050405020304" pitchFamily="18" charset="0"/>
                <a:ea typeface="Times New Roman" panose="02020603050405020304" pitchFamily="18" charset="0"/>
              </a:rPr>
              <a:t>A., </a:t>
            </a:r>
            <a:r>
              <a:rPr lang="en-US" sz="1200" spc="0" dirty="0" err="1">
                <a:solidFill>
                  <a:srgbClr val="212121"/>
                </a:solidFill>
                <a:effectLst/>
                <a:latin typeface="Times New Roman" panose="02020603050405020304" pitchFamily="18" charset="0"/>
                <a:ea typeface="Times New Roman" panose="02020603050405020304" pitchFamily="18" charset="0"/>
              </a:rPr>
              <a:t>Matusiak</a:t>
            </a:r>
            <a:r>
              <a:rPr lang="en-US" sz="1200" spc="0" dirty="0">
                <a:solidFill>
                  <a:srgbClr val="212121"/>
                </a:solidFill>
                <a:effectLst/>
                <a:latin typeface="Times New Roman" panose="02020603050405020304" pitchFamily="18" charset="0"/>
                <a:ea typeface="Times New Roman" panose="02020603050405020304" pitchFamily="18" charset="0"/>
              </a:rPr>
              <a:t>, R., </a:t>
            </a:r>
            <a:r>
              <a:rPr lang="en-US" sz="1200" spc="0" dirty="0" err="1">
                <a:solidFill>
                  <a:srgbClr val="212121"/>
                </a:solidFill>
                <a:effectLst/>
                <a:latin typeface="Times New Roman" panose="02020603050405020304" pitchFamily="18" charset="0"/>
                <a:ea typeface="Times New Roman" panose="02020603050405020304" pitchFamily="18" charset="0"/>
              </a:rPr>
              <a:t>Kryvinska</a:t>
            </a:r>
            <a:r>
              <a:rPr lang="en-US" sz="1200" spc="0" dirty="0">
                <a:solidFill>
                  <a:srgbClr val="212121"/>
                </a:solidFill>
                <a:effectLst/>
                <a:latin typeface="Times New Roman" panose="02020603050405020304" pitchFamily="18" charset="0"/>
                <a:ea typeface="Times New Roman" panose="02020603050405020304" pitchFamily="18" charset="0"/>
              </a:rPr>
              <a:t>, N. and</a:t>
            </a:r>
            <a:r>
              <a:rPr lang="en-US" sz="1200" spc="-10" dirty="0">
                <a:solidFill>
                  <a:srgbClr val="212121"/>
                </a:solidFill>
                <a:effectLst/>
                <a:latin typeface="Times New Roman" panose="02020603050405020304" pitchFamily="18" charset="0"/>
                <a:ea typeface="Times New Roman" panose="02020603050405020304" pitchFamily="18" charset="0"/>
              </a:rPr>
              <a:t> </a:t>
            </a:r>
            <a:r>
              <a:rPr lang="en-US" sz="1200" spc="0" dirty="0">
                <a:solidFill>
                  <a:srgbClr val="212121"/>
                </a:solidFill>
                <a:effectLst/>
                <a:latin typeface="Times New Roman" panose="02020603050405020304" pitchFamily="18" charset="0"/>
                <a:ea typeface="Times New Roman" panose="02020603050405020304" pitchFamily="18" charset="0"/>
              </a:rPr>
              <a:t>Yasar,</a:t>
            </a:r>
            <a:r>
              <a:rPr lang="en-US" sz="1200" spc="-20" dirty="0">
                <a:solidFill>
                  <a:srgbClr val="212121"/>
                </a:solidFill>
                <a:effectLst/>
                <a:latin typeface="Times New Roman" panose="02020603050405020304" pitchFamily="18" charset="0"/>
                <a:ea typeface="Times New Roman" panose="02020603050405020304" pitchFamily="18" charset="0"/>
              </a:rPr>
              <a:t> </a:t>
            </a:r>
            <a:r>
              <a:rPr lang="en-US" sz="1200" spc="0" dirty="0">
                <a:solidFill>
                  <a:srgbClr val="212121"/>
                </a:solidFill>
                <a:effectLst/>
                <a:latin typeface="Times New Roman" panose="02020603050405020304" pitchFamily="18" charset="0"/>
                <a:ea typeface="Times New Roman" panose="02020603050405020304" pitchFamily="18" charset="0"/>
              </a:rPr>
              <a:t>A.U.H., 2020.</a:t>
            </a:r>
            <a:r>
              <a:rPr lang="en-US" sz="1200" spc="-40" dirty="0">
                <a:solidFill>
                  <a:srgbClr val="212121"/>
                </a:solidFill>
                <a:effectLst/>
                <a:latin typeface="Times New Roman" panose="02020603050405020304" pitchFamily="18" charset="0"/>
                <a:ea typeface="Times New Roman" panose="02020603050405020304" pitchFamily="18" charset="0"/>
              </a:rPr>
              <a:t> </a:t>
            </a:r>
            <a:r>
              <a:rPr lang="en-US" sz="1200" spc="0" dirty="0">
                <a:solidFill>
                  <a:srgbClr val="212121"/>
                </a:solidFill>
                <a:effectLst/>
                <a:latin typeface="Times New Roman" panose="02020603050405020304" pitchFamily="18" charset="0"/>
                <a:ea typeface="Times New Roman" panose="02020603050405020304" pitchFamily="18" charset="0"/>
              </a:rPr>
              <a:t>A</a:t>
            </a:r>
            <a:r>
              <a:rPr lang="en-US" sz="1200" spc="-30" dirty="0">
                <a:solidFill>
                  <a:srgbClr val="212121"/>
                </a:solidFill>
                <a:effectLst/>
                <a:latin typeface="Times New Roman" panose="02020603050405020304" pitchFamily="18" charset="0"/>
                <a:ea typeface="Times New Roman" panose="02020603050405020304" pitchFamily="18" charset="0"/>
              </a:rPr>
              <a:t> </a:t>
            </a:r>
            <a:r>
              <a:rPr lang="en-US" sz="1200" spc="0" dirty="0">
                <a:solidFill>
                  <a:srgbClr val="212121"/>
                </a:solidFill>
                <a:effectLst/>
                <a:latin typeface="Times New Roman" panose="02020603050405020304" pitchFamily="18" charset="0"/>
                <a:ea typeface="Times New Roman" panose="02020603050405020304" pitchFamily="18" charset="0"/>
              </a:rPr>
              <a:t>real- time</a:t>
            </a:r>
            <a:r>
              <a:rPr lang="en-US" sz="1200" spc="200" dirty="0">
                <a:solidFill>
                  <a:srgbClr val="212121"/>
                </a:solidFill>
                <a:effectLst/>
                <a:latin typeface="Times New Roman" panose="02020603050405020304" pitchFamily="18" charset="0"/>
                <a:ea typeface="Times New Roman" panose="02020603050405020304" pitchFamily="18" charset="0"/>
              </a:rPr>
              <a:t> </a:t>
            </a:r>
            <a:r>
              <a:rPr lang="en-US" sz="1200" spc="0" dirty="0">
                <a:solidFill>
                  <a:srgbClr val="212121"/>
                </a:solidFill>
                <a:effectLst/>
                <a:latin typeface="Times New Roman" panose="02020603050405020304" pitchFamily="18" charset="0"/>
                <a:ea typeface="Times New Roman" panose="02020603050405020304" pitchFamily="18" charset="0"/>
              </a:rPr>
              <a:t>service</a:t>
            </a:r>
            <a:r>
              <a:rPr lang="en-US" sz="1200" spc="200" dirty="0">
                <a:solidFill>
                  <a:srgbClr val="212121"/>
                </a:solidFill>
                <a:effectLst/>
                <a:latin typeface="Times New Roman" panose="02020603050405020304" pitchFamily="18" charset="0"/>
                <a:ea typeface="Times New Roman" panose="02020603050405020304" pitchFamily="18" charset="0"/>
              </a:rPr>
              <a:t> </a:t>
            </a:r>
            <a:r>
              <a:rPr lang="en-US" sz="1200" spc="0" dirty="0">
                <a:solidFill>
                  <a:srgbClr val="212121"/>
                </a:solidFill>
                <a:effectLst/>
                <a:latin typeface="Times New Roman" panose="02020603050405020304" pitchFamily="18" charset="0"/>
                <a:ea typeface="Times New Roman" panose="02020603050405020304" pitchFamily="18" charset="0"/>
              </a:rPr>
              <a:t>system in</a:t>
            </a:r>
            <a:r>
              <a:rPr lang="en-US" sz="1200" spc="200" dirty="0">
                <a:solidFill>
                  <a:srgbClr val="212121"/>
                </a:solidFill>
                <a:effectLst/>
                <a:latin typeface="Times New Roman" panose="02020603050405020304" pitchFamily="18" charset="0"/>
                <a:ea typeface="Times New Roman" panose="02020603050405020304" pitchFamily="18" charset="0"/>
              </a:rPr>
              <a:t> </a:t>
            </a:r>
            <a:r>
              <a:rPr lang="en-US" sz="1200" spc="0" dirty="0">
                <a:solidFill>
                  <a:srgbClr val="212121"/>
                </a:solidFill>
                <a:effectLst/>
                <a:latin typeface="Times New Roman" panose="02020603050405020304" pitchFamily="18" charset="0"/>
                <a:ea typeface="Times New Roman" panose="02020603050405020304" pitchFamily="18" charset="0"/>
              </a:rPr>
              <a:t>the</a:t>
            </a:r>
            <a:r>
              <a:rPr lang="en-US" sz="1200" spc="200" dirty="0">
                <a:solidFill>
                  <a:srgbClr val="212121"/>
                </a:solidFill>
                <a:effectLst/>
                <a:latin typeface="Times New Roman" panose="02020603050405020304" pitchFamily="18" charset="0"/>
                <a:ea typeface="Times New Roman" panose="02020603050405020304" pitchFamily="18" charset="0"/>
              </a:rPr>
              <a:t> </a:t>
            </a:r>
            <a:r>
              <a:rPr lang="en-US" sz="1200" spc="0" dirty="0">
                <a:solidFill>
                  <a:srgbClr val="212121"/>
                </a:solidFill>
                <a:effectLst/>
                <a:latin typeface="Times New Roman" panose="02020603050405020304" pitchFamily="18" charset="0"/>
                <a:ea typeface="Times New Roman" panose="02020603050405020304" pitchFamily="18" charset="0"/>
              </a:rPr>
              <a:t>cloud. </a:t>
            </a:r>
            <a:r>
              <a:rPr lang="en-US" sz="1200" i="1" spc="0" dirty="0">
                <a:solidFill>
                  <a:srgbClr val="212121"/>
                </a:solidFill>
                <a:effectLst/>
                <a:latin typeface="Times New Roman" panose="02020603050405020304" pitchFamily="18" charset="0"/>
                <a:ea typeface="Times New Roman" panose="02020603050405020304" pitchFamily="18" charset="0"/>
              </a:rPr>
              <a:t>Journal</a:t>
            </a:r>
            <a:r>
              <a:rPr lang="en-US" sz="1200" i="1" spc="200" dirty="0">
                <a:solidFill>
                  <a:srgbClr val="212121"/>
                </a:solidFill>
                <a:effectLst/>
                <a:latin typeface="Times New Roman" panose="02020603050405020304" pitchFamily="18" charset="0"/>
                <a:ea typeface="Times New Roman" panose="02020603050405020304" pitchFamily="18" charset="0"/>
              </a:rPr>
              <a:t> </a:t>
            </a:r>
            <a:r>
              <a:rPr lang="en-US" sz="1200" i="1" spc="0" dirty="0">
                <a:solidFill>
                  <a:srgbClr val="212121"/>
                </a:solidFill>
                <a:effectLst/>
                <a:latin typeface="Times New Roman" panose="02020603050405020304" pitchFamily="18" charset="0"/>
                <a:ea typeface="Times New Roman" panose="02020603050405020304" pitchFamily="18" charset="0"/>
              </a:rPr>
              <a:t>of Ambient Intelligence</a:t>
            </a:r>
            <a:r>
              <a:rPr lang="en-US" sz="1200" i="1" spc="200" dirty="0">
                <a:solidFill>
                  <a:srgbClr val="212121"/>
                </a:solidFill>
                <a:effectLst/>
                <a:latin typeface="Times New Roman" panose="02020603050405020304" pitchFamily="18" charset="0"/>
                <a:ea typeface="Times New Roman" panose="02020603050405020304" pitchFamily="18" charset="0"/>
              </a:rPr>
              <a:t> </a:t>
            </a:r>
            <a:r>
              <a:rPr lang="en-US" sz="1200" i="1" spc="0" dirty="0">
                <a:solidFill>
                  <a:srgbClr val="212121"/>
                </a:solidFill>
                <a:effectLst/>
                <a:latin typeface="Times New Roman" panose="02020603050405020304" pitchFamily="18" charset="0"/>
                <a:ea typeface="Times New Roman" panose="02020603050405020304" pitchFamily="18" charset="0"/>
              </a:rPr>
              <a:t>and</a:t>
            </a:r>
            <a:r>
              <a:rPr lang="en-US" sz="1200" i="1" spc="200" dirty="0">
                <a:solidFill>
                  <a:srgbClr val="212121"/>
                </a:solidFill>
                <a:effectLst/>
                <a:latin typeface="Times New Roman" panose="02020603050405020304" pitchFamily="18" charset="0"/>
                <a:ea typeface="Times New Roman" panose="02020603050405020304" pitchFamily="18" charset="0"/>
              </a:rPr>
              <a:t> </a:t>
            </a:r>
            <a:r>
              <a:rPr lang="en-US" sz="1200" i="1" spc="0" dirty="0">
                <a:solidFill>
                  <a:srgbClr val="212121"/>
                </a:solidFill>
                <a:effectLst/>
                <a:latin typeface="Times New Roman" panose="02020603050405020304" pitchFamily="18" charset="0"/>
                <a:ea typeface="Times New Roman" panose="02020603050405020304" pitchFamily="18" charset="0"/>
              </a:rPr>
              <a:t>Humanized Computing</a:t>
            </a:r>
            <a:r>
              <a:rPr lang="en-US" sz="1200" spc="0" dirty="0">
                <a:solidFill>
                  <a:srgbClr val="212121"/>
                </a:solidFill>
                <a:effectLst/>
                <a:latin typeface="Times New Roman" panose="02020603050405020304" pitchFamily="18" charset="0"/>
                <a:ea typeface="Times New Roman" panose="02020603050405020304" pitchFamily="18" charset="0"/>
              </a:rPr>
              <a:t>, </a:t>
            </a:r>
            <a:r>
              <a:rPr lang="en-US" sz="1200" i="1" spc="0" dirty="0">
                <a:solidFill>
                  <a:srgbClr val="212121"/>
                </a:solidFill>
                <a:effectLst/>
                <a:latin typeface="Times New Roman" panose="02020603050405020304" pitchFamily="18" charset="0"/>
                <a:ea typeface="Times New Roman" panose="02020603050405020304" pitchFamily="18" charset="0"/>
              </a:rPr>
              <a:t>11</a:t>
            </a:r>
            <a:r>
              <a:rPr lang="en-US" sz="1200" spc="0" dirty="0">
                <a:solidFill>
                  <a:srgbClr val="212121"/>
                </a:solidFill>
                <a:effectLst/>
                <a:latin typeface="Times New Roman" panose="02020603050405020304" pitchFamily="18" charset="0"/>
                <a:ea typeface="Times New Roman" panose="02020603050405020304" pitchFamily="18" charset="0"/>
              </a:rPr>
              <a:t>(3), pp.961-977.</a:t>
            </a:r>
            <a:endParaRPr lang="en-IN" sz="1200" spc="0" dirty="0">
              <a:effectLst/>
              <a:latin typeface="Times New Roman" panose="02020603050405020304" pitchFamily="18" charset="0"/>
              <a:ea typeface="Times New Roman" panose="02020603050405020304" pitchFamily="18" charset="0"/>
            </a:endParaRPr>
          </a:p>
          <a:p>
            <a:pPr marR="125730" lvl="0" algn="just">
              <a:lnSpc>
                <a:spcPct val="150000"/>
              </a:lnSpc>
              <a:spcBef>
                <a:spcPts val="720"/>
              </a:spcBef>
              <a:spcAft>
                <a:spcPts val="0"/>
              </a:spcAft>
              <a:tabLst>
                <a:tab pos="353060" algn="l"/>
              </a:tabLst>
            </a:pPr>
            <a:r>
              <a:rPr lang="en-US" sz="1200" spc="0" dirty="0">
                <a:solidFill>
                  <a:srgbClr val="212121"/>
                </a:solidFill>
                <a:effectLst/>
                <a:latin typeface="Times New Roman" panose="02020603050405020304" pitchFamily="18" charset="0"/>
                <a:ea typeface="Times New Roman" panose="02020603050405020304" pitchFamily="18" charset="0"/>
              </a:rPr>
              <a:t>[4] </a:t>
            </a:r>
            <a:r>
              <a:rPr lang="en-US" sz="1200" spc="0" dirty="0" err="1">
                <a:solidFill>
                  <a:srgbClr val="212121"/>
                </a:solidFill>
                <a:effectLst/>
                <a:latin typeface="Times New Roman" panose="02020603050405020304" pitchFamily="18" charset="0"/>
                <a:ea typeface="Times New Roman" panose="02020603050405020304" pitchFamily="18" charset="0"/>
              </a:rPr>
              <a:t>Ștefan</a:t>
            </a:r>
            <a:r>
              <a:rPr lang="en-US" sz="1200" spc="0" dirty="0">
                <a:solidFill>
                  <a:srgbClr val="212121"/>
                </a:solidFill>
                <a:effectLst/>
                <a:latin typeface="Times New Roman" panose="02020603050405020304" pitchFamily="18" charset="0"/>
                <a:ea typeface="Times New Roman" panose="02020603050405020304" pitchFamily="18" charset="0"/>
              </a:rPr>
              <a:t>, A.M., </a:t>
            </a:r>
            <a:r>
              <a:rPr lang="en-US" sz="1200" spc="0" dirty="0" err="1">
                <a:solidFill>
                  <a:srgbClr val="212121"/>
                </a:solidFill>
                <a:effectLst/>
                <a:latin typeface="Times New Roman" panose="02020603050405020304" pitchFamily="18" charset="0"/>
                <a:ea typeface="Times New Roman" panose="02020603050405020304" pitchFamily="18" charset="0"/>
              </a:rPr>
              <a:t>Rusu</a:t>
            </a:r>
            <a:r>
              <a:rPr lang="en-US" sz="1200" spc="0" dirty="0">
                <a:solidFill>
                  <a:srgbClr val="212121"/>
                </a:solidFill>
                <a:effectLst/>
                <a:latin typeface="Times New Roman" panose="02020603050405020304" pitchFamily="18" charset="0"/>
                <a:ea typeface="Times New Roman" panose="02020603050405020304" pitchFamily="18" charset="0"/>
              </a:rPr>
              <a:t>, N.R., </a:t>
            </a:r>
            <a:r>
              <a:rPr lang="en-US" sz="1200" spc="0" dirty="0" err="1">
                <a:solidFill>
                  <a:srgbClr val="212121"/>
                </a:solidFill>
                <a:effectLst/>
                <a:latin typeface="Times New Roman" panose="02020603050405020304" pitchFamily="18" charset="0"/>
                <a:ea typeface="Times New Roman" panose="02020603050405020304" pitchFamily="18" charset="0"/>
              </a:rPr>
              <a:t>Ovreiu</a:t>
            </a:r>
            <a:r>
              <a:rPr lang="en-US" sz="1200" spc="0" dirty="0">
                <a:solidFill>
                  <a:srgbClr val="212121"/>
                </a:solidFill>
                <a:effectLst/>
                <a:latin typeface="Times New Roman" panose="02020603050405020304" pitchFamily="18" charset="0"/>
                <a:ea typeface="Times New Roman" panose="02020603050405020304" pitchFamily="18" charset="0"/>
              </a:rPr>
              <a:t>, E. and </a:t>
            </a:r>
            <a:r>
              <a:rPr lang="en-US" sz="1200" spc="0" dirty="0" err="1">
                <a:solidFill>
                  <a:srgbClr val="212121"/>
                </a:solidFill>
                <a:effectLst/>
                <a:latin typeface="Times New Roman" panose="02020603050405020304" pitchFamily="18" charset="0"/>
                <a:ea typeface="Times New Roman" panose="02020603050405020304" pitchFamily="18" charset="0"/>
              </a:rPr>
              <a:t>Ciuc</a:t>
            </a:r>
            <a:r>
              <a:rPr lang="en-US" sz="1200" spc="0" dirty="0">
                <a:solidFill>
                  <a:srgbClr val="212121"/>
                </a:solidFill>
                <a:effectLst/>
                <a:latin typeface="Times New Roman" panose="02020603050405020304" pitchFamily="18" charset="0"/>
                <a:ea typeface="Times New Roman" panose="02020603050405020304" pitchFamily="18" charset="0"/>
              </a:rPr>
              <a:t>, M., 2024. Advancements in Healthcare: Development of a Comprehensive Medical Information System with Automated Classification for Ocular and Skin Pathologies—Structure, Functionalities, and Innovative Development Methods. Applied System Innovation, 7(2), p.28.Weinmeister, P. and </a:t>
            </a:r>
            <a:r>
              <a:rPr lang="en-US" sz="1200" spc="0" dirty="0" err="1">
                <a:solidFill>
                  <a:srgbClr val="212121"/>
                </a:solidFill>
                <a:effectLst/>
                <a:latin typeface="Times New Roman" panose="02020603050405020304" pitchFamily="18" charset="0"/>
                <a:ea typeface="Times New Roman" panose="02020603050405020304" pitchFamily="18" charset="0"/>
              </a:rPr>
              <a:t>Weinmeister</a:t>
            </a:r>
            <a:r>
              <a:rPr lang="en-US" sz="1200" spc="0" dirty="0">
                <a:solidFill>
                  <a:srgbClr val="212121"/>
                </a:solidFill>
                <a:effectLst/>
                <a:latin typeface="Times New Roman" panose="02020603050405020304" pitchFamily="18" charset="0"/>
                <a:ea typeface="Times New Roman" panose="02020603050405020304" pitchFamily="18" charset="0"/>
              </a:rPr>
              <a:t>, P., 2019. Optimizing Your UI Using Classic or Lightning.</a:t>
            </a:r>
            <a:r>
              <a:rPr lang="en-US" sz="1200" spc="-75" dirty="0">
                <a:solidFill>
                  <a:srgbClr val="212121"/>
                </a:solidFill>
                <a:effectLst/>
                <a:latin typeface="Times New Roman" panose="02020603050405020304" pitchFamily="18" charset="0"/>
                <a:ea typeface="Times New Roman" panose="02020603050405020304" pitchFamily="18" charset="0"/>
              </a:rPr>
              <a:t> </a:t>
            </a:r>
            <a:r>
              <a:rPr lang="en-US" sz="1200" i="1" spc="0" dirty="0">
                <a:solidFill>
                  <a:srgbClr val="212121"/>
                </a:solidFill>
                <a:effectLst/>
                <a:latin typeface="Times New Roman" panose="02020603050405020304" pitchFamily="18" charset="0"/>
                <a:ea typeface="Times New Roman" panose="02020603050405020304" pitchFamily="18" charset="0"/>
              </a:rPr>
              <a:t>Practical</a:t>
            </a:r>
            <a:r>
              <a:rPr lang="en-US" sz="1200" i="1" spc="-75" dirty="0">
                <a:solidFill>
                  <a:srgbClr val="212121"/>
                </a:solidFill>
                <a:effectLst/>
                <a:latin typeface="Times New Roman" panose="02020603050405020304" pitchFamily="18" charset="0"/>
                <a:ea typeface="Times New Roman" panose="02020603050405020304" pitchFamily="18" charset="0"/>
              </a:rPr>
              <a:t> </a:t>
            </a:r>
            <a:r>
              <a:rPr lang="en-US" sz="1200" i="1" spc="0" dirty="0">
                <a:solidFill>
                  <a:srgbClr val="212121"/>
                </a:solidFill>
                <a:effectLst/>
                <a:latin typeface="Times New Roman" panose="02020603050405020304" pitchFamily="18" charset="0"/>
                <a:ea typeface="Times New Roman" panose="02020603050405020304" pitchFamily="18" charset="0"/>
              </a:rPr>
              <a:t>Salesforce</a:t>
            </a:r>
            <a:r>
              <a:rPr lang="en-US" sz="1200" i="1" spc="-75" dirty="0">
                <a:solidFill>
                  <a:srgbClr val="212121"/>
                </a:solidFill>
                <a:effectLst/>
                <a:latin typeface="Times New Roman" panose="02020603050405020304" pitchFamily="18" charset="0"/>
                <a:ea typeface="Times New Roman" panose="02020603050405020304" pitchFamily="18" charset="0"/>
              </a:rPr>
              <a:t> </a:t>
            </a:r>
            <a:r>
              <a:rPr lang="en-US" sz="1200" i="1" spc="0" dirty="0">
                <a:solidFill>
                  <a:srgbClr val="212121"/>
                </a:solidFill>
                <a:effectLst/>
                <a:latin typeface="Times New Roman" panose="02020603050405020304" pitchFamily="18" charset="0"/>
                <a:ea typeface="Times New Roman" panose="02020603050405020304" pitchFamily="18" charset="0"/>
              </a:rPr>
              <a:t>Development</a:t>
            </a:r>
            <a:r>
              <a:rPr lang="en-US" sz="1200" i="1" spc="-75" dirty="0">
                <a:solidFill>
                  <a:srgbClr val="212121"/>
                </a:solidFill>
                <a:effectLst/>
                <a:latin typeface="Times New Roman" panose="02020603050405020304" pitchFamily="18" charset="0"/>
                <a:ea typeface="Times New Roman" panose="02020603050405020304" pitchFamily="18" charset="0"/>
              </a:rPr>
              <a:t> </a:t>
            </a:r>
            <a:r>
              <a:rPr lang="en-US" sz="1200" i="1" spc="0" dirty="0">
                <a:solidFill>
                  <a:srgbClr val="212121"/>
                </a:solidFill>
                <a:effectLst/>
                <a:latin typeface="Times New Roman" panose="02020603050405020304" pitchFamily="18" charset="0"/>
                <a:ea typeface="Times New Roman" panose="02020603050405020304" pitchFamily="18" charset="0"/>
              </a:rPr>
              <a:t>Without</a:t>
            </a:r>
            <a:r>
              <a:rPr lang="en-US" sz="1200" i="1" spc="-75" dirty="0">
                <a:solidFill>
                  <a:srgbClr val="212121"/>
                </a:solidFill>
                <a:effectLst/>
                <a:latin typeface="Times New Roman" panose="02020603050405020304" pitchFamily="18" charset="0"/>
                <a:ea typeface="Times New Roman" panose="02020603050405020304" pitchFamily="18" charset="0"/>
              </a:rPr>
              <a:t> </a:t>
            </a:r>
            <a:r>
              <a:rPr lang="en-US" sz="1200" i="1" spc="0" dirty="0">
                <a:solidFill>
                  <a:srgbClr val="212121"/>
                </a:solidFill>
                <a:effectLst/>
                <a:latin typeface="Times New Roman" panose="02020603050405020304" pitchFamily="18" charset="0"/>
                <a:ea typeface="Times New Roman" panose="02020603050405020304" pitchFamily="18" charset="0"/>
              </a:rPr>
              <a:t>Code:</a:t>
            </a:r>
            <a:r>
              <a:rPr lang="en-US" sz="1200" i="1" spc="-75" dirty="0">
                <a:solidFill>
                  <a:srgbClr val="212121"/>
                </a:solidFill>
                <a:effectLst/>
                <a:latin typeface="Times New Roman" panose="02020603050405020304" pitchFamily="18" charset="0"/>
                <a:ea typeface="Times New Roman" panose="02020603050405020304" pitchFamily="18" charset="0"/>
              </a:rPr>
              <a:t> </a:t>
            </a:r>
            <a:r>
              <a:rPr lang="en-US" sz="1200" i="1" spc="0" dirty="0">
                <a:solidFill>
                  <a:srgbClr val="212121"/>
                </a:solidFill>
                <a:effectLst/>
                <a:latin typeface="Times New Roman" panose="02020603050405020304" pitchFamily="18" charset="0"/>
                <a:ea typeface="Times New Roman" panose="02020603050405020304" pitchFamily="18" charset="0"/>
              </a:rPr>
              <a:t>Building</a:t>
            </a:r>
            <a:r>
              <a:rPr lang="en-US" sz="1200" i="1" spc="-75" dirty="0">
                <a:solidFill>
                  <a:srgbClr val="212121"/>
                </a:solidFill>
                <a:effectLst/>
                <a:latin typeface="Times New Roman" panose="02020603050405020304" pitchFamily="18" charset="0"/>
                <a:ea typeface="Times New Roman" panose="02020603050405020304" pitchFamily="18" charset="0"/>
              </a:rPr>
              <a:t> </a:t>
            </a:r>
            <a:r>
              <a:rPr lang="en-US" sz="1200" i="1" spc="0" dirty="0">
                <a:solidFill>
                  <a:srgbClr val="212121"/>
                </a:solidFill>
                <a:effectLst/>
                <a:latin typeface="Times New Roman" panose="02020603050405020304" pitchFamily="18" charset="0"/>
                <a:ea typeface="Times New Roman" panose="02020603050405020304" pitchFamily="18" charset="0"/>
              </a:rPr>
              <a:t>Declarative</a:t>
            </a:r>
            <a:r>
              <a:rPr lang="en-US" sz="1200" i="1" spc="-75" dirty="0">
                <a:solidFill>
                  <a:srgbClr val="212121"/>
                </a:solidFill>
                <a:effectLst/>
                <a:latin typeface="Times New Roman" panose="02020603050405020304" pitchFamily="18" charset="0"/>
                <a:ea typeface="Times New Roman" panose="02020603050405020304" pitchFamily="18" charset="0"/>
              </a:rPr>
              <a:t> </a:t>
            </a:r>
            <a:r>
              <a:rPr lang="en-US" sz="1200" i="1" spc="0" dirty="0">
                <a:solidFill>
                  <a:srgbClr val="212121"/>
                </a:solidFill>
                <a:effectLst/>
                <a:latin typeface="Times New Roman" panose="02020603050405020304" pitchFamily="18" charset="0"/>
                <a:ea typeface="Times New Roman" panose="02020603050405020304" pitchFamily="18" charset="0"/>
              </a:rPr>
              <a:t>Solutions</a:t>
            </a:r>
            <a:r>
              <a:rPr lang="en-US" sz="1200" i="1" spc="-75" dirty="0">
                <a:solidFill>
                  <a:srgbClr val="212121"/>
                </a:solidFill>
                <a:effectLst/>
                <a:latin typeface="Times New Roman" panose="02020603050405020304" pitchFamily="18" charset="0"/>
                <a:ea typeface="Times New Roman" panose="02020603050405020304" pitchFamily="18" charset="0"/>
              </a:rPr>
              <a:t> </a:t>
            </a:r>
            <a:r>
              <a:rPr lang="en-US" sz="1200" i="1" spc="0" dirty="0">
                <a:solidFill>
                  <a:srgbClr val="212121"/>
                </a:solidFill>
                <a:effectLst/>
                <a:latin typeface="Times New Roman" panose="02020603050405020304" pitchFamily="18" charset="0"/>
                <a:ea typeface="Times New Roman" panose="02020603050405020304" pitchFamily="18" charset="0"/>
              </a:rPr>
              <a:t>on the Salesforce Platform</a:t>
            </a:r>
            <a:r>
              <a:rPr lang="en-US" sz="1200" spc="0" dirty="0">
                <a:solidFill>
                  <a:srgbClr val="212121"/>
                </a:solidFill>
                <a:effectLst/>
                <a:latin typeface="Times New Roman" panose="02020603050405020304" pitchFamily="18" charset="0"/>
                <a:ea typeface="Times New Roman" panose="02020603050405020304" pitchFamily="18" charset="0"/>
              </a:rPr>
              <a:t>, pp.375-402.</a:t>
            </a:r>
            <a:endParaRPr lang="en-IN" sz="1800" spc="0" dirty="0">
              <a:effectLst/>
              <a:latin typeface="Times New Roman" panose="02020603050405020304" pitchFamily="18" charset="0"/>
              <a:ea typeface="Times New Roman" panose="02020603050405020304" pitchFamily="18" charset="0"/>
            </a:endParaRPr>
          </a:p>
          <a:p>
            <a:br>
              <a:rPr lang="en-US" sz="1800" dirty="0">
                <a:effectLst/>
                <a:latin typeface="Times New Roman" panose="02020603050405020304" pitchFamily="18" charset="0"/>
                <a:ea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51649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idx="4294967295"/>
          </p:nvPr>
        </p:nvSpPr>
        <p:spPr>
          <a:xfrm>
            <a:off x="1695534" y="91850"/>
            <a:ext cx="5529000" cy="7617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2800"/>
              <a:buNone/>
            </a:pPr>
            <a:r>
              <a:rPr lang="en-US" b="1" dirty="0">
                <a:latin typeface="Times New Roman"/>
                <a:ea typeface="Times New Roman"/>
                <a:cs typeface="Times New Roman"/>
                <a:sym typeface="Times New Roman"/>
              </a:rPr>
              <a:t>REFERENCES</a:t>
            </a:r>
          </a:p>
        </p:txBody>
      </p:sp>
      <p:pic>
        <p:nvPicPr>
          <p:cNvPr id="117" name="Google Shape;117;p18"/>
          <p:cNvPicPr preferRelativeResize="0"/>
          <p:nvPr/>
        </p:nvPicPr>
        <p:blipFill rotWithShape="1">
          <a:blip r:embed="rId3">
            <a:alphaModFix/>
          </a:blip>
          <a:srcRect/>
          <a:stretch/>
        </p:blipFill>
        <p:spPr>
          <a:xfrm>
            <a:off x="6535150" y="0"/>
            <a:ext cx="2608852" cy="2517002"/>
          </a:xfrm>
          <a:prstGeom prst="rect">
            <a:avLst/>
          </a:prstGeom>
          <a:noFill/>
          <a:ln>
            <a:noFill/>
          </a:ln>
        </p:spPr>
      </p:pic>
      <p:sp>
        <p:nvSpPr>
          <p:cNvPr id="119" name="Google Shape;119;p18"/>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Rectangle 2">
            <a:extLst>
              <a:ext uri="{FF2B5EF4-FFF2-40B4-BE49-F238E27FC236}">
                <a16:creationId xmlns:a16="http://schemas.microsoft.com/office/drawing/2014/main" id="{0033D962-9FB1-4107-AE3A-5384B7724036}"/>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TextBox 3">
            <a:extLst>
              <a:ext uri="{FF2B5EF4-FFF2-40B4-BE49-F238E27FC236}">
                <a16:creationId xmlns:a16="http://schemas.microsoft.com/office/drawing/2014/main" id="{BB9E68F4-A92F-707A-4843-E9E1EA67714D}"/>
              </a:ext>
            </a:extLst>
          </p:cNvPr>
          <p:cNvSpPr txBox="1"/>
          <p:nvPr/>
        </p:nvSpPr>
        <p:spPr>
          <a:xfrm>
            <a:off x="738019" y="654350"/>
            <a:ext cx="8371840" cy="4506362"/>
          </a:xfrm>
          <a:prstGeom prst="rect">
            <a:avLst/>
          </a:prstGeom>
          <a:noFill/>
        </p:spPr>
        <p:txBody>
          <a:bodyPr wrap="square">
            <a:spAutoFit/>
          </a:bodyPr>
          <a:lstStyle/>
          <a:p>
            <a:pPr marR="123825" lvl="0" algn="just">
              <a:lnSpc>
                <a:spcPct val="150000"/>
              </a:lnSpc>
              <a:spcBef>
                <a:spcPts val="755"/>
              </a:spcBef>
              <a:spcAft>
                <a:spcPts val="0"/>
              </a:spcAft>
              <a:tabLst>
                <a:tab pos="346710" algn="l"/>
              </a:tabLst>
            </a:pPr>
            <a:r>
              <a:rPr lang="en-US" sz="1200" dirty="0">
                <a:solidFill>
                  <a:srgbClr val="222222"/>
                </a:solidFill>
                <a:highlight>
                  <a:srgbClr val="FFFFFF"/>
                </a:highlight>
                <a:latin typeface="Times New Roman" panose="02020603050405020304" pitchFamily="18" charset="0"/>
                <a:ea typeface="Times New Roman" panose="02020603050405020304" pitchFamily="18" charset="0"/>
              </a:rPr>
              <a:t>[5] </a:t>
            </a:r>
            <a:r>
              <a:rPr lang="en-US" sz="1200" spc="0" dirty="0">
                <a:solidFill>
                  <a:srgbClr val="222222"/>
                </a:solidFill>
                <a:effectLst/>
                <a:highlight>
                  <a:srgbClr val="FFFFFF"/>
                </a:highlight>
                <a:latin typeface="Times New Roman" panose="02020603050405020304" pitchFamily="18" charset="0"/>
                <a:ea typeface="Times New Roman" panose="02020603050405020304" pitchFamily="18" charset="0"/>
              </a:rPr>
              <a:t> Zafar, A., 2021. </a:t>
            </a:r>
            <a:r>
              <a:rPr lang="en-US" sz="1200" i="1" spc="0" dirty="0">
                <a:solidFill>
                  <a:srgbClr val="222222"/>
                </a:solidFill>
                <a:effectLst/>
                <a:highlight>
                  <a:srgbClr val="FFFFFF"/>
                </a:highlight>
                <a:latin typeface="Times New Roman" panose="02020603050405020304" pitchFamily="18" charset="0"/>
                <a:ea typeface="Times New Roman" panose="02020603050405020304" pitchFamily="18" charset="0"/>
              </a:rPr>
              <a:t>Salesforce Data Architecture and Management: A pragmatic guide for aspiring Salesforce architects and developers to manage, govern, and secure their data effectively</a:t>
            </a:r>
            <a:r>
              <a:rPr lang="en-US" sz="1200" spc="0" dirty="0">
                <a:solidFill>
                  <a:srgbClr val="222222"/>
                </a:solidFill>
                <a:effectLst/>
                <a:highlight>
                  <a:srgbClr val="FFFFFF"/>
                </a:highlight>
                <a:latin typeface="Times New Roman" panose="02020603050405020304" pitchFamily="18" charset="0"/>
                <a:ea typeface="Times New Roman" panose="02020603050405020304" pitchFamily="18" charset="0"/>
              </a:rPr>
              <a:t>. </a:t>
            </a:r>
            <a:r>
              <a:rPr lang="en-US" sz="1200" spc="0" dirty="0" err="1">
                <a:solidFill>
                  <a:srgbClr val="222222"/>
                </a:solidFill>
                <a:effectLst/>
                <a:highlight>
                  <a:srgbClr val="FFFFFF"/>
                </a:highlight>
                <a:latin typeface="Times New Roman" panose="02020603050405020304" pitchFamily="18" charset="0"/>
                <a:ea typeface="Times New Roman" panose="02020603050405020304" pitchFamily="18" charset="0"/>
              </a:rPr>
              <a:t>Packt</a:t>
            </a:r>
            <a:r>
              <a:rPr lang="en-US" sz="1200" spc="0" dirty="0">
                <a:solidFill>
                  <a:srgbClr val="222222"/>
                </a:solidFill>
                <a:effectLst/>
                <a:highlight>
                  <a:srgbClr val="FFFFFF"/>
                </a:highlight>
                <a:latin typeface="Times New Roman" panose="02020603050405020304" pitchFamily="18" charset="0"/>
                <a:ea typeface="Times New Roman" panose="02020603050405020304" pitchFamily="18" charset="0"/>
              </a:rPr>
              <a:t> Publishing </a:t>
            </a:r>
            <a:r>
              <a:rPr lang="en-US" sz="1200" spc="0" dirty="0" err="1">
                <a:solidFill>
                  <a:srgbClr val="222222"/>
                </a:solidFill>
                <a:effectLst/>
                <a:highlight>
                  <a:srgbClr val="FFFFFF"/>
                </a:highlight>
                <a:latin typeface="Times New Roman" panose="02020603050405020304" pitchFamily="18" charset="0"/>
                <a:ea typeface="Times New Roman" panose="02020603050405020304" pitchFamily="18" charset="0"/>
              </a:rPr>
              <a:t>Ltd.</a:t>
            </a:r>
            <a:r>
              <a:rPr lang="en-US" sz="1200" spc="0" dirty="0" err="1">
                <a:solidFill>
                  <a:srgbClr val="212121"/>
                </a:solidFill>
                <a:effectLst/>
                <a:latin typeface="Times New Roman" panose="02020603050405020304" pitchFamily="18" charset="0"/>
                <a:ea typeface="Times New Roman" panose="02020603050405020304" pitchFamily="18" charset="0"/>
              </a:rPr>
              <a:t>Weinmeister</a:t>
            </a:r>
            <a:r>
              <a:rPr lang="en-US" sz="1200" spc="0" dirty="0">
                <a:solidFill>
                  <a:srgbClr val="212121"/>
                </a:solidFill>
                <a:effectLst/>
                <a:latin typeface="Times New Roman" panose="02020603050405020304" pitchFamily="18" charset="0"/>
                <a:ea typeface="Times New Roman" panose="02020603050405020304" pitchFamily="18" charset="0"/>
              </a:rPr>
              <a:t>, P. and </a:t>
            </a:r>
            <a:r>
              <a:rPr lang="en-US" sz="1200" spc="0" dirty="0" err="1">
                <a:solidFill>
                  <a:srgbClr val="212121"/>
                </a:solidFill>
                <a:effectLst/>
                <a:latin typeface="Times New Roman" panose="02020603050405020304" pitchFamily="18" charset="0"/>
                <a:ea typeface="Times New Roman" panose="02020603050405020304" pitchFamily="18" charset="0"/>
              </a:rPr>
              <a:t>Weinmeister</a:t>
            </a:r>
            <a:r>
              <a:rPr lang="en-US" sz="1200" spc="0" dirty="0">
                <a:solidFill>
                  <a:srgbClr val="212121"/>
                </a:solidFill>
                <a:effectLst/>
                <a:latin typeface="Times New Roman" panose="02020603050405020304" pitchFamily="18" charset="0"/>
                <a:ea typeface="Times New Roman" panose="02020603050405020304" pitchFamily="18" charset="0"/>
              </a:rPr>
              <a:t>, P., 2019. Create Efficient User Experiences with Actions.</a:t>
            </a:r>
            <a:r>
              <a:rPr lang="en-US" sz="1200" spc="-10" dirty="0">
                <a:solidFill>
                  <a:srgbClr val="212121"/>
                </a:solidFill>
                <a:effectLst/>
                <a:latin typeface="Times New Roman" panose="02020603050405020304" pitchFamily="18" charset="0"/>
                <a:ea typeface="Times New Roman" panose="02020603050405020304" pitchFamily="18" charset="0"/>
              </a:rPr>
              <a:t> </a:t>
            </a:r>
            <a:r>
              <a:rPr lang="en-US" sz="1200" i="1" spc="0" dirty="0">
                <a:solidFill>
                  <a:srgbClr val="212121"/>
                </a:solidFill>
                <a:effectLst/>
                <a:latin typeface="Times New Roman" panose="02020603050405020304" pitchFamily="18" charset="0"/>
                <a:ea typeface="Times New Roman" panose="02020603050405020304" pitchFamily="18" charset="0"/>
              </a:rPr>
              <a:t>Practical Salesforce Development Without Code: Building Declarative Solutions on the Salesforce Platform</a:t>
            </a:r>
            <a:r>
              <a:rPr lang="en-US" sz="1200" spc="0" dirty="0">
                <a:solidFill>
                  <a:srgbClr val="212121"/>
                </a:solidFill>
                <a:effectLst/>
                <a:latin typeface="Times New Roman" panose="02020603050405020304" pitchFamily="18" charset="0"/>
                <a:ea typeface="Times New Roman" panose="02020603050405020304" pitchFamily="18" charset="0"/>
              </a:rPr>
              <a:t>, pp.331-360.</a:t>
            </a:r>
            <a:endParaRPr lang="en-IN" sz="1200" dirty="0">
              <a:solidFill>
                <a:srgbClr val="212121"/>
              </a:solidFill>
              <a:latin typeface="Times New Roman" panose="02020603050405020304" pitchFamily="18" charset="0"/>
              <a:ea typeface="Times New Roman" panose="02020603050405020304" pitchFamily="18" charset="0"/>
            </a:endParaRPr>
          </a:p>
          <a:p>
            <a:pPr marR="123825" lvl="0" algn="just">
              <a:lnSpc>
                <a:spcPct val="150000"/>
              </a:lnSpc>
              <a:spcBef>
                <a:spcPts val="755"/>
              </a:spcBef>
              <a:spcAft>
                <a:spcPts val="0"/>
              </a:spcAft>
              <a:tabLst>
                <a:tab pos="346710" algn="l"/>
              </a:tabLst>
            </a:pPr>
            <a:r>
              <a:rPr lang="en-US" sz="1200" spc="0" dirty="0">
                <a:latin typeface="Times New Roman" panose="02020603050405020304" pitchFamily="18" charset="0"/>
                <a:ea typeface="Times New Roman" panose="02020603050405020304" pitchFamily="18" charset="0"/>
              </a:rPr>
              <a:t>[6] </a:t>
            </a:r>
            <a:r>
              <a:rPr lang="en-US" sz="1200" spc="0" dirty="0">
                <a:effectLst/>
                <a:latin typeface="Times New Roman" panose="02020603050405020304" pitchFamily="18" charset="0"/>
                <a:ea typeface="Times New Roman" panose="02020603050405020304" pitchFamily="18" charset="0"/>
              </a:rPr>
              <a:t>Steffen, B., Braun von </a:t>
            </a:r>
            <a:r>
              <a:rPr lang="en-US" sz="1200" spc="0" dirty="0" err="1">
                <a:effectLst/>
                <a:latin typeface="Times New Roman" panose="02020603050405020304" pitchFamily="18" charset="0"/>
                <a:ea typeface="Times New Roman" panose="02020603050405020304" pitchFamily="18" charset="0"/>
              </a:rPr>
              <a:t>Reinersdorff</a:t>
            </a:r>
            <a:r>
              <a:rPr lang="en-US" sz="1200" spc="0" dirty="0">
                <a:effectLst/>
                <a:latin typeface="Times New Roman" panose="02020603050405020304" pitchFamily="18" charset="0"/>
                <a:ea typeface="Times New Roman" panose="02020603050405020304" pitchFamily="18" charset="0"/>
              </a:rPr>
              <a:t>, A. and </a:t>
            </a:r>
            <a:r>
              <a:rPr lang="en-US" sz="1200" spc="0" dirty="0" err="1">
                <a:effectLst/>
                <a:latin typeface="Times New Roman" panose="02020603050405020304" pitchFamily="18" charset="0"/>
                <a:ea typeface="Times New Roman" panose="02020603050405020304" pitchFamily="18" charset="0"/>
              </a:rPr>
              <a:t>Rasche</a:t>
            </a:r>
            <a:r>
              <a:rPr lang="en-US" sz="1200" spc="0" dirty="0">
                <a:effectLst/>
                <a:latin typeface="Times New Roman" panose="02020603050405020304" pitchFamily="18" charset="0"/>
                <a:ea typeface="Times New Roman" panose="02020603050405020304" pitchFamily="18" charset="0"/>
              </a:rPr>
              <a:t>, C., 2023. IT-Based Decision Support for Holistic Healthcare Management in Times of VUCA, Disorder, and Disruption. Applied Sciences, 13(10), p.6008.Sai</a:t>
            </a:r>
            <a:r>
              <a:rPr lang="en-US" sz="1200" spc="-75" dirty="0">
                <a:effectLst/>
                <a:latin typeface="Times New Roman" panose="02020603050405020304" pitchFamily="18" charset="0"/>
                <a:ea typeface="Times New Roman" panose="02020603050405020304" pitchFamily="18" charset="0"/>
              </a:rPr>
              <a:t> </a:t>
            </a:r>
            <a:r>
              <a:rPr lang="en-US" sz="1200" spc="0" dirty="0">
                <a:effectLst/>
                <a:latin typeface="Times New Roman" panose="02020603050405020304" pitchFamily="18" charset="0"/>
                <a:ea typeface="Times New Roman" panose="02020603050405020304" pitchFamily="18" charset="0"/>
              </a:rPr>
              <a:t>Shah,</a:t>
            </a:r>
            <a:r>
              <a:rPr lang="en-US" sz="1200" spc="-15" dirty="0">
                <a:effectLst/>
                <a:latin typeface="Times New Roman" panose="02020603050405020304" pitchFamily="18" charset="0"/>
                <a:ea typeface="Times New Roman" panose="02020603050405020304" pitchFamily="18" charset="0"/>
              </a:rPr>
              <a:t> </a:t>
            </a:r>
            <a:r>
              <a:rPr lang="en-US" sz="1200" spc="0" dirty="0">
                <a:effectLst/>
                <a:latin typeface="Times New Roman" panose="02020603050405020304" pitchFamily="18" charset="0"/>
                <a:ea typeface="Times New Roman" panose="02020603050405020304" pitchFamily="18" charset="0"/>
              </a:rPr>
              <a:t>Sandesh</a:t>
            </a:r>
            <a:r>
              <a:rPr lang="en-US" sz="1200" spc="-55" dirty="0">
                <a:effectLst/>
                <a:latin typeface="Times New Roman" panose="02020603050405020304" pitchFamily="18" charset="0"/>
                <a:ea typeface="Times New Roman" panose="02020603050405020304" pitchFamily="18" charset="0"/>
              </a:rPr>
              <a:t> </a:t>
            </a:r>
            <a:r>
              <a:rPr lang="en-US" sz="1200" spc="0" dirty="0" err="1">
                <a:effectLst/>
                <a:latin typeface="Times New Roman" panose="02020603050405020304" pitchFamily="18" charset="0"/>
                <a:ea typeface="Times New Roman" panose="02020603050405020304" pitchFamily="18" charset="0"/>
              </a:rPr>
              <a:t>Tonde</a:t>
            </a:r>
            <a:r>
              <a:rPr lang="en-US" sz="1200" spc="0" dirty="0">
                <a:effectLst/>
                <a:latin typeface="Times New Roman" panose="02020603050405020304" pitchFamily="18" charset="0"/>
                <a:ea typeface="Times New Roman" panose="02020603050405020304" pitchFamily="18" charset="0"/>
              </a:rPr>
              <a:t>,</a:t>
            </a:r>
            <a:r>
              <a:rPr lang="en-US" sz="1200" spc="-25" dirty="0">
                <a:effectLst/>
                <a:latin typeface="Times New Roman" panose="02020603050405020304" pitchFamily="18" charset="0"/>
                <a:ea typeface="Times New Roman" panose="02020603050405020304" pitchFamily="18" charset="0"/>
              </a:rPr>
              <a:t> </a:t>
            </a:r>
            <a:r>
              <a:rPr lang="en-US" sz="1200" spc="0" dirty="0">
                <a:effectLst/>
                <a:latin typeface="Times New Roman" panose="02020603050405020304" pitchFamily="18" charset="0"/>
                <a:ea typeface="Times New Roman" panose="02020603050405020304" pitchFamily="18" charset="0"/>
              </a:rPr>
              <a:t>Vijay</a:t>
            </a:r>
            <a:r>
              <a:rPr lang="en-US" sz="1200" spc="-55" dirty="0">
                <a:effectLst/>
                <a:latin typeface="Times New Roman" panose="02020603050405020304" pitchFamily="18" charset="0"/>
                <a:ea typeface="Times New Roman" panose="02020603050405020304" pitchFamily="18" charset="0"/>
              </a:rPr>
              <a:t> </a:t>
            </a:r>
            <a:r>
              <a:rPr lang="en-US" sz="1200" spc="0" dirty="0" err="1">
                <a:effectLst/>
                <a:latin typeface="Times New Roman" panose="02020603050405020304" pitchFamily="18" charset="0"/>
                <a:ea typeface="Times New Roman" panose="02020603050405020304" pitchFamily="18" charset="0"/>
              </a:rPr>
              <a:t>Vhanale</a:t>
            </a:r>
            <a:r>
              <a:rPr lang="en-US" sz="1200" spc="0" dirty="0">
                <a:effectLst/>
                <a:latin typeface="Times New Roman" panose="02020603050405020304" pitchFamily="18" charset="0"/>
                <a:ea typeface="Times New Roman" panose="02020603050405020304" pitchFamily="18" charset="0"/>
              </a:rPr>
              <a:t>, “Recruiting</a:t>
            </a:r>
            <a:r>
              <a:rPr lang="en-US" sz="1200" spc="-55" dirty="0">
                <a:effectLst/>
                <a:latin typeface="Times New Roman" panose="02020603050405020304" pitchFamily="18" charset="0"/>
                <a:ea typeface="Times New Roman" panose="02020603050405020304" pitchFamily="18" charset="0"/>
              </a:rPr>
              <a:t> </a:t>
            </a:r>
            <a:r>
              <a:rPr lang="en-US" sz="1200" spc="0" dirty="0">
                <a:effectLst/>
                <a:latin typeface="Times New Roman" panose="02020603050405020304" pitchFamily="18" charset="0"/>
                <a:ea typeface="Times New Roman" panose="02020603050405020304" pitchFamily="18" charset="0"/>
              </a:rPr>
              <a:t>App</a:t>
            </a:r>
            <a:r>
              <a:rPr lang="en-US" sz="1200" spc="-5" dirty="0">
                <a:effectLst/>
                <a:latin typeface="Times New Roman" panose="02020603050405020304" pitchFamily="18" charset="0"/>
                <a:ea typeface="Times New Roman" panose="02020603050405020304" pitchFamily="18" charset="0"/>
              </a:rPr>
              <a:t> </a:t>
            </a:r>
            <a:r>
              <a:rPr lang="en-US" sz="1200" spc="0" dirty="0">
                <a:effectLst/>
                <a:latin typeface="Times New Roman" panose="02020603050405020304" pitchFamily="18" charset="0"/>
                <a:ea typeface="Times New Roman" panose="02020603050405020304" pitchFamily="18" charset="0"/>
              </a:rPr>
              <a:t>-</a:t>
            </a:r>
            <a:r>
              <a:rPr lang="en-US" sz="1200" spc="-65" dirty="0">
                <a:effectLst/>
                <a:latin typeface="Times New Roman" panose="02020603050405020304" pitchFamily="18" charset="0"/>
                <a:ea typeface="Times New Roman" panose="02020603050405020304" pitchFamily="18" charset="0"/>
              </a:rPr>
              <a:t> </a:t>
            </a:r>
            <a:r>
              <a:rPr lang="en-US" sz="1200" spc="0" dirty="0">
                <a:effectLst/>
                <a:latin typeface="Times New Roman" panose="02020603050405020304" pitchFamily="18" charset="0"/>
                <a:ea typeface="Times New Roman" panose="02020603050405020304" pitchFamily="18" charset="0"/>
              </a:rPr>
              <a:t>A</a:t>
            </a:r>
            <a:r>
              <a:rPr lang="en-US" sz="1200" spc="-75" dirty="0">
                <a:effectLst/>
                <a:latin typeface="Times New Roman" panose="02020603050405020304" pitchFamily="18" charset="0"/>
                <a:ea typeface="Times New Roman" panose="02020603050405020304" pitchFamily="18" charset="0"/>
              </a:rPr>
              <a:t> </a:t>
            </a:r>
            <a:r>
              <a:rPr lang="en-US" sz="1200" spc="0" dirty="0">
                <a:effectLst/>
                <a:latin typeface="Times New Roman" panose="02020603050405020304" pitchFamily="18" charset="0"/>
                <a:ea typeface="Times New Roman" panose="02020603050405020304" pitchFamily="18" charset="0"/>
              </a:rPr>
              <a:t>Custom</a:t>
            </a:r>
            <a:r>
              <a:rPr lang="en-US" sz="1200" spc="-75" dirty="0">
                <a:effectLst/>
                <a:latin typeface="Times New Roman" panose="02020603050405020304" pitchFamily="18" charset="0"/>
                <a:ea typeface="Times New Roman" panose="02020603050405020304" pitchFamily="18" charset="0"/>
              </a:rPr>
              <a:t> </a:t>
            </a:r>
            <a:r>
              <a:rPr lang="en-US" sz="1200" spc="0" dirty="0">
                <a:effectLst/>
                <a:latin typeface="Times New Roman" panose="02020603050405020304" pitchFamily="18" charset="0"/>
                <a:ea typeface="Times New Roman" panose="02020603050405020304" pitchFamily="18" charset="0"/>
              </a:rPr>
              <a:t>App</a:t>
            </a:r>
            <a:r>
              <a:rPr lang="en-US" sz="1200" spc="-15" dirty="0">
                <a:effectLst/>
                <a:latin typeface="Times New Roman" panose="02020603050405020304" pitchFamily="18" charset="0"/>
                <a:ea typeface="Times New Roman" panose="02020603050405020304" pitchFamily="18" charset="0"/>
              </a:rPr>
              <a:t> </a:t>
            </a:r>
            <a:r>
              <a:rPr lang="en-US" sz="1200" spc="0" dirty="0">
                <a:effectLst/>
                <a:latin typeface="Times New Roman" panose="02020603050405020304" pitchFamily="18" charset="0"/>
                <a:ea typeface="Times New Roman" panose="02020603050405020304" pitchFamily="18" charset="0"/>
              </a:rPr>
              <a:t>development in Cloud”, International Journal of Multidisciplinary Research and Development 2015; 2(1): </a:t>
            </a:r>
            <a:r>
              <a:rPr lang="en-US" sz="1200" spc="-10" dirty="0">
                <a:effectLst/>
                <a:latin typeface="Times New Roman" panose="02020603050405020304" pitchFamily="18" charset="0"/>
                <a:ea typeface="Times New Roman" panose="02020603050405020304" pitchFamily="18" charset="0"/>
              </a:rPr>
              <a:t>41-44.\</a:t>
            </a:r>
            <a:endParaRPr lang="en-IN" sz="1200" spc="0" dirty="0">
              <a:effectLst/>
              <a:latin typeface="Times New Roman" panose="02020603050405020304" pitchFamily="18" charset="0"/>
              <a:ea typeface="Times New Roman" panose="02020603050405020304" pitchFamily="18" charset="0"/>
            </a:endParaRPr>
          </a:p>
          <a:p>
            <a:pPr lvl="0" algn="l">
              <a:spcBef>
                <a:spcPts val="780"/>
              </a:spcBef>
              <a:spcAft>
                <a:spcPts val="0"/>
              </a:spcAft>
              <a:tabLst>
                <a:tab pos="383540" algn="l"/>
              </a:tabLst>
            </a:pPr>
            <a:r>
              <a:rPr lang="en-US" sz="1200" dirty="0">
                <a:solidFill>
                  <a:srgbClr val="222222"/>
                </a:solidFill>
                <a:highlight>
                  <a:srgbClr val="FFFFFF"/>
                </a:highlight>
                <a:latin typeface="Times New Roman" panose="02020603050405020304" pitchFamily="18" charset="0"/>
                <a:ea typeface="Times New Roman" panose="02020603050405020304" pitchFamily="18" charset="0"/>
              </a:rPr>
              <a:t>[7] </a:t>
            </a:r>
            <a:r>
              <a:rPr lang="en-US" sz="1200" spc="0" dirty="0">
                <a:solidFill>
                  <a:srgbClr val="222222"/>
                </a:solidFill>
                <a:effectLst/>
                <a:highlight>
                  <a:srgbClr val="FFFFFF"/>
                </a:highlight>
                <a:latin typeface="Times New Roman" panose="02020603050405020304" pitchFamily="18" charset="0"/>
                <a:ea typeface="Times New Roman" panose="02020603050405020304" pitchFamily="18" charset="0"/>
              </a:rPr>
              <a:t>REITER, T.S., 2022. IMPLEMENTATION OF BUSINESS INTELLIGENCE IN AN ELECTRONIC HEALTH RECORD TO IMPROVE HEALTHCARE MANAGEMENT (Doctoral dissertation, University of Applied Sciences).</a:t>
            </a:r>
            <a:endParaRPr lang="en-IN" sz="1200" spc="0" dirty="0">
              <a:effectLst/>
              <a:latin typeface="Times New Roman" panose="02020603050405020304" pitchFamily="18" charset="0"/>
              <a:ea typeface="Times New Roman" panose="02020603050405020304" pitchFamily="18" charset="0"/>
            </a:endParaRPr>
          </a:p>
          <a:p>
            <a:pPr>
              <a:spcBef>
                <a:spcPts val="95"/>
              </a:spcBef>
            </a:pPr>
            <a:r>
              <a:rPr lang="en-US" sz="1200"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marR="123190" lvl="0" algn="just">
              <a:lnSpc>
                <a:spcPct val="150000"/>
              </a:lnSpc>
              <a:spcBef>
                <a:spcPts val="760"/>
              </a:spcBef>
              <a:spcAft>
                <a:spcPts val="0"/>
              </a:spcAft>
              <a:tabLst>
                <a:tab pos="386715" algn="l"/>
              </a:tabLst>
            </a:pPr>
            <a:r>
              <a:rPr lang="en-US" sz="1200" dirty="0">
                <a:solidFill>
                  <a:srgbClr val="212121"/>
                </a:solidFill>
                <a:latin typeface="Times New Roman" panose="02020603050405020304" pitchFamily="18" charset="0"/>
                <a:ea typeface="Times New Roman" panose="02020603050405020304" pitchFamily="18" charset="0"/>
              </a:rPr>
              <a:t>[8] </a:t>
            </a:r>
            <a:r>
              <a:rPr lang="en-US" sz="1200" spc="0" dirty="0">
                <a:solidFill>
                  <a:srgbClr val="212121"/>
                </a:solidFill>
                <a:effectLst/>
                <a:latin typeface="Times New Roman" panose="02020603050405020304" pitchFamily="18" charset="0"/>
                <a:ea typeface="Times New Roman" panose="02020603050405020304" pitchFamily="18" charset="0"/>
              </a:rPr>
              <a:t>Younes, K., 2024. Salespeople's psychological antecedents of sales force automation adoption and use in the industrial healthcare setting. International Journal of Electronic Marketing and Retailing, 15(2), pp.203-222.Shaalan, S., 2020.</a:t>
            </a:r>
            <a:r>
              <a:rPr lang="en-US" sz="1200" spc="-10" dirty="0">
                <a:solidFill>
                  <a:srgbClr val="212121"/>
                </a:solidFill>
                <a:effectLst/>
                <a:latin typeface="Times New Roman" panose="02020603050405020304" pitchFamily="18" charset="0"/>
                <a:ea typeface="Times New Roman" panose="02020603050405020304" pitchFamily="18" charset="0"/>
              </a:rPr>
              <a:t> </a:t>
            </a:r>
            <a:r>
              <a:rPr lang="en-US" sz="1200" i="1" spc="0" dirty="0">
                <a:solidFill>
                  <a:srgbClr val="212121"/>
                </a:solidFill>
                <a:effectLst/>
                <a:latin typeface="Times New Roman" panose="02020603050405020304" pitchFamily="18" charset="0"/>
                <a:ea typeface="Times New Roman" panose="02020603050405020304" pitchFamily="18" charset="0"/>
              </a:rPr>
              <a:t>Salesforce</a:t>
            </a:r>
            <a:r>
              <a:rPr lang="en-US" sz="1200" i="1" spc="-15" dirty="0">
                <a:solidFill>
                  <a:srgbClr val="212121"/>
                </a:solidFill>
                <a:effectLst/>
                <a:latin typeface="Times New Roman" panose="02020603050405020304" pitchFamily="18" charset="0"/>
                <a:ea typeface="Times New Roman" panose="02020603050405020304" pitchFamily="18" charset="0"/>
              </a:rPr>
              <a:t> </a:t>
            </a:r>
            <a:r>
              <a:rPr lang="en-US" sz="1200" i="1" spc="0" dirty="0">
                <a:solidFill>
                  <a:srgbClr val="212121"/>
                </a:solidFill>
                <a:effectLst/>
                <a:latin typeface="Times New Roman" panose="02020603050405020304" pitchFamily="18" charset="0"/>
                <a:ea typeface="Times New Roman" panose="02020603050405020304" pitchFamily="18" charset="0"/>
              </a:rPr>
              <a:t>for Beginners:</a:t>
            </a:r>
            <a:r>
              <a:rPr lang="en-US" sz="1200" i="1" spc="-5" dirty="0">
                <a:solidFill>
                  <a:srgbClr val="212121"/>
                </a:solidFill>
                <a:effectLst/>
                <a:latin typeface="Times New Roman" panose="02020603050405020304" pitchFamily="18" charset="0"/>
                <a:ea typeface="Times New Roman" panose="02020603050405020304" pitchFamily="18" charset="0"/>
              </a:rPr>
              <a:t> </a:t>
            </a:r>
            <a:r>
              <a:rPr lang="en-US" sz="1200" i="1" spc="0" dirty="0">
                <a:solidFill>
                  <a:srgbClr val="212121"/>
                </a:solidFill>
                <a:effectLst/>
                <a:latin typeface="Times New Roman" panose="02020603050405020304" pitchFamily="18" charset="0"/>
                <a:ea typeface="Times New Roman" panose="02020603050405020304" pitchFamily="18" charset="0"/>
              </a:rPr>
              <a:t>A step-by-step guide to</a:t>
            </a:r>
            <a:r>
              <a:rPr lang="en-US" sz="1200" i="1" spc="-10" dirty="0">
                <a:solidFill>
                  <a:srgbClr val="212121"/>
                </a:solidFill>
                <a:effectLst/>
                <a:latin typeface="Times New Roman" panose="02020603050405020304" pitchFamily="18" charset="0"/>
                <a:ea typeface="Times New Roman" panose="02020603050405020304" pitchFamily="18" charset="0"/>
              </a:rPr>
              <a:t> </a:t>
            </a:r>
            <a:r>
              <a:rPr lang="en-US" sz="1200" i="1" spc="0" dirty="0">
                <a:solidFill>
                  <a:srgbClr val="212121"/>
                </a:solidFill>
                <a:effectLst/>
                <a:latin typeface="Times New Roman" panose="02020603050405020304" pitchFamily="18" charset="0"/>
                <a:ea typeface="Times New Roman" panose="02020603050405020304" pitchFamily="18" charset="0"/>
              </a:rPr>
              <a:t>creating, managing, and automating sales and marketing processes</a:t>
            </a:r>
            <a:r>
              <a:rPr lang="en-US" sz="1200" spc="0" dirty="0">
                <a:solidFill>
                  <a:srgbClr val="212121"/>
                </a:solidFill>
                <a:effectLst/>
                <a:latin typeface="Times New Roman" panose="02020603050405020304" pitchFamily="18" charset="0"/>
                <a:ea typeface="Times New Roman" panose="02020603050405020304" pitchFamily="18" charset="0"/>
              </a:rPr>
              <a:t>. </a:t>
            </a:r>
            <a:r>
              <a:rPr lang="en-US" sz="1200" spc="0" dirty="0" err="1">
                <a:solidFill>
                  <a:srgbClr val="212121"/>
                </a:solidFill>
                <a:effectLst/>
                <a:latin typeface="Times New Roman" panose="02020603050405020304" pitchFamily="18" charset="0"/>
                <a:ea typeface="Times New Roman" panose="02020603050405020304" pitchFamily="18" charset="0"/>
              </a:rPr>
              <a:t>Packt</a:t>
            </a:r>
            <a:r>
              <a:rPr lang="en-US" sz="1200" spc="0" dirty="0">
                <a:solidFill>
                  <a:srgbClr val="212121"/>
                </a:solidFill>
                <a:effectLst/>
                <a:latin typeface="Times New Roman" panose="02020603050405020304" pitchFamily="18" charset="0"/>
                <a:ea typeface="Times New Roman" panose="02020603050405020304" pitchFamily="18" charset="0"/>
              </a:rPr>
              <a:t> Publishing Ltd.</a:t>
            </a:r>
            <a:endParaRPr lang="en-IN" sz="1200" spc="0" dirty="0">
              <a:effectLst/>
              <a:latin typeface="Times New Roman" panose="02020603050405020304" pitchFamily="18" charset="0"/>
              <a:ea typeface="Times New Roman" panose="02020603050405020304" pitchFamily="18" charset="0"/>
            </a:endParaRPr>
          </a:p>
          <a:p>
            <a:pPr algn="just">
              <a:lnSpc>
                <a:spcPct val="150000"/>
              </a:lnSpc>
            </a:pPr>
            <a:r>
              <a:rPr lang="en-US" sz="1200"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14328996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idx="4294967295"/>
          </p:nvPr>
        </p:nvSpPr>
        <p:spPr>
          <a:xfrm>
            <a:off x="1695534" y="91850"/>
            <a:ext cx="5529000" cy="7617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2800"/>
              <a:buNone/>
            </a:pPr>
            <a:r>
              <a:rPr lang="en-US" b="1" dirty="0">
                <a:latin typeface="Times New Roman"/>
                <a:ea typeface="Times New Roman"/>
                <a:cs typeface="Times New Roman"/>
                <a:sym typeface="Times New Roman"/>
              </a:rPr>
              <a:t>REFERENCES</a:t>
            </a:r>
          </a:p>
        </p:txBody>
      </p:sp>
      <p:pic>
        <p:nvPicPr>
          <p:cNvPr id="117" name="Google Shape;117;p18"/>
          <p:cNvPicPr preferRelativeResize="0"/>
          <p:nvPr/>
        </p:nvPicPr>
        <p:blipFill rotWithShape="1">
          <a:blip r:embed="rId3">
            <a:alphaModFix/>
          </a:blip>
          <a:srcRect/>
          <a:stretch/>
        </p:blipFill>
        <p:spPr>
          <a:xfrm>
            <a:off x="6535150" y="0"/>
            <a:ext cx="2608852" cy="2517002"/>
          </a:xfrm>
          <a:prstGeom prst="rect">
            <a:avLst/>
          </a:prstGeom>
          <a:noFill/>
          <a:ln>
            <a:noFill/>
          </a:ln>
        </p:spPr>
      </p:pic>
      <p:sp>
        <p:nvSpPr>
          <p:cNvPr id="119" name="Google Shape;119;p18"/>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Rectangle 2">
            <a:extLst>
              <a:ext uri="{FF2B5EF4-FFF2-40B4-BE49-F238E27FC236}">
                <a16:creationId xmlns:a16="http://schemas.microsoft.com/office/drawing/2014/main" id="{0033D962-9FB1-4107-AE3A-5384B7724036}"/>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TextBox 3">
            <a:extLst>
              <a:ext uri="{FF2B5EF4-FFF2-40B4-BE49-F238E27FC236}">
                <a16:creationId xmlns:a16="http://schemas.microsoft.com/office/drawing/2014/main" id="{BB9E68F4-A92F-707A-4843-E9E1EA67714D}"/>
              </a:ext>
            </a:extLst>
          </p:cNvPr>
          <p:cNvSpPr txBox="1"/>
          <p:nvPr/>
        </p:nvSpPr>
        <p:spPr>
          <a:xfrm>
            <a:off x="738019" y="654350"/>
            <a:ext cx="8371840" cy="4832092"/>
          </a:xfrm>
          <a:prstGeom prst="rect">
            <a:avLst/>
          </a:prstGeom>
          <a:noFill/>
        </p:spPr>
        <p:txBody>
          <a:bodyPr wrap="square">
            <a:spAutoFit/>
          </a:bodyPr>
          <a:lstStyle/>
          <a:p>
            <a:pPr algn="just">
              <a:lnSpc>
                <a:spcPct val="150000"/>
              </a:lnSpc>
            </a:pPr>
            <a:r>
              <a:rPr lang="en-US" sz="1200" dirty="0">
                <a:effectLst/>
                <a:latin typeface="Times New Roman" panose="02020603050405020304" pitchFamily="18" charset="0"/>
                <a:ea typeface="Times New Roman" panose="02020603050405020304" pitchFamily="18" charset="0"/>
              </a:rPr>
              <a:t>[9]     Varga, P. and </a:t>
            </a:r>
            <a:r>
              <a:rPr lang="en-US" sz="1200" dirty="0" err="1">
                <a:effectLst/>
                <a:latin typeface="Times New Roman" panose="02020603050405020304" pitchFamily="18" charset="0"/>
                <a:ea typeface="Times New Roman" panose="02020603050405020304" pitchFamily="18" charset="0"/>
              </a:rPr>
              <a:t>Motz</a:t>
            </a:r>
            <a:r>
              <a:rPr lang="en-US" sz="1200" dirty="0">
                <a:effectLst/>
                <a:latin typeface="Times New Roman" panose="02020603050405020304" pitchFamily="18" charset="0"/>
                <a:ea typeface="Times New Roman" panose="02020603050405020304" pitchFamily="18" charset="0"/>
              </a:rPr>
              <a:t>, L., 2023, March. How Canada can unlock health system capacity with technology: The value of long-term, value-based partnerships with technology providers. In Healthcare Management Forum (Vol. 36, No. 2, pp. 68-71). Sage CA: Los Angeles, CA: SAGE Publications.</a:t>
            </a:r>
            <a:endParaRPr lang="en-IN" sz="1200" dirty="0">
              <a:effectLst/>
              <a:latin typeface="Times New Roman" panose="02020603050405020304" pitchFamily="18" charset="0"/>
              <a:ea typeface="Times New Roman" panose="02020603050405020304" pitchFamily="18" charset="0"/>
            </a:endParaRPr>
          </a:p>
          <a:p>
            <a:pPr algn="just">
              <a:lnSpc>
                <a:spcPct val="150000"/>
              </a:lnSpc>
            </a:pPr>
            <a:r>
              <a:rPr lang="en-US" sz="1200" dirty="0">
                <a:effectLst/>
                <a:latin typeface="Times New Roman" panose="02020603050405020304" pitchFamily="18" charset="0"/>
                <a:ea typeface="Times New Roman" panose="02020603050405020304" pitchFamily="18" charset="0"/>
              </a:rPr>
              <a:t> [10]  </a:t>
            </a:r>
            <a:r>
              <a:rPr lang="en-US" sz="1200" dirty="0" err="1">
                <a:effectLst/>
                <a:latin typeface="Times New Roman" panose="02020603050405020304" pitchFamily="18" charset="0"/>
                <a:ea typeface="Times New Roman" panose="02020603050405020304" pitchFamily="18" charset="0"/>
              </a:rPr>
              <a:t>Kaliuta</a:t>
            </a:r>
            <a:r>
              <a:rPr lang="en-US" sz="1200" dirty="0">
                <a:effectLst/>
                <a:latin typeface="Times New Roman" panose="02020603050405020304" pitchFamily="18" charset="0"/>
                <a:ea typeface="Times New Roman" panose="02020603050405020304" pitchFamily="18" charset="0"/>
              </a:rPr>
              <a:t>, K., 2024. Economic Benefits of Using Salesforce in Business: Analysis and Practical Recommendations. Futurity </a:t>
            </a:r>
            <a:r>
              <a:rPr lang="en-US" sz="1200" dirty="0" err="1">
                <a:effectLst/>
                <a:latin typeface="Times New Roman" panose="02020603050405020304" pitchFamily="18" charset="0"/>
                <a:ea typeface="Times New Roman" panose="02020603050405020304" pitchFamily="18" charset="0"/>
              </a:rPr>
              <a:t>Economics&amp;Law</a:t>
            </a:r>
            <a:r>
              <a:rPr lang="en-US" sz="1200" dirty="0">
                <a:effectLst/>
                <a:latin typeface="Times New Roman" panose="02020603050405020304" pitchFamily="18" charset="0"/>
                <a:ea typeface="Times New Roman" panose="02020603050405020304" pitchFamily="18" charset="0"/>
              </a:rPr>
              <a:t>, 4(2), pp.83-99.</a:t>
            </a:r>
            <a:endParaRPr lang="en-IN" sz="1200" dirty="0">
              <a:effectLst/>
              <a:latin typeface="Times New Roman" panose="02020603050405020304" pitchFamily="18" charset="0"/>
              <a:ea typeface="Times New Roman" panose="02020603050405020304" pitchFamily="18" charset="0"/>
            </a:endParaRPr>
          </a:p>
          <a:p>
            <a:r>
              <a:rPr lang="en-US" sz="1200"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r>
              <a:rPr lang="en-US" sz="1200" dirty="0">
                <a:effectLst/>
                <a:latin typeface="Times New Roman" panose="02020603050405020304" pitchFamily="18" charset="0"/>
                <a:ea typeface="Times New Roman" panose="02020603050405020304" pitchFamily="18" charset="0"/>
              </a:rPr>
              <a:t> [11] Ahmad, B., Liu, D., Irfan, M. and Álvarez-García, J., 2022. Unleashing the mechanism among salesforce control system, salesforce ambidexterity, and emotional exhaustion to enhance the competitive advantage of organizations. Frontiers in Psychology, 13, p.909656.</a:t>
            </a:r>
            <a:endParaRPr lang="en-IN" sz="1200" dirty="0">
              <a:effectLst/>
              <a:latin typeface="Times New Roman" panose="02020603050405020304" pitchFamily="18" charset="0"/>
              <a:ea typeface="Times New Roman" panose="02020603050405020304" pitchFamily="18" charset="0"/>
            </a:endParaRPr>
          </a:p>
          <a:p>
            <a:r>
              <a:rPr lang="en-US" sz="1200"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r>
              <a:rPr lang="en-US" sz="1200" dirty="0">
                <a:effectLst/>
                <a:latin typeface="Times New Roman" panose="02020603050405020304" pitchFamily="18" charset="0"/>
                <a:ea typeface="Times New Roman" panose="02020603050405020304" pitchFamily="18" charset="0"/>
              </a:rPr>
              <a:t>[12]  </a:t>
            </a:r>
            <a:r>
              <a:rPr lang="en-US" sz="1200" dirty="0">
                <a:solidFill>
                  <a:srgbClr val="222222"/>
                </a:solidFill>
                <a:effectLst/>
                <a:highlight>
                  <a:srgbClr val="FFFFFF"/>
                </a:highlight>
                <a:latin typeface="Times New Roman" panose="02020603050405020304" pitchFamily="18" charset="0"/>
                <a:ea typeface="Times New Roman" panose="02020603050405020304" pitchFamily="18" charset="0"/>
              </a:rPr>
              <a:t>Rai, A.K. and </a:t>
            </a:r>
            <a:r>
              <a:rPr lang="en-US" sz="1200" dirty="0" err="1">
                <a:solidFill>
                  <a:srgbClr val="222222"/>
                </a:solidFill>
                <a:effectLst/>
                <a:highlight>
                  <a:srgbClr val="FFFFFF"/>
                </a:highlight>
                <a:latin typeface="Times New Roman" panose="02020603050405020304" pitchFamily="18" charset="0"/>
                <a:ea typeface="Times New Roman" panose="02020603050405020304" pitchFamily="18" charset="0"/>
              </a:rPr>
              <a:t>Middula</a:t>
            </a:r>
            <a:r>
              <a:rPr lang="en-US" sz="1200" dirty="0">
                <a:solidFill>
                  <a:srgbClr val="222222"/>
                </a:solidFill>
                <a:effectLst/>
                <a:highlight>
                  <a:srgbClr val="FFFFFF"/>
                </a:highlight>
                <a:latin typeface="Times New Roman" panose="02020603050405020304" pitchFamily="18" charset="0"/>
                <a:ea typeface="Times New Roman" panose="02020603050405020304" pitchFamily="18" charset="0"/>
              </a:rPr>
              <a:t>, V., 2023. Billing Worklog Using Salesforce.</a:t>
            </a:r>
            <a:endParaRPr lang="en-IN" sz="1200" dirty="0">
              <a:effectLst/>
              <a:latin typeface="Times New Roman" panose="02020603050405020304" pitchFamily="18" charset="0"/>
              <a:ea typeface="Times New Roman" panose="02020603050405020304" pitchFamily="18" charset="0"/>
            </a:endParaRPr>
          </a:p>
          <a:p>
            <a:r>
              <a:rPr lang="en-US" sz="1200" dirty="0">
                <a:solidFill>
                  <a:srgbClr val="222222"/>
                </a:solidFill>
                <a:effectLst/>
                <a:highlight>
                  <a:srgbClr val="FFFFFF"/>
                </a:highligh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r>
              <a:rPr lang="en-US" sz="1200" dirty="0">
                <a:solidFill>
                  <a:srgbClr val="222222"/>
                </a:solidFill>
                <a:effectLst/>
                <a:highlight>
                  <a:srgbClr val="FFFFFF"/>
                </a:highlight>
                <a:latin typeface="Times New Roman" panose="02020603050405020304" pitchFamily="18" charset="0"/>
                <a:ea typeface="Times New Roman" panose="02020603050405020304" pitchFamily="18" charset="0"/>
              </a:rPr>
              <a:t>[13] </a:t>
            </a:r>
            <a:r>
              <a:rPr lang="en-US" sz="1200" dirty="0" err="1">
                <a:solidFill>
                  <a:srgbClr val="222222"/>
                </a:solidFill>
                <a:effectLst/>
                <a:highlight>
                  <a:srgbClr val="FFFFFF"/>
                </a:highlight>
                <a:latin typeface="Times New Roman" panose="02020603050405020304" pitchFamily="18" charset="0"/>
                <a:ea typeface="Times New Roman" panose="02020603050405020304" pitchFamily="18" charset="0"/>
              </a:rPr>
              <a:t>Zoltners</a:t>
            </a:r>
            <a:r>
              <a:rPr lang="en-US" sz="1200" dirty="0">
                <a:solidFill>
                  <a:srgbClr val="222222"/>
                </a:solidFill>
                <a:effectLst/>
                <a:highlight>
                  <a:srgbClr val="FFFFFF"/>
                </a:highlight>
                <a:latin typeface="Times New Roman" panose="02020603050405020304" pitchFamily="18" charset="0"/>
                <a:ea typeface="Times New Roman" panose="02020603050405020304" pitchFamily="18" charset="0"/>
              </a:rPr>
              <a:t>, A.A., Sinha, P., Sahay, D., Shastri, A. and Lorimer, S.E., 2021. Practical insights for sales force digitalization success. </a:t>
            </a:r>
            <a:r>
              <a:rPr lang="en-US" sz="1200" i="1" dirty="0">
                <a:solidFill>
                  <a:srgbClr val="222222"/>
                </a:solidFill>
                <a:effectLst/>
                <a:highlight>
                  <a:srgbClr val="FFFFFF"/>
                </a:highlight>
                <a:latin typeface="Times New Roman" panose="02020603050405020304" pitchFamily="18" charset="0"/>
                <a:ea typeface="Times New Roman" panose="02020603050405020304" pitchFamily="18" charset="0"/>
              </a:rPr>
              <a:t>Journal of Personal Selling &amp; Sales Management</a:t>
            </a:r>
            <a:r>
              <a:rPr lang="en-US" sz="1200" dirty="0">
                <a:solidFill>
                  <a:srgbClr val="222222"/>
                </a:solidFill>
                <a:effectLst/>
                <a:highlight>
                  <a:srgbClr val="FFFFFF"/>
                </a:highlight>
                <a:latin typeface="Times New Roman" panose="02020603050405020304" pitchFamily="18" charset="0"/>
                <a:ea typeface="Times New Roman" panose="02020603050405020304" pitchFamily="18" charset="0"/>
              </a:rPr>
              <a:t>, </a:t>
            </a:r>
            <a:r>
              <a:rPr lang="en-US" sz="1200" i="1" dirty="0">
                <a:solidFill>
                  <a:srgbClr val="222222"/>
                </a:solidFill>
                <a:effectLst/>
                <a:highlight>
                  <a:srgbClr val="FFFFFF"/>
                </a:highlight>
                <a:latin typeface="Times New Roman" panose="02020603050405020304" pitchFamily="18" charset="0"/>
                <a:ea typeface="Times New Roman" panose="02020603050405020304" pitchFamily="18" charset="0"/>
              </a:rPr>
              <a:t>41</a:t>
            </a:r>
            <a:r>
              <a:rPr lang="en-US" sz="1200" dirty="0">
                <a:solidFill>
                  <a:srgbClr val="222222"/>
                </a:solidFill>
                <a:effectLst/>
                <a:highlight>
                  <a:srgbClr val="FFFFFF"/>
                </a:highlight>
                <a:latin typeface="Times New Roman" panose="02020603050405020304" pitchFamily="18" charset="0"/>
                <a:ea typeface="Times New Roman" panose="02020603050405020304" pitchFamily="18" charset="0"/>
              </a:rPr>
              <a:t>(2), pp.87-102.</a:t>
            </a:r>
            <a:endParaRPr lang="en-IN" sz="1200" dirty="0">
              <a:effectLst/>
              <a:latin typeface="Times New Roman" panose="02020603050405020304" pitchFamily="18" charset="0"/>
              <a:ea typeface="Times New Roman" panose="02020603050405020304" pitchFamily="18" charset="0"/>
            </a:endParaRPr>
          </a:p>
          <a:p>
            <a:r>
              <a:rPr lang="en-US" sz="1200" dirty="0">
                <a:solidFill>
                  <a:srgbClr val="222222"/>
                </a:solidFill>
                <a:effectLst/>
                <a:highlight>
                  <a:srgbClr val="FFFFFF"/>
                </a:highligh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r>
              <a:rPr lang="en-US" sz="1200" dirty="0">
                <a:solidFill>
                  <a:srgbClr val="222222"/>
                </a:solidFill>
                <a:effectLst/>
                <a:highlight>
                  <a:srgbClr val="FFFFFF"/>
                </a:highlight>
                <a:latin typeface="Times New Roman" panose="02020603050405020304" pitchFamily="18" charset="0"/>
                <a:ea typeface="Times New Roman" panose="02020603050405020304" pitchFamily="18" charset="0"/>
              </a:rPr>
              <a:t>[14] Sousa, M.J., </a:t>
            </a:r>
            <a:r>
              <a:rPr lang="en-US" sz="1200" dirty="0" err="1">
                <a:solidFill>
                  <a:srgbClr val="222222"/>
                </a:solidFill>
                <a:effectLst/>
                <a:highlight>
                  <a:srgbClr val="FFFFFF"/>
                </a:highlight>
                <a:latin typeface="Times New Roman" panose="02020603050405020304" pitchFamily="18" charset="0"/>
                <a:ea typeface="Times New Roman" panose="02020603050405020304" pitchFamily="18" charset="0"/>
              </a:rPr>
              <a:t>Pesqueira</a:t>
            </a:r>
            <a:r>
              <a:rPr lang="en-US" sz="1200" dirty="0">
                <a:solidFill>
                  <a:srgbClr val="222222"/>
                </a:solidFill>
                <a:effectLst/>
                <a:highlight>
                  <a:srgbClr val="FFFFFF"/>
                </a:highlight>
                <a:latin typeface="Times New Roman" panose="02020603050405020304" pitchFamily="18" charset="0"/>
                <a:ea typeface="Times New Roman" panose="02020603050405020304" pitchFamily="18" charset="0"/>
              </a:rPr>
              <a:t>, A.M., </a:t>
            </a:r>
            <a:r>
              <a:rPr lang="en-US" sz="1200" dirty="0" err="1">
                <a:solidFill>
                  <a:srgbClr val="222222"/>
                </a:solidFill>
                <a:effectLst/>
                <a:highlight>
                  <a:srgbClr val="FFFFFF"/>
                </a:highlight>
                <a:latin typeface="Times New Roman" panose="02020603050405020304" pitchFamily="18" charset="0"/>
                <a:ea typeface="Times New Roman" panose="02020603050405020304" pitchFamily="18" charset="0"/>
              </a:rPr>
              <a:t>Lemos</a:t>
            </a:r>
            <a:r>
              <a:rPr lang="en-US" sz="1200" dirty="0">
                <a:solidFill>
                  <a:srgbClr val="222222"/>
                </a:solidFill>
                <a:effectLst/>
                <a:highlight>
                  <a:srgbClr val="FFFFFF"/>
                </a:highlight>
                <a:latin typeface="Times New Roman" panose="02020603050405020304" pitchFamily="18" charset="0"/>
                <a:ea typeface="Times New Roman" panose="02020603050405020304" pitchFamily="18" charset="0"/>
              </a:rPr>
              <a:t>, C., Sousa, M. and Rocha, Á., 2019. Decision-making based on big data analytics for people management in healthcare organizations. </a:t>
            </a:r>
            <a:r>
              <a:rPr lang="en-US" sz="1200" i="1" dirty="0">
                <a:solidFill>
                  <a:srgbClr val="222222"/>
                </a:solidFill>
                <a:effectLst/>
                <a:highlight>
                  <a:srgbClr val="FFFFFF"/>
                </a:highlight>
                <a:latin typeface="Times New Roman" panose="02020603050405020304" pitchFamily="18" charset="0"/>
                <a:ea typeface="Times New Roman" panose="02020603050405020304" pitchFamily="18" charset="0"/>
              </a:rPr>
              <a:t>Journal of medical systems</a:t>
            </a:r>
            <a:r>
              <a:rPr lang="en-US" sz="1200" dirty="0">
                <a:solidFill>
                  <a:srgbClr val="222222"/>
                </a:solidFill>
                <a:effectLst/>
                <a:highlight>
                  <a:srgbClr val="FFFFFF"/>
                </a:highlight>
                <a:latin typeface="Times New Roman" panose="02020603050405020304" pitchFamily="18" charset="0"/>
                <a:ea typeface="Times New Roman" panose="02020603050405020304" pitchFamily="18" charset="0"/>
              </a:rPr>
              <a:t>, </a:t>
            </a:r>
            <a:r>
              <a:rPr lang="en-US" sz="1200" i="1" dirty="0">
                <a:solidFill>
                  <a:srgbClr val="222222"/>
                </a:solidFill>
                <a:effectLst/>
                <a:highlight>
                  <a:srgbClr val="FFFFFF"/>
                </a:highlight>
                <a:latin typeface="Times New Roman" panose="02020603050405020304" pitchFamily="18" charset="0"/>
                <a:ea typeface="Times New Roman" panose="02020603050405020304" pitchFamily="18" charset="0"/>
              </a:rPr>
              <a:t>43</a:t>
            </a:r>
            <a:r>
              <a:rPr lang="en-US" sz="1200" dirty="0">
                <a:solidFill>
                  <a:srgbClr val="222222"/>
                </a:solidFill>
                <a:effectLst/>
                <a:highlight>
                  <a:srgbClr val="FFFFFF"/>
                </a:highlight>
                <a:latin typeface="Times New Roman" panose="02020603050405020304" pitchFamily="18" charset="0"/>
                <a:ea typeface="Times New Roman" panose="02020603050405020304" pitchFamily="18" charset="0"/>
              </a:rPr>
              <a:t>, pp.1-10.</a:t>
            </a:r>
            <a:endParaRPr lang="en-IN" sz="1200" dirty="0">
              <a:effectLst/>
              <a:latin typeface="Times New Roman" panose="02020603050405020304" pitchFamily="18" charset="0"/>
              <a:ea typeface="Times New Roman" panose="02020603050405020304" pitchFamily="18" charset="0"/>
            </a:endParaRPr>
          </a:p>
          <a:p>
            <a:r>
              <a:rPr lang="en-US" sz="1200" dirty="0">
                <a:solidFill>
                  <a:srgbClr val="222222"/>
                </a:solidFill>
                <a:effectLst/>
                <a:highlight>
                  <a:srgbClr val="FFFFFF"/>
                </a:highligh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r>
              <a:rPr lang="en-US" sz="1200" dirty="0">
                <a:solidFill>
                  <a:srgbClr val="222222"/>
                </a:solidFill>
                <a:effectLst/>
                <a:highlight>
                  <a:srgbClr val="FFFFFF"/>
                </a:highlight>
                <a:latin typeface="Times New Roman" panose="02020603050405020304" pitchFamily="18" charset="0"/>
                <a:ea typeface="Times New Roman" panose="02020603050405020304" pitchFamily="18" charset="0"/>
              </a:rPr>
              <a:t>[15] </a:t>
            </a:r>
            <a:r>
              <a:rPr lang="en-US" sz="1200" dirty="0" err="1">
                <a:solidFill>
                  <a:srgbClr val="222222"/>
                </a:solidFill>
                <a:effectLst/>
                <a:highlight>
                  <a:srgbClr val="FFFFFF"/>
                </a:highlight>
                <a:latin typeface="Times New Roman" panose="02020603050405020304" pitchFamily="18" charset="0"/>
                <a:ea typeface="Times New Roman" panose="02020603050405020304" pitchFamily="18" charset="0"/>
              </a:rPr>
              <a:t>Mekawie</a:t>
            </a:r>
            <a:r>
              <a:rPr lang="en-US" sz="1200" dirty="0">
                <a:solidFill>
                  <a:srgbClr val="222222"/>
                </a:solidFill>
                <a:effectLst/>
                <a:highlight>
                  <a:srgbClr val="FFFFFF"/>
                </a:highlight>
                <a:latin typeface="Times New Roman" panose="02020603050405020304" pitchFamily="18" charset="0"/>
                <a:ea typeface="Times New Roman" panose="02020603050405020304" pitchFamily="18" charset="0"/>
              </a:rPr>
              <a:t>, N. and Yehia, K., 2021. Challenges of deploying cloud computing in eHealth. </a:t>
            </a:r>
            <a:r>
              <a:rPr lang="en-US" sz="1200" i="1" dirty="0">
                <a:solidFill>
                  <a:srgbClr val="222222"/>
                </a:solidFill>
                <a:effectLst/>
                <a:highlight>
                  <a:srgbClr val="FFFFFF"/>
                </a:highlight>
                <a:latin typeface="Times New Roman" panose="02020603050405020304" pitchFamily="18" charset="0"/>
                <a:ea typeface="Times New Roman" panose="02020603050405020304" pitchFamily="18" charset="0"/>
              </a:rPr>
              <a:t>Procedia Computer Science</a:t>
            </a:r>
            <a:r>
              <a:rPr lang="en-US" sz="1200" dirty="0">
                <a:solidFill>
                  <a:srgbClr val="222222"/>
                </a:solidFill>
                <a:effectLst/>
                <a:highlight>
                  <a:srgbClr val="FFFFFF"/>
                </a:highlight>
                <a:latin typeface="Times New Roman" panose="02020603050405020304" pitchFamily="18" charset="0"/>
                <a:ea typeface="Times New Roman" panose="02020603050405020304" pitchFamily="18" charset="0"/>
              </a:rPr>
              <a:t>, </a:t>
            </a:r>
            <a:r>
              <a:rPr lang="en-US" sz="1200" i="1" dirty="0">
                <a:solidFill>
                  <a:srgbClr val="222222"/>
                </a:solidFill>
                <a:effectLst/>
                <a:highlight>
                  <a:srgbClr val="FFFFFF"/>
                </a:highlight>
                <a:latin typeface="Times New Roman" panose="02020603050405020304" pitchFamily="18" charset="0"/>
                <a:ea typeface="Times New Roman" panose="02020603050405020304" pitchFamily="18" charset="0"/>
              </a:rPr>
              <a:t>181</a:t>
            </a:r>
            <a:r>
              <a:rPr lang="en-US" sz="1200" dirty="0">
                <a:solidFill>
                  <a:srgbClr val="222222"/>
                </a:solidFill>
                <a:effectLst/>
                <a:highlight>
                  <a:srgbClr val="FFFFFF"/>
                </a:highlight>
                <a:latin typeface="Times New Roman" panose="02020603050405020304" pitchFamily="18" charset="0"/>
                <a:ea typeface="Times New Roman" panose="02020603050405020304" pitchFamily="18" charset="0"/>
              </a:rPr>
              <a:t>, pp.1049-1057.</a:t>
            </a:r>
            <a:endParaRPr lang="en-IN" sz="1200" dirty="0">
              <a:effectLst/>
              <a:latin typeface="Times New Roman" panose="02020603050405020304" pitchFamily="18" charset="0"/>
              <a:ea typeface="Times New Roman" panose="02020603050405020304" pitchFamily="18" charset="0"/>
            </a:endParaRPr>
          </a:p>
          <a:p>
            <a:pPr algn="just">
              <a:lnSpc>
                <a:spcPct val="150000"/>
              </a:lnSpc>
            </a:pPr>
            <a:r>
              <a:rPr lang="en-US" sz="1200"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3297263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14"/>
          <p:cNvSpPr txBox="1">
            <a:spLocks noGrp="1"/>
          </p:cNvSpPr>
          <p:nvPr>
            <p:ph type="title" idx="4294967295"/>
          </p:nvPr>
        </p:nvSpPr>
        <p:spPr>
          <a:xfrm>
            <a:off x="1858038" y="144500"/>
            <a:ext cx="5467436" cy="7617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2800"/>
              <a:buNone/>
            </a:pPr>
            <a:r>
              <a:rPr lang="en-US" b="1">
                <a:latin typeface="Times New Roman"/>
                <a:ea typeface="Times New Roman"/>
                <a:cs typeface="Times New Roman"/>
                <a:sym typeface="Times New Roman"/>
              </a:rPr>
              <a:t>Industry</a:t>
            </a:r>
            <a:r>
              <a:rPr lang="en-US">
                <a:latin typeface="Times New Roman"/>
                <a:ea typeface="Times New Roman"/>
                <a:cs typeface="Times New Roman"/>
                <a:sym typeface="Times New Roman"/>
              </a:rPr>
              <a:t> </a:t>
            </a:r>
            <a:r>
              <a:rPr lang="en-US" b="1">
                <a:latin typeface="Times New Roman"/>
                <a:ea typeface="Times New Roman"/>
                <a:cs typeface="Times New Roman"/>
                <a:sym typeface="Times New Roman"/>
              </a:rPr>
              <a:t>Description</a:t>
            </a:r>
            <a:endParaRPr b="1">
              <a:latin typeface="Times New Roman"/>
              <a:ea typeface="Times New Roman"/>
              <a:cs typeface="Times New Roman"/>
              <a:sym typeface="Times New Roman"/>
            </a:endParaRPr>
          </a:p>
        </p:txBody>
      </p:sp>
      <p:pic>
        <p:nvPicPr>
          <p:cNvPr id="76" name="Google Shape;76;p14"/>
          <p:cNvPicPr preferRelativeResize="0"/>
          <p:nvPr/>
        </p:nvPicPr>
        <p:blipFill rotWithShape="1">
          <a:blip r:embed="rId3">
            <a:alphaModFix/>
          </a:blip>
          <a:srcRect/>
          <a:stretch/>
        </p:blipFill>
        <p:spPr>
          <a:xfrm>
            <a:off x="8410667" y="0"/>
            <a:ext cx="733358" cy="5143501"/>
          </a:xfrm>
          <a:prstGeom prst="rect">
            <a:avLst/>
          </a:prstGeom>
          <a:noFill/>
          <a:ln>
            <a:noFill/>
          </a:ln>
        </p:spPr>
      </p:pic>
      <p:sp>
        <p:nvSpPr>
          <p:cNvPr id="79" name="Google Shape;79;p14"/>
          <p:cNvSpPr txBox="1"/>
          <p:nvPr/>
        </p:nvSpPr>
        <p:spPr>
          <a:xfrm>
            <a:off x="150125" y="750002"/>
            <a:ext cx="8843700" cy="3298487"/>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Times New Roman"/>
                <a:ea typeface="Times New Roman"/>
                <a:cs typeface="Times New Roman"/>
                <a:sym typeface="Times New Roman"/>
              </a:rPr>
              <a:t>	</a:t>
            </a:r>
            <a:endParaRPr sz="1800" b="1" i="0" u="none" strike="noStrike" cap="none" dirty="0">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r>
              <a:rPr lang="en-US" sz="1600" b="1" i="0" u="none" strike="noStrike" cap="none" dirty="0">
                <a:solidFill>
                  <a:srgbClr val="940000"/>
                </a:solidFill>
                <a:latin typeface="Times New Roman"/>
                <a:ea typeface="Times New Roman"/>
                <a:cs typeface="Times New Roman"/>
                <a:sym typeface="Times New Roman"/>
              </a:rPr>
              <a:t>About the Industry</a:t>
            </a:r>
            <a:r>
              <a:rPr lang="en-US" sz="1600" b="1" dirty="0">
                <a:solidFill>
                  <a:srgbClr val="940000"/>
                </a:solidFill>
                <a:latin typeface="Times New Roman"/>
                <a:ea typeface="Times New Roman"/>
                <a:cs typeface="Times New Roman"/>
                <a:sym typeface="Times New Roman"/>
              </a:rPr>
              <a:t>: </a:t>
            </a:r>
            <a:r>
              <a:rPr lang="en-US" b="1" dirty="0">
                <a:solidFill>
                  <a:srgbClr val="252525"/>
                </a:solidFill>
                <a:latin typeface="Times New Roman"/>
                <a:ea typeface="Times New Roman"/>
                <a:cs typeface="Times New Roman"/>
                <a:sym typeface="Times New Roman"/>
              </a:rPr>
              <a:t>SAMPURV TECHNOLOGIES LLP is a registered organization under the Ministry of Corporate Affairs, Government of India. We are committed to delivering high-quality services and support to our clients, and our ISO 9001:2015 certification demonstrates our dedication to quality management and continuous improvement. We offer a range of services including software development, courses training, skill development workshops, examination, certification, and placement assistance. The company is committed to empowering individuals and organizations with the knowledge and skills for professional success.</a:t>
            </a:r>
            <a:endParaRPr b="1" i="0" u="none" strike="noStrike" cap="none" dirty="0">
              <a:solidFill>
                <a:srgbClr val="94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366" b="1" dirty="0">
              <a:solidFill>
                <a:srgbClr val="94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r>
              <a:rPr lang="en-US" sz="1600" b="1" i="0" u="none" strike="noStrike" cap="none" dirty="0">
                <a:solidFill>
                  <a:srgbClr val="940000"/>
                </a:solidFill>
                <a:latin typeface="Times New Roman"/>
                <a:ea typeface="Times New Roman"/>
                <a:cs typeface="Times New Roman"/>
                <a:sym typeface="Times New Roman"/>
              </a:rPr>
              <a:t>Location: </a:t>
            </a:r>
            <a:r>
              <a:rPr lang="en-US" b="1" dirty="0">
                <a:solidFill>
                  <a:srgbClr val="252525"/>
                </a:solidFill>
                <a:latin typeface="Times New Roman"/>
                <a:ea typeface="Times New Roman"/>
                <a:cs typeface="Times New Roman"/>
                <a:sym typeface="Times New Roman"/>
              </a:rPr>
              <a:t>Nagpur</a:t>
            </a:r>
            <a:endParaRPr b="1" dirty="0">
              <a:solidFill>
                <a:srgbClr val="252525"/>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366" b="1" dirty="0">
              <a:solidFill>
                <a:srgbClr val="252525"/>
              </a:solidFill>
              <a:latin typeface="Times New Roman"/>
              <a:ea typeface="Times New Roman"/>
              <a:cs typeface="Times New Roman"/>
              <a:sym typeface="Times New Roman"/>
            </a:endParaRPr>
          </a:p>
          <a:p>
            <a:pPr marL="0" lvl="0" indent="0" algn="l" rtl="0">
              <a:spcBef>
                <a:spcPts val="0"/>
              </a:spcBef>
              <a:spcAft>
                <a:spcPts val="0"/>
              </a:spcAft>
              <a:buClr>
                <a:schemeClr val="dk1"/>
              </a:buClr>
              <a:buFont typeface="Arial"/>
              <a:buNone/>
            </a:pPr>
            <a:r>
              <a:rPr lang="en-US" sz="1600" b="1" dirty="0">
                <a:solidFill>
                  <a:srgbClr val="940000"/>
                </a:solidFill>
                <a:latin typeface="Times New Roman"/>
                <a:ea typeface="Times New Roman"/>
                <a:cs typeface="Times New Roman"/>
                <a:sym typeface="Times New Roman"/>
              </a:rPr>
              <a:t>Vision and Mission of Company: </a:t>
            </a:r>
            <a:r>
              <a:rPr lang="en-US" b="1" dirty="0">
                <a:solidFill>
                  <a:srgbClr val="252525"/>
                </a:solidFill>
                <a:latin typeface="Times New Roman"/>
                <a:ea typeface="Times New Roman"/>
                <a:cs typeface="Times New Roman"/>
                <a:sym typeface="Times New Roman"/>
              </a:rPr>
              <a:t>We believe in empowering individuals with the knowledge and skills they need to succeed in their careers, and we are passionate about supporting their professional growth and development. With our services, individuals and organizations can benefit from our expertise and experience and achieve their full potential.</a:t>
            </a:r>
            <a:endParaRPr b="1" dirty="0">
              <a:solidFill>
                <a:srgbClr val="252525"/>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366" b="1" dirty="0">
              <a:solidFill>
                <a:srgbClr val="94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p:nvPr/>
        </p:nvSpPr>
        <p:spPr>
          <a:xfrm>
            <a:off x="14225" y="1721850"/>
            <a:ext cx="9122100" cy="1699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19"/>
          <p:cNvSpPr txBox="1">
            <a:spLocks noGrp="1"/>
          </p:cNvSpPr>
          <p:nvPr>
            <p:ph type="ctrTitle"/>
          </p:nvPr>
        </p:nvSpPr>
        <p:spPr>
          <a:xfrm>
            <a:off x="1763550" y="2092950"/>
            <a:ext cx="5616900" cy="9576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5200"/>
              <a:buNone/>
            </a:pPr>
            <a:r>
              <a:rPr lang="en-US" sz="3600" b="1">
                <a:solidFill>
                  <a:schemeClr val="lt1"/>
                </a:solidFill>
                <a:latin typeface="Montserrat"/>
                <a:ea typeface="Montserrat"/>
                <a:cs typeface="Montserrat"/>
                <a:sym typeface="Montserrat"/>
              </a:rPr>
              <a:t>Thank You!</a:t>
            </a:r>
            <a:endParaRPr sz="3600" b="1">
              <a:solidFill>
                <a:schemeClr val="lt1"/>
              </a:solidFill>
              <a:latin typeface="Montserrat"/>
              <a:ea typeface="Montserrat"/>
              <a:cs typeface="Montserrat"/>
              <a:sym typeface="Montserrat"/>
            </a:endParaRPr>
          </a:p>
        </p:txBody>
      </p:sp>
      <p:pic>
        <p:nvPicPr>
          <p:cNvPr id="128" name="Google Shape;128;p19"/>
          <p:cNvPicPr preferRelativeResize="0"/>
          <p:nvPr/>
        </p:nvPicPr>
        <p:blipFill rotWithShape="1">
          <a:blip r:embed="rId3">
            <a:alphaModFix/>
          </a:blip>
          <a:srcRect/>
          <a:stretch/>
        </p:blipFill>
        <p:spPr>
          <a:xfrm>
            <a:off x="7305600" y="0"/>
            <a:ext cx="1838400" cy="51435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15"/>
          <p:cNvSpPr txBox="1">
            <a:spLocks noGrp="1"/>
          </p:cNvSpPr>
          <p:nvPr>
            <p:ph type="title" idx="4294967295"/>
          </p:nvPr>
        </p:nvSpPr>
        <p:spPr>
          <a:xfrm>
            <a:off x="1824908" y="104744"/>
            <a:ext cx="5467500" cy="7617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2800"/>
              <a:buNone/>
            </a:pPr>
            <a:r>
              <a:rPr lang="en-US" b="1" dirty="0">
                <a:latin typeface="Times New Roman"/>
                <a:ea typeface="Times New Roman"/>
                <a:cs typeface="Times New Roman"/>
                <a:sym typeface="Times New Roman"/>
              </a:rPr>
              <a:t>Industry</a:t>
            </a:r>
            <a:r>
              <a:rPr lang="en-US" dirty="0">
                <a:latin typeface="Times New Roman"/>
                <a:ea typeface="Times New Roman"/>
                <a:cs typeface="Times New Roman"/>
                <a:sym typeface="Times New Roman"/>
              </a:rPr>
              <a:t> </a:t>
            </a:r>
            <a:r>
              <a:rPr lang="en-US" b="1" dirty="0">
                <a:latin typeface="Times New Roman"/>
                <a:ea typeface="Times New Roman"/>
                <a:cs typeface="Times New Roman"/>
                <a:sym typeface="Times New Roman"/>
              </a:rPr>
              <a:t>Description</a:t>
            </a:r>
            <a:endParaRPr b="1" dirty="0">
              <a:latin typeface="Times New Roman"/>
              <a:ea typeface="Times New Roman"/>
              <a:cs typeface="Times New Roman"/>
              <a:sym typeface="Times New Roman"/>
            </a:endParaRPr>
          </a:p>
        </p:txBody>
      </p:sp>
      <p:pic>
        <p:nvPicPr>
          <p:cNvPr id="86" name="Google Shape;86;p15"/>
          <p:cNvPicPr preferRelativeResize="0"/>
          <p:nvPr/>
        </p:nvPicPr>
        <p:blipFill rotWithShape="1">
          <a:blip r:embed="rId3">
            <a:alphaModFix/>
          </a:blip>
          <a:srcRect/>
          <a:stretch/>
        </p:blipFill>
        <p:spPr>
          <a:xfrm>
            <a:off x="8410667" y="0"/>
            <a:ext cx="733358" cy="5143501"/>
          </a:xfrm>
          <a:prstGeom prst="rect">
            <a:avLst/>
          </a:prstGeom>
          <a:noFill/>
          <a:ln>
            <a:noFill/>
          </a:ln>
        </p:spPr>
      </p:pic>
      <p:sp>
        <p:nvSpPr>
          <p:cNvPr id="89" name="Google Shape;89;p15"/>
          <p:cNvSpPr txBox="1"/>
          <p:nvPr/>
        </p:nvSpPr>
        <p:spPr>
          <a:xfrm>
            <a:off x="123621" y="942156"/>
            <a:ext cx="8843700" cy="3329852"/>
          </a:xfrm>
          <a:prstGeom prst="rect">
            <a:avLst/>
          </a:prstGeom>
          <a:noFill/>
          <a:ln>
            <a:noFill/>
          </a:ln>
        </p:spPr>
        <p:txBody>
          <a:bodyPr spcFirstLastPara="1" wrap="square" lIns="91425" tIns="45700" rIns="91425" bIns="45700" anchor="t" anchorCtr="0">
            <a:normAutofit fontScale="25000" lnSpcReduction="20000"/>
          </a:bodyPr>
          <a:lstStyle/>
          <a:p>
            <a:pPr marL="0" marR="0" lvl="0" indent="0" algn="just" rtl="0">
              <a:lnSpc>
                <a:spcPct val="100000"/>
              </a:lnSpc>
              <a:spcBef>
                <a:spcPts val="0"/>
              </a:spcBef>
              <a:spcAft>
                <a:spcPts val="0"/>
              </a:spcAft>
              <a:buNone/>
            </a:pPr>
            <a:r>
              <a:rPr lang="en-US" sz="5600" b="1" dirty="0">
                <a:solidFill>
                  <a:srgbClr val="940000"/>
                </a:solidFill>
                <a:latin typeface="Times New Roman"/>
                <a:ea typeface="Times New Roman"/>
                <a:cs typeface="Times New Roman"/>
                <a:sym typeface="Times New Roman"/>
              </a:rPr>
              <a:t>Operational Structure: </a:t>
            </a:r>
            <a:r>
              <a:rPr lang="en-US" sz="5600" b="1" dirty="0">
                <a:solidFill>
                  <a:srgbClr val="252525"/>
                </a:solidFill>
                <a:latin typeface="Times New Roman"/>
                <a:ea typeface="Times New Roman"/>
                <a:cs typeface="Times New Roman"/>
                <a:sym typeface="Times New Roman"/>
              </a:rPr>
              <a:t>Sampurv Technologies LLP operates with a team of experienced and certified professionals dedicated to delivering high-quality services. The team of experts is committed to providing customized solutions that meet our client’s unique needs and requirements. </a:t>
            </a:r>
            <a:r>
              <a:rPr lang="en-US" sz="5600" b="1" dirty="0">
                <a:latin typeface="Times New Roman" panose="02020603050405020304" pitchFamily="18" charset="0"/>
                <a:cs typeface="Times New Roman" panose="02020603050405020304" pitchFamily="18" charset="0"/>
              </a:rPr>
              <a:t>The services provided by the company are as follows:</a:t>
            </a:r>
          </a:p>
          <a:p>
            <a:pPr marL="0" marR="0" lvl="0" indent="0" algn="just" rtl="0">
              <a:lnSpc>
                <a:spcPct val="100000"/>
              </a:lnSpc>
              <a:spcBef>
                <a:spcPts val="0"/>
              </a:spcBef>
              <a:spcAft>
                <a:spcPts val="0"/>
              </a:spcAft>
              <a:buNone/>
            </a:pPr>
            <a:endParaRPr lang="en-US" sz="5600" b="1" dirty="0">
              <a:latin typeface="Times New Roman" panose="02020603050405020304" pitchFamily="18" charset="0"/>
              <a:cs typeface="Times New Roman" panose="02020603050405020304" pitchFamily="18" charset="0"/>
            </a:endParaRPr>
          </a:p>
          <a:p>
            <a:pPr marL="457200" marR="0" lvl="0" indent="-457200" algn="just" rtl="0">
              <a:lnSpc>
                <a:spcPct val="100000"/>
              </a:lnSpc>
              <a:spcBef>
                <a:spcPts val="0"/>
              </a:spcBef>
              <a:spcAft>
                <a:spcPts val="0"/>
              </a:spcAft>
              <a:buAutoNum type="alphaLcParenR"/>
            </a:pPr>
            <a:r>
              <a:rPr lang="en-US" sz="5600" b="1" dirty="0">
                <a:solidFill>
                  <a:srgbClr val="252525"/>
                </a:solidFill>
                <a:latin typeface="Times New Roman" panose="02020603050405020304" pitchFamily="18" charset="0"/>
                <a:ea typeface="Times New Roman"/>
                <a:cs typeface="Times New Roman" panose="02020603050405020304" pitchFamily="18" charset="0"/>
                <a:sym typeface="Times New Roman"/>
              </a:rPr>
              <a:t>Web Engineering (Front end development, Back end development, Full Stack Development, Web Framework, Responsive Design, Web Security, Testing and Debugging, Web Performance Optimization, Continuous Integration and Deployment)</a:t>
            </a:r>
          </a:p>
          <a:p>
            <a:pPr marL="457200" marR="0" lvl="0" indent="-457200" algn="just" rtl="0">
              <a:lnSpc>
                <a:spcPct val="100000"/>
              </a:lnSpc>
              <a:spcBef>
                <a:spcPts val="0"/>
              </a:spcBef>
              <a:spcAft>
                <a:spcPts val="0"/>
              </a:spcAft>
              <a:buAutoNum type="alphaLcParenR"/>
            </a:pPr>
            <a:r>
              <a:rPr lang="en-US" sz="5600" b="1" dirty="0">
                <a:solidFill>
                  <a:srgbClr val="252525"/>
                </a:solidFill>
                <a:latin typeface="Times New Roman" panose="02020603050405020304" pitchFamily="18" charset="0"/>
                <a:ea typeface="Times New Roman"/>
                <a:cs typeface="Times New Roman" panose="02020603050405020304" pitchFamily="18" charset="0"/>
                <a:sym typeface="Times New Roman"/>
              </a:rPr>
              <a:t>Software Development</a:t>
            </a:r>
          </a:p>
          <a:p>
            <a:pPr marL="457200" marR="0" lvl="0" indent="-457200" algn="just" rtl="0">
              <a:lnSpc>
                <a:spcPct val="100000"/>
              </a:lnSpc>
              <a:spcBef>
                <a:spcPts val="0"/>
              </a:spcBef>
              <a:spcAft>
                <a:spcPts val="0"/>
              </a:spcAft>
              <a:buAutoNum type="alphaLcParenR"/>
            </a:pPr>
            <a:r>
              <a:rPr lang="en-US" sz="5600" b="1" dirty="0">
                <a:solidFill>
                  <a:srgbClr val="252525"/>
                </a:solidFill>
                <a:latin typeface="Times New Roman" panose="02020603050405020304" pitchFamily="18" charset="0"/>
                <a:ea typeface="Times New Roman"/>
                <a:cs typeface="Times New Roman" panose="02020603050405020304" pitchFamily="18" charset="0"/>
                <a:sym typeface="Times New Roman"/>
              </a:rPr>
              <a:t>Content Management</a:t>
            </a:r>
          </a:p>
          <a:p>
            <a:pPr marL="457200" marR="0" lvl="0" indent="-457200" algn="just" rtl="0">
              <a:lnSpc>
                <a:spcPct val="100000"/>
              </a:lnSpc>
              <a:spcBef>
                <a:spcPts val="0"/>
              </a:spcBef>
              <a:spcAft>
                <a:spcPts val="0"/>
              </a:spcAft>
              <a:buAutoNum type="alphaLcParenR"/>
            </a:pPr>
            <a:r>
              <a:rPr lang="en-US" sz="5600" b="1" dirty="0">
                <a:solidFill>
                  <a:srgbClr val="252525"/>
                </a:solidFill>
                <a:latin typeface="Times New Roman" panose="02020603050405020304" pitchFamily="18" charset="0"/>
                <a:ea typeface="Times New Roman"/>
                <a:cs typeface="Times New Roman" panose="02020603050405020304" pitchFamily="18" charset="0"/>
                <a:sym typeface="Times New Roman"/>
              </a:rPr>
              <a:t>Tech Support</a:t>
            </a:r>
          </a:p>
          <a:p>
            <a:pPr marL="457200" marR="0" lvl="0" indent="-457200" algn="just" rtl="0">
              <a:lnSpc>
                <a:spcPct val="100000"/>
              </a:lnSpc>
              <a:spcBef>
                <a:spcPts val="0"/>
              </a:spcBef>
              <a:spcAft>
                <a:spcPts val="0"/>
              </a:spcAft>
              <a:buAutoNum type="alphaLcParenR"/>
            </a:pPr>
            <a:r>
              <a:rPr lang="en-US" sz="5600" b="1" dirty="0">
                <a:solidFill>
                  <a:srgbClr val="252525"/>
                </a:solidFill>
                <a:latin typeface="Times New Roman" panose="02020603050405020304" pitchFamily="18" charset="0"/>
                <a:ea typeface="Times New Roman"/>
                <a:cs typeface="Times New Roman" panose="02020603050405020304" pitchFamily="18" charset="0"/>
                <a:sym typeface="Times New Roman"/>
              </a:rPr>
              <a:t>Library Management</a:t>
            </a:r>
          </a:p>
          <a:p>
            <a:pPr marL="457200" marR="0" lvl="0" indent="-457200" algn="just" rtl="0">
              <a:lnSpc>
                <a:spcPct val="100000"/>
              </a:lnSpc>
              <a:spcBef>
                <a:spcPts val="0"/>
              </a:spcBef>
              <a:spcAft>
                <a:spcPts val="0"/>
              </a:spcAft>
              <a:buAutoNum type="alphaLcParenR"/>
            </a:pPr>
            <a:r>
              <a:rPr lang="en-US" sz="5600" b="1" dirty="0">
                <a:solidFill>
                  <a:srgbClr val="252525"/>
                </a:solidFill>
                <a:latin typeface="Times New Roman" panose="02020603050405020304" pitchFamily="18" charset="0"/>
                <a:ea typeface="Times New Roman"/>
                <a:cs typeface="Times New Roman" panose="02020603050405020304" pitchFamily="18" charset="0"/>
                <a:sym typeface="Times New Roman"/>
              </a:rPr>
              <a:t>EduErp</a:t>
            </a:r>
            <a:endParaRPr sz="5600" b="1" dirty="0">
              <a:solidFill>
                <a:srgbClr val="252525"/>
              </a:solidFill>
              <a:latin typeface="Times New Roman" panose="02020603050405020304" pitchFamily="18" charset="0"/>
              <a:ea typeface="Times New Roman"/>
              <a:cs typeface="Times New Roman" panose="02020603050405020304" pitchFamily="18" charset="0"/>
              <a:sym typeface="Times New Roman"/>
            </a:endParaRPr>
          </a:p>
          <a:p>
            <a:pPr marL="0" lvl="0" indent="0" algn="just" rtl="0">
              <a:spcBef>
                <a:spcPts val="0"/>
              </a:spcBef>
              <a:spcAft>
                <a:spcPts val="0"/>
              </a:spcAft>
              <a:buClr>
                <a:schemeClr val="dk1"/>
              </a:buClr>
              <a:buFont typeface="Arial"/>
              <a:buNone/>
            </a:pPr>
            <a:endParaRPr sz="1800" b="1" dirty="0">
              <a:solidFill>
                <a:srgbClr val="252525"/>
              </a:solidFill>
              <a:latin typeface="Times New Roman"/>
              <a:ea typeface="Times New Roman"/>
              <a:cs typeface="Times New Roman"/>
              <a:sym typeface="Times New Roman"/>
            </a:endParaRPr>
          </a:p>
          <a:p>
            <a:pPr marL="0" lvl="0" indent="0" algn="l" rtl="0">
              <a:spcBef>
                <a:spcPts val="0"/>
              </a:spcBef>
              <a:spcAft>
                <a:spcPts val="0"/>
              </a:spcAft>
              <a:buClr>
                <a:schemeClr val="dk1"/>
              </a:buClr>
              <a:buFont typeface="Arial"/>
              <a:buNone/>
            </a:pPr>
            <a:endParaRPr sz="1800" b="1" dirty="0">
              <a:solidFill>
                <a:srgbClr val="940000"/>
              </a:solidFill>
              <a:latin typeface="Times New Roman"/>
              <a:ea typeface="Times New Roman"/>
              <a:cs typeface="Times New Roman"/>
              <a:sym typeface="Times New Roman"/>
            </a:endParaRPr>
          </a:p>
          <a:p>
            <a:pPr marL="0" lvl="0" indent="0" algn="l" rtl="0">
              <a:spcBef>
                <a:spcPts val="0"/>
              </a:spcBef>
              <a:spcAft>
                <a:spcPts val="0"/>
              </a:spcAft>
              <a:buClr>
                <a:schemeClr val="dk1"/>
              </a:buClr>
              <a:buFont typeface="Arial"/>
              <a:buNone/>
            </a:pPr>
            <a:r>
              <a:rPr lang="en-US" sz="1800" b="1" dirty="0">
                <a:solidFill>
                  <a:schemeClr val="dk1"/>
                </a:solidFill>
                <a:latin typeface="Times New Roman"/>
                <a:ea typeface="Times New Roman"/>
                <a:cs typeface="Times New Roman"/>
                <a:sym typeface="Times New Roman"/>
              </a:rPr>
              <a:t>	</a:t>
            </a:r>
            <a:r>
              <a:rPr lang="en-US" sz="1800" b="1" dirty="0">
                <a:solidFill>
                  <a:srgbClr val="940000"/>
                </a:solidFill>
                <a:latin typeface="Times New Roman"/>
                <a:ea typeface="Times New Roman"/>
                <a:cs typeface="Times New Roman"/>
                <a:sym typeface="Times New Roman"/>
              </a:rPr>
              <a:t> </a:t>
            </a:r>
            <a:endParaRPr sz="1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Font typeface="Arial"/>
              <a:buNone/>
            </a:pPr>
            <a:r>
              <a:rPr lang="en-US" sz="1800" b="1" dirty="0">
                <a:solidFill>
                  <a:schemeClr val="dk1"/>
                </a:solidFill>
                <a:latin typeface="Times New Roman"/>
                <a:ea typeface="Times New Roman"/>
                <a:cs typeface="Times New Roman"/>
                <a:sym typeface="Times New Roman"/>
              </a:rPr>
              <a:t>	</a:t>
            </a:r>
            <a:endParaRPr sz="1800" b="1"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Font typeface="Arial"/>
              <a:buNone/>
            </a:pPr>
            <a:r>
              <a:rPr lang="en-US" sz="1800" b="1" dirty="0">
                <a:solidFill>
                  <a:srgbClr val="940000"/>
                </a:solidFill>
                <a:latin typeface="Times New Roman"/>
                <a:ea typeface="Times New Roman"/>
                <a:cs typeface="Times New Roman"/>
                <a:sym typeface="Times New Roman"/>
              </a:rPr>
              <a:t>	</a:t>
            </a:r>
            <a:endParaRPr sz="2300" b="1" dirty="0">
              <a:solidFill>
                <a:srgbClr val="940000"/>
              </a:solidFill>
              <a:latin typeface="Times New Roman"/>
              <a:ea typeface="Times New Roman"/>
              <a:cs typeface="Times New Roman"/>
              <a:sym typeface="Times New Roman"/>
            </a:endParaRPr>
          </a:p>
          <a:p>
            <a:pPr marL="0" lvl="0" indent="0" algn="l" rtl="0">
              <a:spcBef>
                <a:spcPts val="0"/>
              </a:spcBef>
              <a:spcAft>
                <a:spcPts val="0"/>
              </a:spcAft>
              <a:buClr>
                <a:schemeClr val="dk1"/>
              </a:buClr>
              <a:buFont typeface="Arial"/>
              <a:buNone/>
            </a:pPr>
            <a:endParaRPr lang="en-US" sz="4300" b="1" i="0" u="none" strike="noStrike" cap="none" dirty="0">
              <a:solidFill>
                <a:srgbClr val="94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5600" b="1" i="0" u="none" strike="noStrike" cap="none" dirty="0">
                <a:solidFill>
                  <a:srgbClr val="940000"/>
                </a:solidFill>
                <a:latin typeface="Times New Roman"/>
                <a:ea typeface="Times New Roman"/>
                <a:cs typeface="Times New Roman"/>
                <a:sym typeface="Times New Roman"/>
              </a:rPr>
              <a:t>Mentor Details :</a:t>
            </a:r>
            <a:endParaRPr sz="5600" b="1" i="0" u="none" strike="noStrike" cap="none" dirty="0">
              <a:solidFill>
                <a:srgbClr val="94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5600" b="1" i="0" u="none" strike="noStrike" cap="none" dirty="0">
                <a:solidFill>
                  <a:srgbClr val="252525"/>
                </a:solidFill>
                <a:latin typeface="Times New Roman"/>
                <a:ea typeface="Times New Roman"/>
                <a:cs typeface="Times New Roman"/>
                <a:sym typeface="Times New Roman"/>
              </a:rPr>
              <a:t>Name :</a:t>
            </a:r>
            <a:r>
              <a:rPr lang="en-US" sz="5600" b="1" dirty="0">
                <a:solidFill>
                  <a:srgbClr val="252525"/>
                </a:solidFill>
                <a:latin typeface="Times New Roman"/>
                <a:ea typeface="Times New Roman"/>
                <a:cs typeface="Times New Roman"/>
                <a:sym typeface="Times New Roman"/>
              </a:rPr>
              <a:t> Prashil Shahakar</a:t>
            </a:r>
          </a:p>
          <a:p>
            <a:pPr marL="0" marR="0" lvl="0" indent="0" algn="l" rtl="0">
              <a:lnSpc>
                <a:spcPct val="100000"/>
              </a:lnSpc>
              <a:spcBef>
                <a:spcPts val="0"/>
              </a:spcBef>
              <a:spcAft>
                <a:spcPts val="0"/>
              </a:spcAft>
              <a:buNone/>
            </a:pPr>
            <a:r>
              <a:rPr lang="en-US" sz="5600" b="1" i="0" u="none" strike="noStrike" cap="none" dirty="0">
                <a:solidFill>
                  <a:srgbClr val="252525"/>
                </a:solidFill>
                <a:latin typeface="Times New Roman"/>
                <a:ea typeface="Times New Roman"/>
                <a:cs typeface="Times New Roman"/>
                <a:sym typeface="Times New Roman"/>
              </a:rPr>
              <a:t>Phone</a:t>
            </a:r>
            <a:r>
              <a:rPr lang="en-US" sz="5600" b="1" dirty="0">
                <a:solidFill>
                  <a:srgbClr val="252525"/>
                </a:solidFill>
                <a:latin typeface="Times New Roman"/>
                <a:ea typeface="Times New Roman"/>
                <a:cs typeface="Times New Roman"/>
                <a:sym typeface="Times New Roman"/>
              </a:rPr>
              <a:t> </a:t>
            </a:r>
            <a:r>
              <a:rPr lang="en-US" sz="5600" b="1" i="0" u="none" strike="noStrike" cap="none" dirty="0">
                <a:solidFill>
                  <a:srgbClr val="252525"/>
                </a:solidFill>
                <a:latin typeface="Times New Roman"/>
                <a:ea typeface="Times New Roman"/>
                <a:cs typeface="Times New Roman"/>
                <a:sym typeface="Times New Roman"/>
              </a:rPr>
              <a:t>No:</a:t>
            </a:r>
            <a:r>
              <a:rPr lang="en-US" sz="5600" b="1" dirty="0">
                <a:solidFill>
                  <a:srgbClr val="252525"/>
                </a:solidFill>
                <a:latin typeface="Times New Roman"/>
                <a:ea typeface="Times New Roman"/>
                <a:cs typeface="Times New Roman"/>
                <a:sym typeface="Times New Roman"/>
              </a:rPr>
              <a:t> +918888807467</a:t>
            </a:r>
            <a:r>
              <a:rPr lang="en-US" sz="5600" b="1" i="0" u="none" strike="noStrike" cap="none" dirty="0">
                <a:solidFill>
                  <a:srgbClr val="252525"/>
                </a:solidFill>
                <a:latin typeface="Times New Roman"/>
                <a:ea typeface="Times New Roman"/>
                <a:cs typeface="Times New Roman"/>
                <a:sym typeface="Times New Roman"/>
              </a:rPr>
              <a:t> </a:t>
            </a:r>
          </a:p>
          <a:p>
            <a:pPr marL="0" marR="0" lvl="0" indent="0" algn="l" rtl="0">
              <a:lnSpc>
                <a:spcPct val="100000"/>
              </a:lnSpc>
              <a:spcBef>
                <a:spcPts val="0"/>
              </a:spcBef>
              <a:spcAft>
                <a:spcPts val="0"/>
              </a:spcAft>
              <a:buNone/>
            </a:pPr>
            <a:r>
              <a:rPr lang="en-US" sz="5600" b="1" i="0" u="none" strike="noStrike" cap="none" dirty="0">
                <a:solidFill>
                  <a:srgbClr val="252525"/>
                </a:solidFill>
                <a:latin typeface="Times New Roman"/>
                <a:ea typeface="Times New Roman"/>
                <a:cs typeface="Times New Roman"/>
                <a:sym typeface="Times New Roman"/>
              </a:rPr>
              <a:t>Email</a:t>
            </a:r>
            <a:r>
              <a:rPr lang="en-US" sz="5600" b="1" dirty="0">
                <a:solidFill>
                  <a:srgbClr val="252525"/>
                </a:solidFill>
                <a:latin typeface="Times New Roman"/>
                <a:ea typeface="Times New Roman"/>
                <a:cs typeface="Times New Roman"/>
                <a:sym typeface="Times New Roman"/>
              </a:rPr>
              <a:t> </a:t>
            </a:r>
            <a:r>
              <a:rPr lang="en-US" sz="5600" b="1" i="0" u="none" strike="noStrike" cap="none" dirty="0">
                <a:solidFill>
                  <a:srgbClr val="252525"/>
                </a:solidFill>
                <a:latin typeface="Times New Roman"/>
                <a:ea typeface="Times New Roman"/>
                <a:cs typeface="Times New Roman"/>
                <a:sym typeface="Times New Roman"/>
              </a:rPr>
              <a:t>ID:</a:t>
            </a:r>
            <a:r>
              <a:rPr lang="en-US" sz="5600" b="1" i="0" u="none" strike="noStrike" cap="none" dirty="0">
                <a:solidFill>
                  <a:srgbClr val="940000"/>
                </a:solidFill>
                <a:latin typeface="Times New Roman"/>
                <a:ea typeface="Times New Roman"/>
                <a:cs typeface="Times New Roman"/>
                <a:sym typeface="Times New Roman"/>
              </a:rPr>
              <a:t> </a:t>
            </a:r>
            <a:r>
              <a:rPr lang="en-US" sz="5600" b="1" i="0" u="none" strike="noStrike" cap="none" dirty="0">
                <a:solidFill>
                  <a:srgbClr val="252525"/>
                </a:solidFill>
                <a:latin typeface="Times New Roman"/>
                <a:ea typeface="Times New Roman"/>
                <a:cs typeface="Times New Roman"/>
                <a:sym typeface="Times New Roman"/>
              </a:rPr>
              <a:t>prashil.shahakar@gmail.com</a:t>
            </a:r>
            <a:endParaRPr sz="5600" b="0" i="0" u="none" strike="noStrike" cap="none" dirty="0">
              <a:solidFill>
                <a:srgbClr val="252525"/>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800" b="1"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800" b="1" i="0" u="none" strike="noStrike" cap="none" dirty="0">
                <a:solidFill>
                  <a:srgbClr val="000000"/>
                </a:solidFill>
                <a:latin typeface="Times New Roman"/>
                <a:ea typeface="Times New Roman"/>
                <a:cs typeface="Times New Roman"/>
                <a:sym typeface="Times New Roman"/>
              </a:rPr>
              <a:t>	</a:t>
            </a:r>
            <a:r>
              <a:rPr lang="en-US" sz="1800" b="1" i="0" u="none" strike="noStrike" cap="none" dirty="0">
                <a:solidFill>
                  <a:srgbClr val="940000"/>
                </a:solidFill>
                <a:latin typeface="Times New Roman"/>
                <a:ea typeface="Times New Roman"/>
                <a:cs typeface="Times New Roman"/>
                <a:sym typeface="Times New Roman"/>
              </a:rPr>
              <a:t> </a:t>
            </a:r>
            <a:endParaRPr sz="18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800" b="1" i="0" u="none" strike="noStrike" cap="none" dirty="0">
                <a:solidFill>
                  <a:srgbClr val="000000"/>
                </a:solidFill>
                <a:latin typeface="Times New Roman"/>
                <a:ea typeface="Times New Roman"/>
                <a:cs typeface="Times New Roman"/>
                <a:sym typeface="Times New Roman"/>
              </a:rPr>
              <a:t>	</a:t>
            </a:r>
            <a:endParaRPr sz="1800" b="1"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800" b="1" i="0" u="none" strike="noStrike" cap="none" dirty="0">
                <a:solidFill>
                  <a:srgbClr val="940000"/>
                </a:solidFill>
                <a:latin typeface="Times New Roman"/>
                <a:ea typeface="Times New Roman"/>
                <a:cs typeface="Times New Roman"/>
                <a:sym typeface="Times New Roman"/>
              </a:rPr>
              <a:t>	</a:t>
            </a:r>
            <a:endParaRPr sz="2300" b="1" i="0" u="none" strike="noStrike" cap="none" dirty="0">
              <a:solidFill>
                <a:srgbClr val="94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800" b="1" i="0" u="none" strike="noStrike" cap="none" dirty="0">
                <a:solidFill>
                  <a:srgbClr val="000000"/>
                </a:solidFill>
                <a:latin typeface="Times New Roman"/>
                <a:ea typeface="Times New Roman"/>
                <a:cs typeface="Times New Roman"/>
                <a:sym typeface="Times New Roman"/>
              </a:rPr>
              <a:t>	</a:t>
            </a:r>
            <a:endParaRPr sz="1800" b="1"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6"/>
          <p:cNvSpPr txBox="1">
            <a:spLocks noGrp="1"/>
          </p:cNvSpPr>
          <p:nvPr>
            <p:ph type="title" idx="4294967295"/>
          </p:nvPr>
        </p:nvSpPr>
        <p:spPr>
          <a:xfrm>
            <a:off x="1782415" y="132520"/>
            <a:ext cx="5709244" cy="450376"/>
          </a:xfrm>
          <a:prstGeom prst="rect">
            <a:avLst/>
          </a:prstGeom>
          <a:noFill/>
          <a:ln>
            <a:noFill/>
          </a:ln>
        </p:spPr>
        <p:txBody>
          <a:bodyPr spcFirstLastPara="1" wrap="square" lIns="91425" tIns="91425" rIns="91425" bIns="91425" anchor="ctr" anchorCtr="0">
            <a:normAutofit fontScale="90000"/>
          </a:bodyPr>
          <a:lstStyle/>
          <a:p>
            <a:pPr marL="0" lvl="0" indent="0" algn="ctr" rtl="0">
              <a:lnSpc>
                <a:spcPct val="100000"/>
              </a:lnSpc>
              <a:spcBef>
                <a:spcPts val="0"/>
              </a:spcBef>
              <a:spcAft>
                <a:spcPts val="0"/>
              </a:spcAft>
              <a:buSzPts val="2800"/>
              <a:buNone/>
            </a:pPr>
            <a:r>
              <a:rPr lang="en-US" b="1" dirty="0">
                <a:latin typeface="Times New Roman"/>
                <a:ea typeface="Times New Roman"/>
                <a:cs typeface="Times New Roman"/>
                <a:sym typeface="Times New Roman"/>
              </a:rPr>
              <a:t>Hospital Management Application</a:t>
            </a:r>
            <a:endParaRPr b="1" dirty="0">
              <a:latin typeface="Times New Roman"/>
              <a:ea typeface="Times New Roman"/>
              <a:cs typeface="Times New Roman"/>
              <a:sym typeface="Times New Roman"/>
            </a:endParaRPr>
          </a:p>
        </p:txBody>
      </p:sp>
      <p:pic>
        <p:nvPicPr>
          <p:cNvPr id="97" name="Google Shape;97;p16"/>
          <p:cNvPicPr preferRelativeResize="0"/>
          <p:nvPr/>
        </p:nvPicPr>
        <p:blipFill rotWithShape="1">
          <a:blip r:embed="rId3">
            <a:alphaModFix/>
          </a:blip>
          <a:srcRect/>
          <a:stretch/>
        </p:blipFill>
        <p:spPr>
          <a:xfrm>
            <a:off x="8410667" y="0"/>
            <a:ext cx="733358" cy="5143501"/>
          </a:xfrm>
          <a:prstGeom prst="rect">
            <a:avLst/>
          </a:prstGeom>
          <a:noFill/>
          <a:ln>
            <a:noFill/>
          </a:ln>
        </p:spPr>
      </p:pic>
      <p:sp>
        <p:nvSpPr>
          <p:cNvPr id="100" name="Google Shape;100;p16"/>
          <p:cNvSpPr txBox="1"/>
          <p:nvPr/>
        </p:nvSpPr>
        <p:spPr>
          <a:xfrm>
            <a:off x="162753" y="912252"/>
            <a:ext cx="8753060" cy="3595358"/>
          </a:xfrm>
          <a:prstGeom prst="rect">
            <a:avLst/>
          </a:prstGeom>
          <a:noFill/>
          <a:ln>
            <a:noFill/>
          </a:ln>
        </p:spPr>
        <p:txBody>
          <a:bodyPr spcFirstLastPara="1" wrap="square" lIns="91425" tIns="45700" rIns="91425" bIns="45700" anchor="t" anchorCtr="0">
            <a:normAutofit/>
          </a:bodyPr>
          <a:lstStyle/>
          <a:p>
            <a:pPr algn="just"/>
            <a:endParaRPr lang="en-US" dirty="0">
              <a:effectLst/>
              <a:latin typeface="Times New Roman" panose="02020603050405020304" pitchFamily="18" charset="0"/>
              <a:ea typeface="Times New Roman" panose="02020603050405020304" pitchFamily="18" charset="0"/>
            </a:endParaRPr>
          </a:p>
          <a:p>
            <a:pPr algn="just"/>
            <a:r>
              <a:rPr lang="en-US" sz="1600" dirty="0">
                <a:effectLst/>
                <a:latin typeface="Times New Roman" panose="02020603050405020304" pitchFamily="18" charset="0"/>
                <a:ea typeface="Times New Roman" panose="02020603050405020304" pitchFamily="18" charset="0"/>
              </a:rPr>
              <a:t>We have created a new computer system to help doctors and nurses take better care of their patients. This system is like a special tool that keeps all the important information about patients in one place.</a:t>
            </a:r>
          </a:p>
          <a:p>
            <a:pPr algn="just"/>
            <a:endParaRPr lang="en-US" sz="1600" dirty="0">
              <a:effectLst/>
              <a:latin typeface="Times New Roman" panose="02020603050405020304" pitchFamily="18" charset="0"/>
              <a:ea typeface="Times New Roman" panose="02020603050405020304" pitchFamily="18" charset="0"/>
            </a:endParaRPr>
          </a:p>
          <a:p>
            <a:pPr algn="just"/>
            <a:r>
              <a:rPr lang="en-US" sz="1600" dirty="0">
                <a:effectLst/>
                <a:latin typeface="Times New Roman" panose="02020603050405020304" pitchFamily="18" charset="0"/>
                <a:ea typeface="Times New Roman" panose="02020603050405020304" pitchFamily="18" charset="0"/>
              </a:rPr>
              <a:t>With our system, doctors and nurses can easily find and update each patient's medical records. This helps them understand the patient's health better and provide the right treatment.</a:t>
            </a:r>
          </a:p>
          <a:p>
            <a:pPr algn="just"/>
            <a:endParaRPr lang="en-US" sz="1600" dirty="0">
              <a:effectLst/>
              <a:latin typeface="Times New Roman" panose="02020603050405020304" pitchFamily="18" charset="0"/>
              <a:ea typeface="Times New Roman" panose="02020603050405020304" pitchFamily="18" charset="0"/>
            </a:endParaRPr>
          </a:p>
          <a:p>
            <a:pPr algn="just"/>
            <a:r>
              <a:rPr lang="en-US" sz="1600" dirty="0">
                <a:effectLst/>
                <a:latin typeface="Times New Roman" panose="02020603050405020304" pitchFamily="18" charset="0"/>
                <a:ea typeface="Times New Roman" panose="02020603050405020304" pitchFamily="18" charset="0"/>
              </a:rPr>
              <a:t>Our system also makes it easy to schedule appointments. Patients can use a simple interface to book their appointments, and doctors and nurses can see all the appointments in one place. This helps them manage their time better and see patients more efficiently.</a:t>
            </a:r>
          </a:p>
          <a:p>
            <a:pPr algn="just"/>
            <a:endParaRPr lang="en-US" sz="1600" dirty="0">
              <a:effectLst/>
              <a:latin typeface="Times New Roman" panose="02020603050405020304" pitchFamily="18" charset="0"/>
              <a:ea typeface="Times New Roman" panose="02020603050405020304" pitchFamily="18" charset="0"/>
            </a:endParaRPr>
          </a:p>
          <a:p>
            <a:pPr algn="just"/>
            <a:r>
              <a:rPr lang="en-US" sz="1600" dirty="0">
                <a:effectLst/>
                <a:latin typeface="Times New Roman" panose="02020603050405020304" pitchFamily="18" charset="0"/>
                <a:ea typeface="Times New Roman" panose="02020603050405020304" pitchFamily="18" charset="0"/>
              </a:rPr>
              <a:t>Instead of having to search through different files or papers, our system keeps everything organized and accessible. This way, doctors and nurses can spend more time focusing on taking care of their patients rather than dealing with paperwork or scheduling issues.</a:t>
            </a:r>
            <a:endParaRPr lang="en-IN" sz="1600" dirty="0">
              <a:effectLst/>
              <a:latin typeface="Times New Roman" panose="02020603050405020304" pitchFamily="18" charset="0"/>
              <a:ea typeface="Times New Roman" panose="02020603050405020304" pitchFamily="18" charset="0"/>
            </a:endParaRPr>
          </a:p>
        </p:txBody>
      </p:sp>
      <p:sp>
        <p:nvSpPr>
          <p:cNvPr id="2" name="Google Shape;96;p16">
            <a:extLst>
              <a:ext uri="{FF2B5EF4-FFF2-40B4-BE49-F238E27FC236}">
                <a16:creationId xmlns:a16="http://schemas.microsoft.com/office/drawing/2014/main" id="{ABF31A7A-4622-CB1E-CC6E-CAFF3095AA0C}"/>
              </a:ext>
            </a:extLst>
          </p:cNvPr>
          <p:cNvSpPr txBox="1">
            <a:spLocks/>
          </p:cNvSpPr>
          <p:nvPr/>
        </p:nvSpPr>
        <p:spPr>
          <a:xfrm>
            <a:off x="1799198" y="635743"/>
            <a:ext cx="5467436" cy="450376"/>
          </a:xfrm>
          <a:prstGeom prst="rect">
            <a:avLst/>
          </a:prstGeom>
          <a:noFill/>
          <a:ln>
            <a:noFill/>
          </a:ln>
        </p:spPr>
        <p:txBody>
          <a:bodyPr spcFirstLastPara="1" wrap="square" lIns="91425" tIns="91425" rIns="91425" bIns="91425" anchor="ctr"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US" sz="1600" b="1" dirty="0">
              <a:latin typeface="Times New Roman"/>
              <a:ea typeface="Times New Roman"/>
              <a:cs typeface="Times New Roman"/>
              <a:sym typeface="Times New Roman"/>
            </a:endParaRPr>
          </a:p>
        </p:txBody>
      </p:sp>
      <p:sp>
        <p:nvSpPr>
          <p:cNvPr id="3" name="Google Shape;96;p16">
            <a:extLst>
              <a:ext uri="{FF2B5EF4-FFF2-40B4-BE49-F238E27FC236}">
                <a16:creationId xmlns:a16="http://schemas.microsoft.com/office/drawing/2014/main" id="{A74AEE6B-6E7E-13DE-8B53-685BD109D938}"/>
              </a:ext>
            </a:extLst>
          </p:cNvPr>
          <p:cNvSpPr txBox="1">
            <a:spLocks/>
          </p:cNvSpPr>
          <p:nvPr/>
        </p:nvSpPr>
        <p:spPr>
          <a:xfrm>
            <a:off x="1805565" y="542735"/>
            <a:ext cx="5467436" cy="450376"/>
          </a:xfrm>
          <a:prstGeom prst="rect">
            <a:avLst/>
          </a:prstGeom>
          <a:noFill/>
          <a:ln>
            <a:noFill/>
          </a:ln>
        </p:spPr>
        <p:txBody>
          <a:bodyPr spcFirstLastPara="1" wrap="square" lIns="91425" tIns="91425" rIns="91425" bIns="91425" anchor="ctr"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US" sz="1600" b="1" dirty="0">
                <a:latin typeface="Times New Roman"/>
                <a:ea typeface="Times New Roman"/>
                <a:cs typeface="Times New Roman"/>
                <a:sym typeface="Times New Roman"/>
              </a:rPr>
              <a:t>INTRODUCTION</a:t>
            </a:r>
          </a:p>
        </p:txBody>
      </p:sp>
    </p:spTree>
    <p:extLst>
      <p:ext uri="{BB962C8B-B14F-4D97-AF65-F5344CB8AC3E}">
        <p14:creationId xmlns:p14="http://schemas.microsoft.com/office/powerpoint/2010/main" val="118263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6"/>
          <p:cNvSpPr txBox="1">
            <a:spLocks noGrp="1"/>
          </p:cNvSpPr>
          <p:nvPr>
            <p:ph type="title" idx="4294967295"/>
          </p:nvPr>
        </p:nvSpPr>
        <p:spPr>
          <a:xfrm>
            <a:off x="1782415" y="132520"/>
            <a:ext cx="5709244" cy="450376"/>
          </a:xfrm>
          <a:prstGeom prst="rect">
            <a:avLst/>
          </a:prstGeom>
          <a:noFill/>
          <a:ln>
            <a:noFill/>
          </a:ln>
        </p:spPr>
        <p:txBody>
          <a:bodyPr spcFirstLastPara="1" wrap="square" lIns="91425" tIns="91425" rIns="91425" bIns="91425" anchor="ctr" anchorCtr="0">
            <a:normAutofit fontScale="90000"/>
          </a:bodyPr>
          <a:lstStyle/>
          <a:p>
            <a:pPr marL="0" lvl="0" indent="0" algn="ctr" rtl="0">
              <a:lnSpc>
                <a:spcPct val="100000"/>
              </a:lnSpc>
              <a:spcBef>
                <a:spcPts val="0"/>
              </a:spcBef>
              <a:spcAft>
                <a:spcPts val="0"/>
              </a:spcAft>
              <a:buSzPts val="2800"/>
              <a:buNone/>
            </a:pPr>
            <a:r>
              <a:rPr lang="en-US" b="1" dirty="0">
                <a:latin typeface="Times New Roman"/>
                <a:ea typeface="Times New Roman"/>
                <a:cs typeface="Times New Roman"/>
                <a:sym typeface="Times New Roman"/>
              </a:rPr>
              <a:t>Hospital Management Application</a:t>
            </a:r>
            <a:endParaRPr b="1" dirty="0">
              <a:latin typeface="Times New Roman"/>
              <a:ea typeface="Times New Roman"/>
              <a:cs typeface="Times New Roman"/>
              <a:sym typeface="Times New Roman"/>
            </a:endParaRPr>
          </a:p>
        </p:txBody>
      </p:sp>
      <p:pic>
        <p:nvPicPr>
          <p:cNvPr id="97" name="Google Shape;97;p16"/>
          <p:cNvPicPr preferRelativeResize="0"/>
          <p:nvPr/>
        </p:nvPicPr>
        <p:blipFill rotWithShape="1">
          <a:blip r:embed="rId3">
            <a:alphaModFix/>
          </a:blip>
          <a:srcRect/>
          <a:stretch/>
        </p:blipFill>
        <p:spPr>
          <a:xfrm>
            <a:off x="8410667" y="0"/>
            <a:ext cx="733358" cy="5143501"/>
          </a:xfrm>
          <a:prstGeom prst="rect">
            <a:avLst/>
          </a:prstGeom>
          <a:noFill/>
          <a:ln>
            <a:noFill/>
          </a:ln>
        </p:spPr>
      </p:pic>
      <p:sp>
        <p:nvSpPr>
          <p:cNvPr id="100" name="Google Shape;100;p16"/>
          <p:cNvSpPr txBox="1"/>
          <p:nvPr/>
        </p:nvSpPr>
        <p:spPr>
          <a:xfrm>
            <a:off x="404864" y="1322467"/>
            <a:ext cx="8256104" cy="3521854"/>
          </a:xfrm>
          <a:prstGeom prst="rect">
            <a:avLst/>
          </a:prstGeom>
          <a:noFill/>
          <a:ln>
            <a:noFill/>
          </a:ln>
        </p:spPr>
        <p:txBody>
          <a:bodyPr spcFirstLastPara="1" wrap="square" lIns="91425" tIns="45700" rIns="91425" bIns="45700" anchor="t" anchorCtr="0">
            <a:normAutofit/>
          </a:bodyPr>
          <a:lstStyle/>
          <a:p>
            <a:pPr algn="just"/>
            <a:r>
              <a:rPr lang="en-US" sz="1600" b="1" i="0" u="none" strike="noStrike" cap="none" dirty="0">
                <a:solidFill>
                  <a:srgbClr val="940000"/>
                </a:solidFill>
                <a:latin typeface="Times New Roman"/>
                <a:ea typeface="Times New Roman"/>
                <a:cs typeface="Times New Roman"/>
                <a:sym typeface="Times New Roman"/>
              </a:rPr>
              <a:t>Objective:</a:t>
            </a:r>
            <a:r>
              <a:rPr lang="en-US" sz="1600" b="1" i="0" u="none" strike="noStrike" cap="none" dirty="0">
                <a:solidFill>
                  <a:srgbClr val="940000"/>
                </a:solidFill>
                <a:latin typeface="Times New Roman" panose="02020603050405020304" pitchFamily="18" charset="0"/>
                <a:ea typeface="Times New Roman"/>
                <a:cs typeface="Times New Roman"/>
                <a:sym typeface="Times New Roman"/>
              </a:rPr>
              <a:t> </a:t>
            </a:r>
            <a:r>
              <a:rPr lang="en-US" sz="1600" dirty="0">
                <a:effectLst/>
                <a:latin typeface="Times New Roman" panose="02020603050405020304" pitchFamily="18" charset="0"/>
                <a:ea typeface="Times New Roman" panose="02020603050405020304" pitchFamily="18" charset="0"/>
              </a:rPr>
              <a:t>Our hospital wanted to improve how we take care of patients. We created a new computer system that keeps all patient information in one place and makes scheduling appointments easy. This helps our doctors and nurses focus on providing better care instead of dealing with paperwork and confusing schedules. The new system will help make our hospital even better at keeping people healthy.</a:t>
            </a:r>
            <a:endParaRPr lang="en-IN" sz="1600" dirty="0">
              <a:effectLst/>
              <a:latin typeface="Times New Roman" panose="02020603050405020304" pitchFamily="18" charset="0"/>
              <a:ea typeface="Times New Roman" panose="02020603050405020304" pitchFamily="18" charset="0"/>
            </a:endParaRPr>
          </a:p>
          <a:p>
            <a:pPr marL="0" marR="0" lvl="0" indent="0" algn="just" rtl="0">
              <a:lnSpc>
                <a:spcPct val="100000"/>
              </a:lnSpc>
              <a:spcBef>
                <a:spcPts val="0"/>
              </a:spcBef>
              <a:spcAft>
                <a:spcPts val="0"/>
              </a:spcAft>
              <a:buNone/>
            </a:pPr>
            <a:endParaRPr lang="en-US" sz="1600"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endParaRPr sz="1600" dirty="0">
              <a:solidFill>
                <a:srgbClr val="94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r>
              <a:rPr lang="en-US" sz="1600" b="1" i="0" u="none" strike="noStrike" cap="none" dirty="0">
                <a:solidFill>
                  <a:srgbClr val="940000"/>
                </a:solidFill>
                <a:latin typeface="Times New Roman"/>
                <a:ea typeface="Times New Roman"/>
                <a:cs typeface="Times New Roman"/>
                <a:sym typeface="Times New Roman"/>
              </a:rPr>
              <a:t>Scope:</a:t>
            </a:r>
            <a:r>
              <a:rPr lang="en-US" sz="1600" b="1" i="0" u="none" strike="noStrike" cap="none" dirty="0">
                <a:solidFill>
                  <a:schemeClr val="dk1"/>
                </a:solidFill>
                <a:highlight>
                  <a:schemeClr val="lt1"/>
                </a:highlight>
                <a:latin typeface="Times New Roman"/>
                <a:ea typeface="Times New Roman"/>
                <a:cs typeface="Times New Roman"/>
                <a:sym typeface="Times New Roman"/>
              </a:rPr>
              <a:t> </a:t>
            </a:r>
            <a:r>
              <a:rPr lang="en-US" sz="1600" b="0" i="0" u="none" strike="noStrike" dirty="0">
                <a:solidFill>
                  <a:srgbClr val="000000"/>
                </a:solidFill>
                <a:effectLst/>
                <a:latin typeface="Times New Roman" panose="02020603050405020304" pitchFamily="18" charset="0"/>
              </a:rPr>
              <a:t>Implementing a hospital management app based on Salesforce revolutionizes hospital operations. </a:t>
            </a:r>
            <a:r>
              <a:rPr lang="en-US" sz="1600" dirty="0">
                <a:solidFill>
                  <a:schemeClr val="dk1"/>
                </a:solidFill>
                <a:highlight>
                  <a:schemeClr val="lt1"/>
                </a:highlight>
                <a:latin typeface="Times New Roman"/>
                <a:ea typeface="Times New Roman"/>
                <a:cs typeface="Times New Roman"/>
                <a:sym typeface="Times New Roman"/>
              </a:rPr>
              <a:t>This app will keep all patient information organized in one place. It will also help schedule appointments and manage hospital resources better. The app even allows  telehealth with patients who can't come in. Overall, this new app will help our hospital run smoother and provide better care for everyone.</a:t>
            </a:r>
            <a:endParaRPr sz="1600" b="1" dirty="0">
              <a:solidFill>
                <a:srgbClr val="94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800" b="1" i="0" u="none" strike="noStrike" cap="none" dirty="0">
                <a:solidFill>
                  <a:srgbClr val="000000"/>
                </a:solidFill>
                <a:latin typeface="Times New Roman"/>
                <a:ea typeface="Times New Roman"/>
                <a:cs typeface="Times New Roman"/>
                <a:sym typeface="Times New Roman"/>
              </a:rPr>
              <a:t>	</a:t>
            </a:r>
            <a:endParaRPr sz="1800" b="1"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Times New Roman"/>
              <a:ea typeface="Times New Roman"/>
              <a:cs typeface="Times New Roman"/>
              <a:sym typeface="Times New Roman"/>
            </a:endParaRPr>
          </a:p>
        </p:txBody>
      </p:sp>
      <p:sp>
        <p:nvSpPr>
          <p:cNvPr id="2" name="Google Shape;96;p16">
            <a:extLst>
              <a:ext uri="{FF2B5EF4-FFF2-40B4-BE49-F238E27FC236}">
                <a16:creationId xmlns:a16="http://schemas.microsoft.com/office/drawing/2014/main" id="{ABF31A7A-4622-CB1E-CC6E-CAFF3095AA0C}"/>
              </a:ext>
            </a:extLst>
          </p:cNvPr>
          <p:cNvSpPr txBox="1">
            <a:spLocks/>
          </p:cNvSpPr>
          <p:nvPr/>
        </p:nvSpPr>
        <p:spPr>
          <a:xfrm>
            <a:off x="1799198" y="635743"/>
            <a:ext cx="5467436" cy="450376"/>
          </a:xfrm>
          <a:prstGeom prst="rect">
            <a:avLst/>
          </a:prstGeom>
          <a:noFill/>
          <a:ln>
            <a:noFill/>
          </a:ln>
        </p:spPr>
        <p:txBody>
          <a:bodyPr spcFirstLastPara="1" wrap="square" lIns="91425" tIns="91425" rIns="91425" bIns="91425" anchor="ctr"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US" sz="1600" b="1" dirty="0">
                <a:latin typeface="Times New Roman"/>
                <a:ea typeface="Times New Roman"/>
                <a:cs typeface="Times New Roman"/>
                <a:sym typeface="Times New Roman"/>
              </a:rPr>
              <a:t>Project Description</a:t>
            </a:r>
          </a:p>
        </p:txBody>
      </p:sp>
    </p:spTree>
    <p:extLst>
      <p:ext uri="{BB962C8B-B14F-4D97-AF65-F5344CB8AC3E}">
        <p14:creationId xmlns:p14="http://schemas.microsoft.com/office/powerpoint/2010/main" val="700340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6"/>
          <p:cNvSpPr txBox="1">
            <a:spLocks noGrp="1"/>
          </p:cNvSpPr>
          <p:nvPr>
            <p:ph type="title" idx="4294967295"/>
          </p:nvPr>
        </p:nvSpPr>
        <p:spPr>
          <a:xfrm>
            <a:off x="1782415" y="152398"/>
            <a:ext cx="5709244" cy="450376"/>
          </a:xfrm>
          <a:prstGeom prst="rect">
            <a:avLst/>
          </a:prstGeom>
          <a:noFill/>
          <a:ln>
            <a:noFill/>
          </a:ln>
        </p:spPr>
        <p:txBody>
          <a:bodyPr spcFirstLastPara="1" wrap="square" lIns="91425" tIns="91425" rIns="91425" bIns="91425" anchor="ctr" anchorCtr="0">
            <a:normAutofit fontScale="90000"/>
          </a:bodyPr>
          <a:lstStyle/>
          <a:p>
            <a:pPr marL="0" lvl="0" indent="0" algn="ctr" rtl="0">
              <a:lnSpc>
                <a:spcPct val="100000"/>
              </a:lnSpc>
              <a:spcBef>
                <a:spcPts val="0"/>
              </a:spcBef>
              <a:spcAft>
                <a:spcPts val="0"/>
              </a:spcAft>
              <a:buSzPts val="2800"/>
              <a:buNone/>
            </a:pPr>
            <a:r>
              <a:rPr lang="en-US" b="1" dirty="0">
                <a:latin typeface="Times New Roman"/>
                <a:ea typeface="Times New Roman"/>
                <a:cs typeface="Times New Roman"/>
                <a:sym typeface="Times New Roman"/>
              </a:rPr>
              <a:t>Hospital Management Application</a:t>
            </a:r>
            <a:endParaRPr b="1" dirty="0">
              <a:latin typeface="Times New Roman"/>
              <a:ea typeface="Times New Roman"/>
              <a:cs typeface="Times New Roman"/>
              <a:sym typeface="Times New Roman"/>
            </a:endParaRPr>
          </a:p>
        </p:txBody>
      </p:sp>
      <p:pic>
        <p:nvPicPr>
          <p:cNvPr id="97" name="Google Shape;97;p16"/>
          <p:cNvPicPr preferRelativeResize="0"/>
          <p:nvPr/>
        </p:nvPicPr>
        <p:blipFill rotWithShape="1">
          <a:blip r:embed="rId3">
            <a:alphaModFix/>
          </a:blip>
          <a:srcRect/>
          <a:stretch/>
        </p:blipFill>
        <p:spPr>
          <a:xfrm>
            <a:off x="8410667" y="0"/>
            <a:ext cx="733358" cy="5143501"/>
          </a:xfrm>
          <a:prstGeom prst="rect">
            <a:avLst/>
          </a:prstGeom>
          <a:noFill/>
          <a:ln>
            <a:noFill/>
          </a:ln>
        </p:spPr>
      </p:pic>
      <p:sp>
        <p:nvSpPr>
          <p:cNvPr id="100" name="Google Shape;100;p16"/>
          <p:cNvSpPr txBox="1"/>
          <p:nvPr/>
        </p:nvSpPr>
        <p:spPr>
          <a:xfrm>
            <a:off x="471124" y="656400"/>
            <a:ext cx="8123584" cy="4283855"/>
          </a:xfrm>
          <a:prstGeom prst="rect">
            <a:avLst/>
          </a:prstGeom>
          <a:noFill/>
          <a:ln>
            <a:noFill/>
          </a:ln>
        </p:spPr>
        <p:txBody>
          <a:bodyPr spcFirstLastPara="1" wrap="square" lIns="91425" tIns="45700" rIns="91425" bIns="45700" anchor="t" anchorCtr="0">
            <a:normAutofit fontScale="92500" lnSpcReduction="10000"/>
          </a:bodyPr>
          <a:lstStyle/>
          <a:p>
            <a:pPr marL="0" marR="0" lvl="0" indent="0" algn="just" rtl="0">
              <a:lnSpc>
                <a:spcPct val="100000"/>
              </a:lnSpc>
              <a:spcBef>
                <a:spcPts val="0"/>
              </a:spcBef>
              <a:spcAft>
                <a:spcPts val="0"/>
              </a:spcAft>
              <a:buNone/>
            </a:pPr>
            <a:endParaRPr b="1" dirty="0">
              <a:solidFill>
                <a:schemeClr val="dk1"/>
              </a:solidFill>
              <a:highlight>
                <a:schemeClr val="lt1"/>
              </a:highlight>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r>
              <a:rPr lang="en-US" b="1" i="0" u="none" strike="noStrike" cap="none" dirty="0">
                <a:solidFill>
                  <a:srgbClr val="940000"/>
                </a:solidFill>
                <a:latin typeface="Times New Roman"/>
                <a:ea typeface="Times New Roman"/>
                <a:cs typeface="Times New Roman"/>
                <a:sym typeface="Times New Roman"/>
              </a:rPr>
              <a:t>Benefits    </a:t>
            </a:r>
          </a:p>
          <a:p>
            <a:pPr algn="l">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Enhanced Patient Management</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Salesforce facilitates comprehensive patient management, including appointment scheduling, medical history tracking, and communication, leading to more efficient and personalized care delivery.</a:t>
            </a:r>
          </a:p>
          <a:p>
            <a:pPr algn="l"/>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2.Optimized Resource Allocation</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Hospitals can better manage resources such as beds, equipment, and staff with Salesforce, resulting in reduced wait times, improved patient flow, and increased staff productivity.</a:t>
            </a:r>
          </a:p>
          <a:p>
            <a:pPr algn="l"/>
            <a:endParaRPr lang="en-US" dirty="0">
              <a:solidFill>
                <a:srgbClr val="0D0D0D"/>
              </a:solidFill>
              <a:highlight>
                <a:srgbClr val="FFFFFF"/>
              </a:highlight>
              <a:latin typeface="Times New Roman" panose="02020603050405020304" pitchFamily="18" charset="0"/>
              <a:cs typeface="Times New Roman" panose="02020603050405020304" pitchFamily="18" charset="0"/>
            </a:endParaRPr>
          </a:p>
          <a:p>
            <a:pPr algn="l"/>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3.Improved Communication</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Salesforce enables seamless communication among staff members, departments, and patients through features like messaging, alerts, and notifications, enhancing collaboration and coordination within the hospital.</a:t>
            </a:r>
          </a:p>
          <a:p>
            <a:pPr algn="l"/>
            <a:endParaRPr lang="en-US" dirty="0">
              <a:solidFill>
                <a:srgbClr val="0D0D0D"/>
              </a:solidFill>
              <a:highlight>
                <a:srgbClr val="FFFFFF"/>
              </a:highlight>
              <a:latin typeface="Times New Roman" panose="02020603050405020304" pitchFamily="18" charset="0"/>
              <a:cs typeface="Times New Roman" panose="02020603050405020304" pitchFamily="18" charset="0"/>
            </a:endParaRPr>
          </a:p>
          <a:p>
            <a:pPr algn="l"/>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4. Streamlined Data Management</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Salesforce provides robust data management capabilities, allowing hospitals to securely store, organize, and analyze patient data, billing information, and operational metrics, ensuring compliance with regulations.</a:t>
            </a:r>
          </a:p>
          <a:p>
            <a:endParaRPr lang="en-US" b="1" dirty="0">
              <a:solidFill>
                <a:srgbClr val="0D0D0D"/>
              </a:solidFill>
              <a:highlight>
                <a:srgbClr val="FFFFFF"/>
              </a:highlight>
              <a:latin typeface="Times New Roman" panose="02020603050405020304" pitchFamily="18" charset="0"/>
              <a:cs typeface="Times New Roman" panose="02020603050405020304" pitchFamily="18" charset="0"/>
            </a:endParaRPr>
          </a:p>
          <a:p>
            <a:r>
              <a:rPr lang="en-US" b="1" dirty="0">
                <a:solidFill>
                  <a:srgbClr val="0D0D0D"/>
                </a:solidFill>
                <a:highlight>
                  <a:srgbClr val="FFFFFF"/>
                </a:highlight>
                <a:latin typeface="Times New Roman" panose="02020603050405020304" pitchFamily="18" charset="0"/>
                <a:cs typeface="Times New Roman" panose="02020603050405020304" pitchFamily="18" charset="0"/>
              </a:rPr>
              <a:t>5. </a:t>
            </a:r>
            <a:r>
              <a:rPr lang="en-US" dirty="0">
                <a:solidFill>
                  <a:srgbClr val="0D0D0D"/>
                </a:solidFill>
                <a:highlight>
                  <a:srgbClr val="FFFFFF"/>
                </a:highlight>
                <a:latin typeface="Times New Roman" panose="02020603050405020304" pitchFamily="18" charset="0"/>
                <a:cs typeface="Times New Roman" panose="02020603050405020304" pitchFamily="18" charset="0"/>
              </a:rPr>
              <a:t> </a:t>
            </a: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Integrated Billing and Revenue Cycle Management</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Salesforce can integrate with billing systems to automate invoicing, claims processing, and revenue cycle management, reducing errors, accelerating reimbursement, and enhancing financial performance.</a:t>
            </a:r>
          </a:p>
          <a:p>
            <a:pPr marL="0" marR="0" lvl="0" indent="0" algn="l" rtl="0">
              <a:lnSpc>
                <a:spcPct val="100000"/>
              </a:lnSpc>
              <a:spcBef>
                <a:spcPts val="0"/>
              </a:spcBef>
              <a:spcAft>
                <a:spcPts val="0"/>
              </a:spcAft>
              <a:buNone/>
            </a:pPr>
            <a:endParaRPr sz="1800" b="1" dirty="0">
              <a:solidFill>
                <a:srgbClr val="94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800" b="1" i="0" u="none" strike="noStrike" cap="none" dirty="0">
                <a:solidFill>
                  <a:srgbClr val="000000"/>
                </a:solidFill>
                <a:latin typeface="Times New Roman"/>
                <a:ea typeface="Times New Roman"/>
                <a:cs typeface="Times New Roman"/>
                <a:sym typeface="Times New Roman"/>
              </a:rPr>
              <a:t>	</a:t>
            </a:r>
            <a:endParaRPr sz="1800" b="1"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Times New Roman"/>
              <a:ea typeface="Times New Roman"/>
              <a:cs typeface="Times New Roman"/>
              <a:sym typeface="Times New Roman"/>
            </a:endParaRPr>
          </a:p>
        </p:txBody>
      </p:sp>
      <p:sp>
        <p:nvSpPr>
          <p:cNvPr id="2" name="Google Shape;96;p16">
            <a:extLst>
              <a:ext uri="{FF2B5EF4-FFF2-40B4-BE49-F238E27FC236}">
                <a16:creationId xmlns:a16="http://schemas.microsoft.com/office/drawing/2014/main" id="{ABF31A7A-4622-CB1E-CC6E-CAFF3095AA0C}"/>
              </a:ext>
            </a:extLst>
          </p:cNvPr>
          <p:cNvSpPr txBox="1">
            <a:spLocks/>
          </p:cNvSpPr>
          <p:nvPr/>
        </p:nvSpPr>
        <p:spPr>
          <a:xfrm>
            <a:off x="1799198" y="675502"/>
            <a:ext cx="5467436" cy="450376"/>
          </a:xfrm>
          <a:prstGeom prst="rect">
            <a:avLst/>
          </a:prstGeom>
          <a:noFill/>
          <a:ln>
            <a:noFill/>
          </a:ln>
        </p:spPr>
        <p:txBody>
          <a:bodyPr spcFirstLastPara="1" wrap="square" lIns="91425" tIns="91425" rIns="91425" bIns="91425" anchor="ctr"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US" sz="1600" b="1" dirty="0">
                <a:latin typeface="Times New Roman"/>
                <a:ea typeface="Times New Roman"/>
                <a:cs typeface="Times New Roman"/>
                <a:sym typeface="Times New Roman"/>
              </a:rPr>
              <a:t>Project Description</a:t>
            </a:r>
          </a:p>
        </p:txBody>
      </p:sp>
    </p:spTree>
    <p:extLst>
      <p:ext uri="{BB962C8B-B14F-4D97-AF65-F5344CB8AC3E}">
        <p14:creationId xmlns:p14="http://schemas.microsoft.com/office/powerpoint/2010/main" val="1864141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6" name="Google Shape;106;p17"/>
          <p:cNvSpPr txBox="1">
            <a:spLocks noGrp="1"/>
          </p:cNvSpPr>
          <p:nvPr>
            <p:ph type="body" idx="4294967295"/>
          </p:nvPr>
        </p:nvSpPr>
        <p:spPr>
          <a:xfrm>
            <a:off x="260252" y="819452"/>
            <a:ext cx="8433174" cy="3395100"/>
          </a:xfrm>
          <a:prstGeom prst="rect">
            <a:avLst/>
          </a:prstGeom>
          <a:noFill/>
          <a:ln>
            <a:noFill/>
          </a:ln>
        </p:spPr>
        <p:txBody>
          <a:bodyPr spcFirstLastPara="1" wrap="square" lIns="91425" tIns="91425" rIns="91425" bIns="91425" anchor="t" anchorCtr="0">
            <a:noAutofit/>
          </a:bodyPr>
          <a:lstStyle/>
          <a:p>
            <a:pPr marL="0" marR="276860" indent="0" algn="ctr">
              <a:spcBef>
                <a:spcPts val="305"/>
              </a:spcBef>
              <a:spcAft>
                <a:spcPts val="0"/>
              </a:spcAft>
              <a:buNone/>
            </a:pPr>
            <a:r>
              <a:rPr lang="en-US" sz="1300" b="1" kern="0" dirty="0">
                <a:effectLst/>
                <a:latin typeface="Times New Roman" panose="02020603050405020304" pitchFamily="18" charset="0"/>
                <a:ea typeface="Times New Roman" panose="02020603050405020304" pitchFamily="18" charset="0"/>
              </a:rPr>
              <a:t> </a:t>
            </a:r>
            <a:endParaRPr lang="en-IN" sz="1300" b="1" kern="0" dirty="0">
              <a:effectLst/>
              <a:latin typeface="Times New Roman" panose="02020603050405020304" pitchFamily="18" charset="0"/>
              <a:ea typeface="Times New Roman" panose="02020603050405020304" pitchFamily="18" charset="0"/>
            </a:endParaRPr>
          </a:p>
          <a:p>
            <a:pPr marL="114300" indent="0" algn="just">
              <a:buNone/>
            </a:pPr>
            <a:r>
              <a:rPr lang="en-US" sz="1300" dirty="0">
                <a:solidFill>
                  <a:schemeClr val="tx1"/>
                </a:solidFill>
                <a:effectLst/>
                <a:latin typeface="Times New Roman" panose="02020603050405020304" pitchFamily="18" charset="0"/>
                <a:ea typeface="Times New Roman" panose="02020603050405020304" pitchFamily="18" charset="0"/>
              </a:rPr>
              <a:t>In the modern healthcare environment, managing patient data, scheduling appointments efficiently, and tracking medical inventory are critical challenges. This paper presents a new Hospital Management System built on the Salesforce platform to address these issues. The system aims to streamline operations and improve patient care delivery through an integrated, centralized solution.</a:t>
            </a:r>
            <a:endParaRPr lang="en-IN" sz="1300" dirty="0">
              <a:solidFill>
                <a:schemeClr val="tx1"/>
              </a:solidFill>
              <a:effectLst/>
              <a:latin typeface="Times New Roman" panose="02020603050405020304" pitchFamily="18" charset="0"/>
              <a:ea typeface="Times New Roman" panose="02020603050405020304" pitchFamily="18" charset="0"/>
            </a:endParaRPr>
          </a:p>
          <a:p>
            <a:pPr marL="114300" indent="0" algn="just">
              <a:buNone/>
            </a:pPr>
            <a:r>
              <a:rPr lang="en-US" sz="1300" dirty="0">
                <a:solidFill>
                  <a:schemeClr val="tx1"/>
                </a:solidFill>
                <a:effectLst/>
                <a:latin typeface="Times New Roman" panose="02020603050405020304" pitchFamily="18" charset="0"/>
                <a:ea typeface="Times New Roman" panose="02020603050405020304" pitchFamily="18" charset="0"/>
              </a:rPr>
              <a:t> </a:t>
            </a:r>
            <a:endParaRPr lang="en-IN" sz="1300" dirty="0">
              <a:solidFill>
                <a:schemeClr val="tx1"/>
              </a:solidFill>
              <a:effectLst/>
              <a:latin typeface="Times New Roman" panose="02020603050405020304" pitchFamily="18" charset="0"/>
              <a:ea typeface="Times New Roman" panose="02020603050405020304" pitchFamily="18" charset="0"/>
            </a:endParaRPr>
          </a:p>
          <a:p>
            <a:pPr marL="114300" indent="0" algn="just">
              <a:buNone/>
            </a:pPr>
            <a:r>
              <a:rPr lang="en-US" sz="1300" dirty="0">
                <a:solidFill>
                  <a:schemeClr val="tx1"/>
                </a:solidFill>
                <a:effectLst/>
                <a:latin typeface="Times New Roman" panose="02020603050405020304" pitchFamily="18" charset="0"/>
                <a:ea typeface="Times New Roman" panose="02020603050405020304" pitchFamily="18" charset="0"/>
              </a:rPr>
              <a:t>The core features include a patient data management module for securely storing and accessing comprehensive patient records, enabling informed decision-making and personalized treatment planning. An intelligent appointment scheduling component reduces administrative workloads and scheduling errors by allowing patients to book appointments through a user-friendly interface while providing healthcare providers with a unified view of schedules and resources.</a:t>
            </a:r>
            <a:endParaRPr lang="en-IN" sz="1300" dirty="0">
              <a:solidFill>
                <a:schemeClr val="tx1"/>
              </a:solidFill>
              <a:effectLst/>
              <a:latin typeface="Times New Roman" panose="02020603050405020304" pitchFamily="18" charset="0"/>
              <a:ea typeface="Times New Roman" panose="02020603050405020304" pitchFamily="18" charset="0"/>
            </a:endParaRPr>
          </a:p>
          <a:p>
            <a:pPr marL="114300" indent="0" algn="just">
              <a:buNone/>
            </a:pPr>
            <a:r>
              <a:rPr lang="en-US" sz="1300" dirty="0">
                <a:solidFill>
                  <a:schemeClr val="tx1"/>
                </a:solidFill>
                <a:effectLst/>
                <a:latin typeface="Times New Roman" panose="02020603050405020304" pitchFamily="18" charset="0"/>
                <a:ea typeface="Times New Roman" panose="02020603050405020304" pitchFamily="18" charset="0"/>
              </a:rPr>
              <a:t> </a:t>
            </a:r>
            <a:endParaRPr lang="en-IN" sz="1300" dirty="0">
              <a:solidFill>
                <a:schemeClr val="tx1"/>
              </a:solidFill>
              <a:effectLst/>
              <a:latin typeface="Times New Roman" panose="02020603050405020304" pitchFamily="18" charset="0"/>
              <a:ea typeface="Times New Roman" panose="02020603050405020304" pitchFamily="18" charset="0"/>
            </a:endParaRPr>
          </a:p>
          <a:p>
            <a:pPr marL="114300" indent="0" algn="just">
              <a:buNone/>
            </a:pPr>
            <a:r>
              <a:rPr lang="en-US" sz="1300" dirty="0">
                <a:solidFill>
                  <a:schemeClr val="tx1"/>
                </a:solidFill>
                <a:effectLst/>
                <a:latin typeface="Times New Roman" panose="02020603050405020304" pitchFamily="18" charset="0"/>
                <a:ea typeface="Times New Roman" panose="02020603050405020304" pitchFamily="18" charset="0"/>
              </a:rPr>
              <a:t>Additionally, the system incorporates an advanced medical inventory management system that optimizes resource allocation, enhances inventory tracking, and supports data-driven decision-making processes. By maintaining accurate inventory levels and minimizing waste, the solution contributes to cost-effective operations and improved patient outcomes.</a:t>
            </a:r>
            <a:endParaRPr lang="en-IN" sz="1300" dirty="0">
              <a:solidFill>
                <a:schemeClr val="tx1"/>
              </a:solidFill>
              <a:effectLst/>
              <a:latin typeface="Times New Roman" panose="02020603050405020304" pitchFamily="18" charset="0"/>
              <a:ea typeface="Times New Roman" panose="02020603050405020304" pitchFamily="18" charset="0"/>
            </a:endParaRPr>
          </a:p>
          <a:p>
            <a:pPr algn="just"/>
            <a:r>
              <a:rPr lang="en-US" sz="1800" dirty="0">
                <a:solidFill>
                  <a:schemeClr val="tx1"/>
                </a:solidFill>
                <a:effectLst/>
                <a:latin typeface="Times New Roman" panose="02020603050405020304" pitchFamily="18" charset="0"/>
                <a:ea typeface="Times New Roman" panose="02020603050405020304" pitchFamily="18" charset="0"/>
              </a:rPr>
              <a:t> </a:t>
            </a:r>
            <a:endParaRPr lang="en-IN" sz="1800" dirty="0">
              <a:solidFill>
                <a:schemeClr val="tx1"/>
              </a:solidFill>
              <a:effectLst/>
              <a:latin typeface="Times New Roman" panose="02020603050405020304" pitchFamily="18" charset="0"/>
              <a:ea typeface="Times New Roman" panose="02020603050405020304" pitchFamily="18" charset="0"/>
            </a:endParaRPr>
          </a:p>
        </p:txBody>
      </p:sp>
      <p:pic>
        <p:nvPicPr>
          <p:cNvPr id="107" name="Google Shape;107;p17"/>
          <p:cNvPicPr preferRelativeResize="0"/>
          <p:nvPr/>
        </p:nvPicPr>
        <p:blipFill rotWithShape="1">
          <a:blip r:embed="rId3">
            <a:alphaModFix/>
          </a:blip>
          <a:srcRect/>
          <a:stretch/>
        </p:blipFill>
        <p:spPr>
          <a:xfrm>
            <a:off x="6535150" y="0"/>
            <a:ext cx="2608852" cy="2517002"/>
          </a:xfrm>
          <a:prstGeom prst="rect">
            <a:avLst/>
          </a:prstGeom>
          <a:noFill/>
          <a:ln>
            <a:noFill/>
          </a:ln>
        </p:spPr>
      </p:pic>
      <p:sp>
        <p:nvSpPr>
          <p:cNvPr id="109" name="Google Shape;109;p17"/>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Google Shape;96;p16">
            <a:extLst>
              <a:ext uri="{FF2B5EF4-FFF2-40B4-BE49-F238E27FC236}">
                <a16:creationId xmlns:a16="http://schemas.microsoft.com/office/drawing/2014/main" id="{5C539D2C-D005-0813-B2F8-0CC44D322CC0}"/>
              </a:ext>
            </a:extLst>
          </p:cNvPr>
          <p:cNvSpPr txBox="1">
            <a:spLocks/>
          </p:cNvSpPr>
          <p:nvPr/>
        </p:nvSpPr>
        <p:spPr>
          <a:xfrm>
            <a:off x="1864373" y="233452"/>
            <a:ext cx="5467436" cy="450376"/>
          </a:xfrm>
          <a:prstGeom prst="rect">
            <a:avLst/>
          </a:prstGeom>
          <a:noFill/>
          <a:ln>
            <a:noFill/>
          </a:ln>
        </p:spPr>
        <p:txBody>
          <a:bodyPr spcFirstLastPara="1" wrap="square" lIns="91425" tIns="91425" rIns="91425" bIns="91425" anchor="ctr" anchorCtr="0">
            <a:normAutofit fontScale="7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US" b="1" dirty="0">
                <a:latin typeface="Times New Roman"/>
                <a:ea typeface="Times New Roman"/>
                <a:cs typeface="Times New Roman"/>
                <a:sym typeface="Times New Roman"/>
              </a:rPr>
              <a:t>Hospital Management Application</a:t>
            </a:r>
          </a:p>
        </p:txBody>
      </p:sp>
      <p:sp>
        <p:nvSpPr>
          <p:cNvPr id="3" name="Google Shape;96;p16">
            <a:extLst>
              <a:ext uri="{FF2B5EF4-FFF2-40B4-BE49-F238E27FC236}">
                <a16:creationId xmlns:a16="http://schemas.microsoft.com/office/drawing/2014/main" id="{8625257E-AE14-BE36-7C4A-1E5D8B4DE72A}"/>
              </a:ext>
            </a:extLst>
          </p:cNvPr>
          <p:cNvSpPr txBox="1">
            <a:spLocks/>
          </p:cNvSpPr>
          <p:nvPr/>
        </p:nvSpPr>
        <p:spPr>
          <a:xfrm>
            <a:off x="1838257" y="667567"/>
            <a:ext cx="5467436" cy="450376"/>
          </a:xfrm>
          <a:prstGeom prst="rect">
            <a:avLst/>
          </a:prstGeom>
          <a:noFill/>
          <a:ln>
            <a:noFill/>
          </a:ln>
        </p:spPr>
        <p:txBody>
          <a:bodyPr spcFirstLastPara="1" wrap="square" lIns="91425" tIns="91425" rIns="91425" bIns="91425" anchor="ctr"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US" sz="1600" b="1" dirty="0">
                <a:latin typeface="Times New Roman"/>
                <a:ea typeface="Times New Roman"/>
                <a:cs typeface="Times New Roman"/>
                <a:sym typeface="Times New Roman"/>
              </a:rPr>
              <a:t>ABSTRACT</a:t>
            </a:r>
          </a:p>
        </p:txBody>
      </p:sp>
    </p:spTree>
    <p:extLst>
      <p:ext uri="{BB962C8B-B14F-4D97-AF65-F5344CB8AC3E}">
        <p14:creationId xmlns:p14="http://schemas.microsoft.com/office/powerpoint/2010/main" val="3608600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idx="4294967295"/>
          </p:nvPr>
        </p:nvSpPr>
        <p:spPr>
          <a:xfrm>
            <a:off x="1405974" y="64025"/>
            <a:ext cx="5529000" cy="7617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2800"/>
              <a:buNone/>
            </a:pPr>
            <a:r>
              <a:rPr lang="en-US" b="1">
                <a:latin typeface="Times New Roman"/>
                <a:ea typeface="Times New Roman"/>
                <a:cs typeface="Times New Roman"/>
                <a:sym typeface="Times New Roman"/>
              </a:rPr>
              <a:t>Hardware /Software Specification</a:t>
            </a:r>
            <a:endParaRPr b="1">
              <a:latin typeface="Times New Roman"/>
              <a:ea typeface="Times New Roman"/>
              <a:cs typeface="Times New Roman"/>
              <a:sym typeface="Times New Roman"/>
            </a:endParaRPr>
          </a:p>
        </p:txBody>
      </p:sp>
      <p:sp>
        <p:nvSpPr>
          <p:cNvPr id="116" name="Google Shape;116;p18"/>
          <p:cNvSpPr txBox="1">
            <a:spLocks noGrp="1"/>
          </p:cNvSpPr>
          <p:nvPr>
            <p:ph type="body" idx="4294967295"/>
          </p:nvPr>
        </p:nvSpPr>
        <p:spPr>
          <a:xfrm>
            <a:off x="676739" y="652030"/>
            <a:ext cx="7951200" cy="3970800"/>
          </a:xfrm>
          <a:prstGeom prst="rect">
            <a:avLst/>
          </a:prstGeom>
          <a:noFill/>
          <a:ln>
            <a:noFill/>
          </a:ln>
        </p:spPr>
        <p:txBody>
          <a:bodyPr spcFirstLastPara="1" wrap="square" lIns="91425" tIns="91425" rIns="91425" bIns="91425" anchor="t" anchorCtr="0">
            <a:noAutofit/>
          </a:bodyPr>
          <a:lstStyle/>
          <a:p>
            <a:pPr marL="0" lvl="0" indent="0" algn="l" rtl="0">
              <a:spcBef>
                <a:spcPts val="1200"/>
              </a:spcBef>
              <a:spcAft>
                <a:spcPts val="0"/>
              </a:spcAft>
              <a:buNone/>
            </a:pPr>
            <a:r>
              <a:rPr lang="en-US" b="1" dirty="0">
                <a:solidFill>
                  <a:srgbClr val="940000"/>
                </a:solidFill>
                <a:latin typeface="Times New Roman"/>
                <a:ea typeface="Times New Roman"/>
                <a:cs typeface="Times New Roman"/>
                <a:sym typeface="Times New Roman"/>
              </a:rPr>
              <a:t>   </a:t>
            </a:r>
            <a:r>
              <a:rPr lang="en-US" sz="1600" b="1" dirty="0">
                <a:solidFill>
                  <a:srgbClr val="940000"/>
                </a:solidFill>
                <a:latin typeface="Times New Roman"/>
                <a:ea typeface="Times New Roman"/>
                <a:cs typeface="Times New Roman"/>
                <a:sym typeface="Times New Roman"/>
              </a:rPr>
              <a:t>Software Used: </a:t>
            </a:r>
            <a:endParaRPr sz="1200" b="1" dirty="0">
              <a:solidFill>
                <a:schemeClr val="dk1"/>
              </a:solidFill>
              <a:latin typeface="Times New Roman"/>
              <a:ea typeface="Times New Roman"/>
              <a:cs typeface="Times New Roman"/>
              <a:sym typeface="Times New Roman"/>
            </a:endParaRPr>
          </a:p>
          <a:p>
            <a:pPr marL="457200" lvl="0" indent="-317500" algn="l" rtl="0">
              <a:spcBef>
                <a:spcPts val="1200"/>
              </a:spcBef>
              <a:spcAft>
                <a:spcPts val="0"/>
              </a:spcAft>
              <a:buClr>
                <a:schemeClr val="dk1"/>
              </a:buClr>
              <a:buSzPts val="1400"/>
              <a:buFont typeface="Arial" panose="020B0604020202020204" pitchFamily="34" charset="0"/>
              <a:buChar char="•"/>
            </a:pPr>
            <a:r>
              <a:rPr lang="en-US" sz="1200" b="1" dirty="0">
                <a:solidFill>
                  <a:schemeClr val="dk1"/>
                </a:solidFill>
                <a:latin typeface="Times New Roman"/>
                <a:ea typeface="Times New Roman"/>
                <a:cs typeface="Times New Roman"/>
                <a:sym typeface="Times New Roman"/>
              </a:rPr>
              <a:t>For this project, we are using Salesforce software.</a:t>
            </a:r>
            <a:endParaRPr sz="1200" b="1" dirty="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US" sz="1400" b="1" dirty="0">
                <a:solidFill>
                  <a:srgbClr val="940000"/>
                </a:solidFill>
                <a:latin typeface="Times New Roman"/>
                <a:ea typeface="Times New Roman"/>
                <a:cs typeface="Times New Roman"/>
                <a:sym typeface="Times New Roman"/>
              </a:rPr>
              <a:t>   </a:t>
            </a:r>
            <a:r>
              <a:rPr lang="en-US" sz="1600" b="1" dirty="0">
                <a:solidFill>
                  <a:srgbClr val="940000"/>
                </a:solidFill>
                <a:latin typeface="Times New Roman"/>
                <a:ea typeface="Times New Roman"/>
                <a:cs typeface="Times New Roman"/>
                <a:sym typeface="Times New Roman"/>
              </a:rPr>
              <a:t> Features of Salesforce used</a:t>
            </a:r>
            <a:endParaRPr sz="1600" b="1" dirty="0">
              <a:solidFill>
                <a:srgbClr val="940000"/>
              </a:solidFill>
              <a:latin typeface="Times New Roman"/>
              <a:ea typeface="Times New Roman"/>
              <a:cs typeface="Times New Roman"/>
              <a:sym typeface="Times New Roman"/>
            </a:endParaRPr>
          </a:p>
          <a:p>
            <a:pPr marL="457200" lvl="0" indent="-317500" algn="l" rtl="0">
              <a:spcBef>
                <a:spcPts val="1200"/>
              </a:spcBef>
              <a:spcAft>
                <a:spcPts val="0"/>
              </a:spcAft>
              <a:buClr>
                <a:schemeClr val="dk1"/>
              </a:buClr>
              <a:buSzPts val="1400"/>
              <a:buFont typeface="Arial" panose="020B0604020202020204" pitchFamily="34" charset="0"/>
              <a:buChar char="•"/>
            </a:pPr>
            <a:r>
              <a:rPr lang="en-US" sz="1200" b="1" dirty="0">
                <a:solidFill>
                  <a:schemeClr val="dk1"/>
                </a:solidFill>
                <a:latin typeface="Times New Roman"/>
                <a:ea typeface="Times New Roman"/>
                <a:cs typeface="Times New Roman"/>
                <a:sym typeface="Times New Roman"/>
              </a:rPr>
              <a:t>Data Model (App, Object, Fields, Record, Tabs)</a:t>
            </a:r>
            <a:endParaRPr sz="1200" b="1" dirty="0">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Arial" panose="020B0604020202020204" pitchFamily="34" charset="0"/>
              <a:buChar char="•"/>
            </a:pPr>
            <a:r>
              <a:rPr lang="en-US" sz="1200" b="1" dirty="0">
                <a:solidFill>
                  <a:schemeClr val="dk1"/>
                </a:solidFill>
                <a:latin typeface="Times New Roman"/>
                <a:ea typeface="Times New Roman"/>
                <a:cs typeface="Times New Roman"/>
                <a:sym typeface="Times New Roman"/>
              </a:rPr>
              <a:t>﻿﻿Relationships (Lookup and Master-Details)</a:t>
            </a:r>
            <a:endParaRPr sz="1200" b="1" dirty="0">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Arial" panose="020B0604020202020204" pitchFamily="34" charset="0"/>
              <a:buChar char="•"/>
            </a:pPr>
            <a:r>
              <a:rPr lang="en-US" sz="1200" b="1" dirty="0">
                <a:solidFill>
                  <a:schemeClr val="dk1"/>
                </a:solidFill>
                <a:latin typeface="Times New Roman"/>
                <a:ea typeface="Times New Roman"/>
                <a:cs typeface="Times New Roman"/>
                <a:sym typeface="Times New Roman"/>
              </a:rPr>
              <a:t>﻿﻿Page Layouts and Compact Layout </a:t>
            </a:r>
            <a:endParaRPr sz="1200" b="1" dirty="0">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Arial" panose="020B0604020202020204" pitchFamily="34" charset="0"/>
              <a:buChar char="•"/>
            </a:pPr>
            <a:r>
              <a:rPr lang="en-US" sz="1200" b="1" dirty="0">
                <a:solidFill>
                  <a:schemeClr val="dk1"/>
                </a:solidFill>
                <a:latin typeface="Times New Roman"/>
                <a:ea typeface="Times New Roman"/>
                <a:cs typeface="Times New Roman"/>
                <a:sym typeface="Times New Roman"/>
              </a:rPr>
              <a:t>﻿﻿Reports &amp; Dashboards</a:t>
            </a:r>
            <a:endParaRPr sz="1200" b="1" dirty="0">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Arial" panose="020B0604020202020204" pitchFamily="34" charset="0"/>
              <a:buChar char="•"/>
            </a:pPr>
            <a:r>
              <a:rPr lang="en-US" sz="1200" b="1" dirty="0">
                <a:solidFill>
                  <a:schemeClr val="dk1"/>
                </a:solidFill>
                <a:latin typeface="Times New Roman"/>
                <a:ea typeface="Times New Roman"/>
                <a:cs typeface="Times New Roman"/>
                <a:sym typeface="Times New Roman"/>
              </a:rPr>
              <a:t>﻿﻿Validation Rules and Duplicate Rules</a:t>
            </a:r>
            <a:endParaRPr sz="1200" b="1" dirty="0">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Arial" panose="020B0604020202020204" pitchFamily="34" charset="0"/>
              <a:buChar char="•"/>
            </a:pPr>
            <a:r>
              <a:rPr lang="en-US" sz="1200" b="1" dirty="0">
                <a:solidFill>
                  <a:schemeClr val="dk1"/>
                </a:solidFill>
                <a:latin typeface="Times New Roman"/>
                <a:ea typeface="Times New Roman"/>
                <a:cs typeface="Times New Roman"/>
                <a:sym typeface="Times New Roman"/>
              </a:rPr>
              <a:t>﻿﻿Lightning Page (Home, App &amp; Record Pages)</a:t>
            </a:r>
            <a:endParaRPr sz="1200" b="1" dirty="0">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Arial" panose="020B0604020202020204" pitchFamily="34" charset="0"/>
              <a:buChar char="•"/>
            </a:pPr>
            <a:r>
              <a:rPr lang="en-US" sz="1200" b="1" dirty="0">
                <a:solidFill>
                  <a:schemeClr val="dk1"/>
                </a:solidFill>
                <a:latin typeface="Times New Roman"/>
                <a:ea typeface="Times New Roman"/>
                <a:cs typeface="Times New Roman"/>
                <a:sym typeface="Times New Roman"/>
              </a:rPr>
              <a:t>﻿﻿List Views and Global Action</a:t>
            </a:r>
            <a:endParaRPr sz="1200" b="1" dirty="0">
              <a:solidFill>
                <a:schemeClr val="dk1"/>
              </a:solidFill>
              <a:latin typeface="Times New Roman"/>
              <a:ea typeface="Times New Roman"/>
              <a:cs typeface="Times New Roman"/>
              <a:sym typeface="Times New Roman"/>
            </a:endParaRPr>
          </a:p>
          <a:p>
            <a:pPr marL="139700" lvl="0" indent="0" algn="l" rtl="0">
              <a:spcBef>
                <a:spcPts val="0"/>
              </a:spcBef>
              <a:spcAft>
                <a:spcPts val="0"/>
              </a:spcAft>
              <a:buClr>
                <a:schemeClr val="dk1"/>
              </a:buClr>
              <a:buSzPts val="1400"/>
              <a:buNone/>
            </a:pPr>
            <a:endParaRPr sz="1200" b="1" dirty="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1200"/>
              </a:spcAft>
              <a:buSzPts val="1800"/>
              <a:buNone/>
            </a:pPr>
            <a:endParaRPr sz="1400" dirty="0">
              <a:solidFill>
                <a:srgbClr val="FF0000"/>
              </a:solidFill>
              <a:latin typeface="Montserrat"/>
              <a:ea typeface="Montserrat"/>
              <a:cs typeface="Montserrat"/>
              <a:sym typeface="Montserrat"/>
            </a:endParaRPr>
          </a:p>
        </p:txBody>
      </p:sp>
      <p:pic>
        <p:nvPicPr>
          <p:cNvPr id="117" name="Google Shape;117;p18"/>
          <p:cNvPicPr preferRelativeResize="0"/>
          <p:nvPr/>
        </p:nvPicPr>
        <p:blipFill rotWithShape="1">
          <a:blip r:embed="rId3">
            <a:alphaModFix/>
          </a:blip>
          <a:srcRect/>
          <a:stretch/>
        </p:blipFill>
        <p:spPr>
          <a:xfrm>
            <a:off x="6535150" y="0"/>
            <a:ext cx="2608852" cy="2517002"/>
          </a:xfrm>
          <a:prstGeom prst="rect">
            <a:avLst/>
          </a:prstGeom>
          <a:noFill/>
          <a:ln>
            <a:noFill/>
          </a:ln>
        </p:spPr>
      </p:pic>
      <p:sp>
        <p:nvSpPr>
          <p:cNvPr id="119" name="Google Shape;119;p18"/>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242</TotalTime>
  <Words>2308</Words>
  <Application>Microsoft Office PowerPoint</Application>
  <PresentationFormat>On-screen Show (16:9)</PresentationFormat>
  <Paragraphs>158</Paragraphs>
  <Slides>30</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Times New Roman</vt:lpstr>
      <vt:lpstr>Arial</vt:lpstr>
      <vt:lpstr>Montserrat</vt:lpstr>
      <vt:lpstr>Calibri</vt:lpstr>
      <vt:lpstr>Simple Light</vt:lpstr>
      <vt:lpstr>PowerPoint Presentation</vt:lpstr>
      <vt:lpstr>Hospital Management App</vt:lpstr>
      <vt:lpstr>Industry Description</vt:lpstr>
      <vt:lpstr>Industry Description</vt:lpstr>
      <vt:lpstr>Hospital Management Application</vt:lpstr>
      <vt:lpstr>Hospital Management Application</vt:lpstr>
      <vt:lpstr>Hospital Management Application</vt:lpstr>
      <vt:lpstr>PowerPoint Presentation</vt:lpstr>
      <vt:lpstr>Hardware /Software Specification</vt:lpstr>
      <vt:lpstr>RESULTS</vt:lpstr>
      <vt:lpstr>RESULTS</vt:lpstr>
      <vt:lpstr>RESULTS</vt:lpstr>
      <vt:lpstr>RESULTS</vt:lpstr>
      <vt:lpstr>RESULTS</vt:lpstr>
      <vt:lpstr>RESULTS</vt:lpstr>
      <vt:lpstr>RESULTS</vt:lpstr>
      <vt:lpstr>RESULTS</vt:lpstr>
      <vt:lpstr>RESULTS</vt:lpstr>
      <vt:lpstr>RESULTS</vt:lpstr>
      <vt:lpstr>RESULTS</vt:lpstr>
      <vt:lpstr>RESULTS</vt:lpstr>
      <vt:lpstr>RESULTS</vt:lpstr>
      <vt:lpstr>RESULTS</vt:lpstr>
      <vt:lpstr>RESULTS</vt:lpstr>
      <vt:lpstr>RESULTS</vt:lpstr>
      <vt:lpstr>CONCLUSION</vt:lpstr>
      <vt:lpstr>REFERENCES</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Sahil Kirpane</dc:creator>
  <cp:lastModifiedBy>AYUSH</cp:lastModifiedBy>
  <cp:revision>10</cp:revision>
  <dcterms:modified xsi:type="dcterms:W3CDTF">2024-08-12T02:53:18Z</dcterms:modified>
</cp:coreProperties>
</file>