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3" r:id="rId8"/>
    <p:sldId id="30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337DE2-C8E2-4921-87DA-1ABD7908E663}" v="4" dt="2023-10-18T16:54:47.7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4" d="100"/>
          <a:sy n="74" d="100"/>
        </p:scale>
        <p:origin x="3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126104"/>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70920" y="1237467"/>
            <a:ext cx="3214307" cy="3370134"/>
          </a:xfrm>
        </p:spPr>
        <p:txBody>
          <a:bodyPr anchor="b">
            <a:normAutofit fontScale="90000"/>
          </a:bodyPr>
          <a:lstStyle/>
          <a:p>
            <a:r>
              <a:rPr lang="en-US" sz="3200" dirty="0">
                <a:solidFill>
                  <a:schemeClr val="tx1"/>
                </a:solidFill>
              </a:rPr>
              <a:t>AN INSPIRING LEADER:-</a:t>
            </a:r>
            <a:br>
              <a:rPr lang="en-US" sz="3200" dirty="0">
                <a:solidFill>
                  <a:schemeClr val="tx1"/>
                </a:solidFill>
              </a:rPr>
            </a:br>
            <a:r>
              <a:rPr lang="en-US" sz="3200" dirty="0">
                <a:solidFill>
                  <a:schemeClr val="tx1"/>
                </a:solidFill>
              </a:rPr>
              <a:t>PM NARENDRA MODI</a:t>
            </a:r>
            <a:br>
              <a:rPr lang="en-US" sz="3200" dirty="0">
                <a:solidFill>
                  <a:schemeClr val="tx1"/>
                </a:solidFill>
              </a:rPr>
            </a:br>
            <a:br>
              <a:rPr lang="en-US" sz="3200" dirty="0">
                <a:solidFill>
                  <a:schemeClr val="tx1"/>
                </a:solidFill>
              </a:rPr>
            </a:br>
            <a:br>
              <a:rPr lang="en-US" sz="3200" dirty="0">
                <a:solidFill>
                  <a:schemeClr val="tx1"/>
                </a:solidFill>
              </a:rPr>
            </a:br>
            <a:br>
              <a:rPr lang="en-US" sz="3200" dirty="0">
                <a:solidFill>
                  <a:schemeClr val="tx1"/>
                </a:solidFill>
              </a:rPr>
            </a:br>
            <a:endParaRPr lang="en-US" sz="32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nSpc>
                <a:spcPct val="100000"/>
              </a:lnSpc>
            </a:pPr>
            <a:r>
              <a:rPr lang="en-US" sz="1600" dirty="0">
                <a:latin typeface="Arial" panose="020B0604020202020204" pitchFamily="34" charset="0"/>
                <a:ea typeface="Cascadia Mono SemiBold" panose="020B0609020000020004" pitchFamily="49" charset="0"/>
                <a:cs typeface="Arial" panose="020B0604020202020204" pitchFamily="34" charset="0"/>
              </a:rPr>
              <a:t>Ayush A Poladiya</a:t>
            </a:r>
          </a:p>
          <a:p>
            <a:pPr>
              <a:lnSpc>
                <a:spcPct val="100000"/>
              </a:lnSpc>
            </a:pPr>
            <a:r>
              <a:rPr lang="en-US" sz="1600" dirty="0">
                <a:latin typeface="Arial" panose="020B0604020202020204" pitchFamily="34" charset="0"/>
                <a:ea typeface="Cascadia Mono SemiBold" panose="020B0609020000020004" pitchFamily="49" charset="0"/>
                <a:cs typeface="Arial" panose="020B0604020202020204" pitchFamily="34" charset="0"/>
              </a:rPr>
              <a:t>Roll no 2317046</a:t>
            </a:r>
          </a:p>
          <a:p>
            <a:pPr>
              <a:lnSpc>
                <a:spcPct val="100000"/>
              </a:lnSpc>
            </a:pPr>
            <a:r>
              <a:rPr lang="en-US" sz="1600" dirty="0" err="1">
                <a:latin typeface="Arial" panose="020B0604020202020204" pitchFamily="34" charset="0"/>
                <a:ea typeface="Cascadia Mono SemiBold" panose="020B0609020000020004" pitchFamily="49" charset="0"/>
                <a:cs typeface="Arial" panose="020B0604020202020204" pitchFamily="34" charset="0"/>
              </a:rPr>
              <a:t>fyds</a:t>
            </a:r>
            <a:endParaRPr lang="en-US" sz="1600" dirty="0">
              <a:latin typeface="Arial" panose="020B0604020202020204" pitchFamily="34" charset="0"/>
              <a:ea typeface="Cascadia Mono SemiBold" panose="020B0609020000020004" pitchFamily="49" charset="0"/>
              <a:cs typeface="Arial" panose="020B0604020202020204" pitchFamily="34" charset="0"/>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E5E4AD-9BB9-4B70-901F-FD4E91194B11}"/>
              </a:ext>
            </a:extLst>
          </p:cNvPr>
          <p:cNvSpPr txBox="1"/>
          <p:nvPr/>
        </p:nvSpPr>
        <p:spPr>
          <a:xfrm>
            <a:off x="115503" y="70878"/>
            <a:ext cx="7979343" cy="5755422"/>
          </a:xfrm>
          <a:prstGeom prst="rect">
            <a:avLst/>
          </a:prstGeom>
          <a:noFill/>
        </p:spPr>
        <p:txBody>
          <a:bodyPr wrap="square">
            <a:spAutoFit/>
          </a:bodyPr>
          <a:lstStyle/>
          <a:p>
            <a:r>
              <a:rPr lang="en-IN" sz="1600" dirty="0">
                <a:latin typeface="Arial" panose="020B0604020202020204" pitchFamily="34" charset="0"/>
                <a:cs typeface="Arial" panose="020B0604020202020204" pitchFamily="34" charset="0"/>
              </a:rPr>
              <a:t>Swachh Bharat Abhiyan (Clean India Mission): An ambitious campaign to promote cleanliness and sanitation across India</a:t>
            </a:r>
          </a:p>
          <a:p>
            <a:r>
              <a:rPr lang="en-IN" sz="1600" dirty="0">
                <a:latin typeface="Arial" panose="020B0604020202020204" pitchFamily="34" charset="0"/>
                <a:cs typeface="Arial" panose="020B0604020202020204" pitchFamily="34" charset="0"/>
              </a:rPr>
              <a:t>.Jan Dhan Yojana: A financial inclusion program that aimed to provide bank accounts to millions of unbanked Indians.</a:t>
            </a:r>
          </a:p>
          <a:p>
            <a:r>
              <a:rPr lang="en-IN" sz="1600" dirty="0">
                <a:latin typeface="Arial" panose="020B0604020202020204" pitchFamily="34" charset="0"/>
                <a:cs typeface="Arial" panose="020B0604020202020204" pitchFamily="34" charset="0"/>
              </a:rPr>
              <a:t>Make in India: A program to encourage manufacturing and boost India's economy by promoting investment and ease of doing business.</a:t>
            </a:r>
          </a:p>
          <a:p>
            <a:r>
              <a:rPr lang="en-IN" sz="1600" dirty="0">
                <a:latin typeface="Arial" panose="020B0604020202020204" pitchFamily="34" charset="0"/>
                <a:cs typeface="Arial" panose="020B0604020202020204" pitchFamily="34" charset="0"/>
              </a:rPr>
              <a:t>Digital India: An initiative to promote digital infrastructure and technology adoption in various sectors.</a:t>
            </a:r>
          </a:p>
          <a:p>
            <a:r>
              <a:rPr lang="en-IN" sz="1600" dirty="0">
                <a:latin typeface="Arial" panose="020B0604020202020204" pitchFamily="34" charset="0"/>
                <a:cs typeface="Arial" panose="020B0604020202020204" pitchFamily="34" charset="0"/>
              </a:rPr>
              <a:t>Skill India: Focused on skill development and vocational training to enhance employability</a:t>
            </a:r>
          </a:p>
          <a:p>
            <a:r>
              <a:rPr lang="en-IN" sz="1600" dirty="0">
                <a:latin typeface="Arial" panose="020B0604020202020204" pitchFamily="34" charset="0"/>
                <a:cs typeface="Arial" panose="020B0604020202020204" pitchFamily="34" charset="0"/>
              </a:rPr>
              <a:t>.Pradhan Mantri Awas Yojana: A housing scheme aimed at providing affordable housing for all by 2022.GST (Goods and Services Tax): The implementation of a unified tax system to simplify the tax structure in India.</a:t>
            </a:r>
          </a:p>
          <a:p>
            <a:r>
              <a:rPr lang="en-IN" sz="1600" dirty="0">
                <a:latin typeface="Arial" panose="020B0604020202020204" pitchFamily="34" charset="0"/>
                <a:cs typeface="Arial" panose="020B0604020202020204" pitchFamily="34" charset="0"/>
              </a:rPr>
              <a:t>Atmanirbhar Bharat (Self-Reliant India): An economic self-reliance initiative to reduce dependence on imports.</a:t>
            </a:r>
          </a:p>
          <a:p>
            <a:r>
              <a:rPr lang="en-IN" sz="1600" dirty="0">
                <a:latin typeface="Arial" panose="020B0604020202020204" pitchFamily="34" charset="0"/>
                <a:cs typeface="Arial" panose="020B0604020202020204" pitchFamily="34" charset="0"/>
              </a:rPr>
              <a:t>Ujjwala Yojana: Providing free LPG connections to underprivileged households to promote clean cooking.</a:t>
            </a:r>
          </a:p>
          <a:p>
            <a:r>
              <a:rPr lang="en-IN" sz="1600" dirty="0">
                <a:latin typeface="Arial" panose="020B0604020202020204" pitchFamily="34" charset="0"/>
                <a:cs typeface="Arial" panose="020B0604020202020204" pitchFamily="34" charset="0"/>
              </a:rPr>
              <a:t>Beti Bachoo, Beti Padhao: A campaign to promote the education and welfare of the girl child.</a:t>
            </a:r>
          </a:p>
          <a:p>
            <a:r>
              <a:rPr lang="en-IN" sz="1600" dirty="0">
                <a:latin typeface="Arial" panose="020B0604020202020204" pitchFamily="34" charset="0"/>
                <a:cs typeface="Arial" panose="020B0604020202020204" pitchFamily="34" charset="0"/>
              </a:rPr>
              <a:t>Surgical Strikes: Successful military operations carried out in response to cross-border terrorism.</a:t>
            </a:r>
          </a:p>
          <a:p>
            <a:r>
              <a:rPr lang="en-IN" sz="1600" dirty="0">
                <a:latin typeface="Arial" panose="020B0604020202020204" pitchFamily="34" charset="0"/>
                <a:cs typeface="Arial" panose="020B0604020202020204" pitchFamily="34" charset="0"/>
              </a:rPr>
              <a:t>International Relations: Building diplomatic ties with various countries and strengthening India's position on the global stage</a:t>
            </a:r>
          </a:p>
        </p:txBody>
      </p:sp>
      <p:pic>
        <p:nvPicPr>
          <p:cNvPr id="5" name="Picture 4">
            <a:extLst>
              <a:ext uri="{FF2B5EF4-FFF2-40B4-BE49-F238E27FC236}">
                <a16:creationId xmlns:a16="http://schemas.microsoft.com/office/drawing/2014/main" id="{BE02508C-6717-F94F-2A11-E166A8D9C498}"/>
              </a:ext>
            </a:extLst>
          </p:cNvPr>
          <p:cNvPicPr>
            <a:picLocks noChangeAspect="1"/>
          </p:cNvPicPr>
          <p:nvPr/>
        </p:nvPicPr>
        <p:blipFill>
          <a:blip r:embed="rId2"/>
          <a:stretch>
            <a:fillRect/>
          </a:stretch>
        </p:blipFill>
        <p:spPr>
          <a:xfrm>
            <a:off x="8344952" y="545481"/>
            <a:ext cx="3847048" cy="3015867"/>
          </a:xfrm>
          <a:prstGeom prst="rect">
            <a:avLst/>
          </a:prstGeom>
        </p:spPr>
      </p:pic>
    </p:spTree>
    <p:extLst>
      <p:ext uri="{BB962C8B-B14F-4D97-AF65-F5344CB8AC3E}">
        <p14:creationId xmlns:p14="http://schemas.microsoft.com/office/powerpoint/2010/main" val="4108088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C5875A-E4BE-E796-9C0D-B5CBA7A07745}"/>
              </a:ext>
            </a:extLst>
          </p:cNvPr>
          <p:cNvSpPr txBox="1"/>
          <p:nvPr/>
        </p:nvSpPr>
        <p:spPr>
          <a:xfrm>
            <a:off x="940869" y="468217"/>
            <a:ext cx="10965581" cy="5355312"/>
          </a:xfrm>
          <a:prstGeom prst="rect">
            <a:avLst/>
          </a:prstGeom>
          <a:noFill/>
        </p:spPr>
        <p:txBody>
          <a:bodyPr wrap="square">
            <a:spAutoFit/>
          </a:bodyPr>
          <a:lstStyle/>
          <a:p>
            <a:r>
              <a:rPr lang="en-US" dirty="0"/>
              <a:t>Narendra Modi's leadership style is characterized by several key qualities:</a:t>
            </a:r>
          </a:p>
          <a:p>
            <a:pPr marL="342900" indent="-342900">
              <a:buAutoNum type="arabicPeriod"/>
            </a:pPr>
            <a:r>
              <a:rPr lang="en-US" dirty="0"/>
              <a:t>Charismatic Communication: He is known for his powerful and persuasive oratory, effectively connecting with the masses.</a:t>
            </a:r>
          </a:p>
          <a:p>
            <a:pPr marL="342900" indent="-342900">
              <a:buAutoNum type="arabicPeriod"/>
            </a:pPr>
            <a:r>
              <a:rPr lang="en-US" dirty="0"/>
              <a:t>2. Decisiveness: Modi is seen as a decisive leader who takes bold actions and makes tough decisions</a:t>
            </a:r>
          </a:p>
          <a:p>
            <a:pPr marL="342900" indent="-342900">
              <a:buAutoNum type="arabicPeriod"/>
            </a:pPr>
            <a:r>
              <a:rPr lang="en-US" dirty="0"/>
              <a:t>.3. Visionary: He has a vision for a developed and self-reliant India, which he communicates through initiatives like "Make in India" and "Digital India.“</a:t>
            </a:r>
          </a:p>
          <a:p>
            <a:pPr marL="342900" indent="-342900">
              <a:buAutoNum type="arabicPeriod"/>
            </a:pPr>
            <a:r>
              <a:rPr lang="en-US" dirty="0"/>
              <a:t>4. Strong Work Ethic: Modi is known for his tireless work ethic and hands-on approach to governance</a:t>
            </a:r>
          </a:p>
          <a:p>
            <a:pPr marL="342900" indent="-342900">
              <a:buAutoNum type="arabicPeriod"/>
            </a:pPr>
            <a:r>
              <a:rPr lang="en-US" dirty="0"/>
              <a:t>.5. Populist Policies: His focus on pro-poor and pro-development policies, such as Swachh Bharat and Jan Dhan Yojana, resonates with a broad spectrum of the population.</a:t>
            </a:r>
          </a:p>
          <a:p>
            <a:pPr marL="342900" indent="-342900">
              <a:buAutoNum type="arabicPeriod"/>
            </a:pPr>
            <a:r>
              <a:rPr lang="en-US" dirty="0"/>
              <a:t>6. Nationalism: Modi's leadership often emphasizes national pride and security, with a strong stance on defense and international relations.</a:t>
            </a:r>
          </a:p>
          <a:p>
            <a:pPr marL="342900" indent="-342900">
              <a:buAutoNum type="arabicPeriod"/>
            </a:pPr>
            <a:r>
              <a:rPr lang="en-US" dirty="0"/>
              <a:t>7. Political Strategy: He is a shrewd strategist in politics, as seen in his electoral victories and party management.</a:t>
            </a:r>
          </a:p>
          <a:p>
            <a:pPr marL="342900" indent="-342900">
              <a:buAutoNum type="arabicPeriod"/>
            </a:pPr>
            <a:r>
              <a:rPr lang="en-US" dirty="0"/>
              <a:t>8. Innovation and Technology: Modi embraces technology in governance, using social media and digital platforms to reach citizens.</a:t>
            </a:r>
          </a:p>
          <a:p>
            <a:pPr marL="342900" indent="-342900">
              <a:buAutoNum type="arabicPeriod"/>
            </a:pPr>
            <a:r>
              <a:rPr lang="en-US" dirty="0"/>
              <a:t>9. Global Diplomacy: He has been active in building India's international standing and fostering relationships with other countries.</a:t>
            </a:r>
          </a:p>
          <a:p>
            <a:pPr marL="342900" indent="-342900">
              <a:buAutoNum type="arabicPeriod"/>
            </a:pPr>
            <a:r>
              <a:rPr lang="en-US" dirty="0"/>
              <a:t>Modi's leadership style has garnered both praise and criticism, but it undeniably leaves a significant impact on India's political landscape.</a:t>
            </a:r>
            <a:endParaRPr lang="en-IN" dirty="0"/>
          </a:p>
        </p:txBody>
      </p:sp>
    </p:spTree>
    <p:extLst>
      <p:ext uri="{BB962C8B-B14F-4D97-AF65-F5344CB8AC3E}">
        <p14:creationId xmlns:p14="http://schemas.microsoft.com/office/powerpoint/2010/main" val="3055098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68A365-36BB-1393-F364-0DECD826223A}"/>
              </a:ext>
            </a:extLst>
          </p:cNvPr>
          <p:cNvSpPr txBox="1"/>
          <p:nvPr/>
        </p:nvSpPr>
        <p:spPr>
          <a:xfrm>
            <a:off x="308008" y="404261"/>
            <a:ext cx="8838398" cy="4247317"/>
          </a:xfrm>
          <a:prstGeom prst="rect">
            <a:avLst/>
          </a:prstGeom>
          <a:noFill/>
        </p:spPr>
        <p:txBody>
          <a:bodyPr wrap="square">
            <a:spAutoFit/>
          </a:bodyPr>
          <a:lstStyle/>
          <a:p>
            <a:r>
              <a:rPr lang="en-IN" dirty="0"/>
              <a:t>Advantage</a:t>
            </a:r>
          </a:p>
          <a:p>
            <a:r>
              <a:rPr lang="en-IN" dirty="0"/>
              <a:t> 1: Economic Growth Highlight the positive impact of economic reforms and initiatives like "Make in India."</a:t>
            </a:r>
          </a:p>
          <a:p>
            <a:r>
              <a:rPr lang="en-IN" dirty="0"/>
              <a:t> 2: Decisive Leadership Discuss how Modi's decisiveness has led to quick policy implementation.</a:t>
            </a:r>
          </a:p>
          <a:p>
            <a:r>
              <a:rPr lang="en-IN" dirty="0"/>
              <a:t> 3: Infrastructure Development Mention the focus on infrastructure projects and connectivity improvements.</a:t>
            </a:r>
          </a:p>
          <a:p>
            <a:endParaRPr lang="en-IN" dirty="0"/>
          </a:p>
          <a:p>
            <a:r>
              <a:rPr lang="en-IN" dirty="0"/>
              <a:t> Disadvantages</a:t>
            </a:r>
          </a:p>
          <a:p>
            <a:r>
              <a:rPr lang="en-IN" dirty="0"/>
              <a:t>1: Authoritarian Image Discuss concerns about a perceived authoritarian leadership style.</a:t>
            </a:r>
          </a:p>
          <a:p>
            <a:r>
              <a:rPr lang="en-IN" dirty="0"/>
              <a:t>Disadvantage</a:t>
            </a:r>
          </a:p>
          <a:p>
            <a:r>
              <a:rPr lang="en-IN" dirty="0"/>
              <a:t> 2: Controversial Policies Highlight controversial policies and decisions that have faced opposition</a:t>
            </a:r>
          </a:p>
          <a:p>
            <a:r>
              <a:rPr lang="en-IN" dirty="0"/>
              <a:t>3: Communal Tensions:-Mention instances of communal tensions and criticisms related to religious issues.</a:t>
            </a:r>
          </a:p>
        </p:txBody>
      </p:sp>
    </p:spTree>
    <p:extLst>
      <p:ext uri="{BB962C8B-B14F-4D97-AF65-F5344CB8AC3E}">
        <p14:creationId xmlns:p14="http://schemas.microsoft.com/office/powerpoint/2010/main" val="2407719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72F228-3BF4-F2C1-EF8E-50FA2C63530E}"/>
              </a:ext>
            </a:extLst>
          </p:cNvPr>
          <p:cNvSpPr txBox="1"/>
          <p:nvPr/>
        </p:nvSpPr>
        <p:spPr>
          <a:xfrm>
            <a:off x="189781" y="86265"/>
            <a:ext cx="11395494" cy="5909310"/>
          </a:xfrm>
          <a:prstGeom prst="rect">
            <a:avLst/>
          </a:prstGeom>
          <a:noFill/>
        </p:spPr>
        <p:txBody>
          <a:bodyPr wrap="square">
            <a:spAutoFit/>
          </a:bodyPr>
          <a:lstStyle/>
          <a:p>
            <a:pPr algn="l"/>
            <a:r>
              <a:rPr lang="en-US" b="0" i="0" dirty="0">
                <a:solidFill>
                  <a:srgbClr val="374151"/>
                </a:solidFill>
                <a:effectLst/>
                <a:latin typeface="Söhne"/>
              </a:rPr>
              <a:t>People have various reasons for supporting and liking Prime Minister Narendra Modi as a leader:</a:t>
            </a:r>
          </a:p>
          <a:p>
            <a:pPr algn="l">
              <a:buFont typeface="+mj-lt"/>
              <a:buAutoNum type="arabicPeriod"/>
            </a:pPr>
            <a:r>
              <a:rPr lang="en-US" b="0" i="0" dirty="0">
                <a:solidFill>
                  <a:srgbClr val="374151"/>
                </a:solidFill>
                <a:effectLst/>
                <a:latin typeface="Söhne"/>
              </a:rPr>
              <a:t>Charismatic Leadership: Many people find Modi's leadership style to be charismatic and energetic, which resonates with them.</a:t>
            </a:r>
          </a:p>
          <a:p>
            <a:pPr algn="l">
              <a:buFont typeface="+mj-lt"/>
              <a:buAutoNum type="arabicPeriod"/>
            </a:pPr>
            <a:r>
              <a:rPr lang="en-US" b="0" i="0" dirty="0">
                <a:solidFill>
                  <a:srgbClr val="374151"/>
                </a:solidFill>
                <a:effectLst/>
                <a:latin typeface="Söhne"/>
              </a:rPr>
              <a:t>Strong Communicator: Modi is known for his effective communication skills, connecting with people through speeches and social media.</a:t>
            </a:r>
          </a:p>
          <a:p>
            <a:pPr algn="l">
              <a:buFont typeface="+mj-lt"/>
              <a:buAutoNum type="arabicPeriod"/>
            </a:pPr>
            <a:r>
              <a:rPr lang="en-US" b="0" i="0" dirty="0">
                <a:solidFill>
                  <a:srgbClr val="374151"/>
                </a:solidFill>
                <a:effectLst/>
                <a:latin typeface="Söhne"/>
              </a:rPr>
              <a:t>Economic Reforms: His government has initiated economic reforms like "Make in India" and "Digital India," which are seen as positive steps for economic growth.</a:t>
            </a:r>
          </a:p>
          <a:p>
            <a:pPr algn="l">
              <a:buFont typeface="+mj-lt"/>
              <a:buAutoNum type="arabicPeriod"/>
            </a:pPr>
            <a:r>
              <a:rPr lang="en-US" b="0" i="0" dirty="0">
                <a:solidFill>
                  <a:srgbClr val="374151"/>
                </a:solidFill>
                <a:effectLst/>
                <a:latin typeface="Söhne"/>
              </a:rPr>
              <a:t>National Security: People appreciate his strong stance on national security, particularly in response to threats from terrorism and neighboring countries.</a:t>
            </a:r>
          </a:p>
          <a:p>
            <a:pPr algn="l">
              <a:buFont typeface="+mj-lt"/>
              <a:buAutoNum type="arabicPeriod"/>
            </a:pPr>
            <a:r>
              <a:rPr lang="en-US" b="0" i="0" dirty="0">
                <a:solidFill>
                  <a:srgbClr val="374151"/>
                </a:solidFill>
                <a:effectLst/>
                <a:latin typeface="Söhne"/>
              </a:rPr>
              <a:t>Infrastructure Development: Under his leadership, there has been significant investment in infrastructure projects, which many believe will benefit the country in the long term.</a:t>
            </a:r>
          </a:p>
          <a:p>
            <a:pPr algn="l">
              <a:buFont typeface="+mj-lt"/>
              <a:buAutoNum type="arabicPeriod"/>
            </a:pPr>
            <a:r>
              <a:rPr lang="en-US" b="0" i="0" dirty="0">
                <a:solidFill>
                  <a:srgbClr val="374151"/>
                </a:solidFill>
                <a:effectLst/>
                <a:latin typeface="Söhne"/>
              </a:rPr>
              <a:t>Social Welfare Schemes: Schemes such as "Swachh Bharat Abhiyan" and "Pradhan Mantri Jan Dhan Yojana" have been praised for their focus on social development and financial inclusion.</a:t>
            </a:r>
          </a:p>
          <a:p>
            <a:pPr algn="l">
              <a:buFont typeface="+mj-lt"/>
              <a:buAutoNum type="arabicPeriod"/>
            </a:pPr>
            <a:r>
              <a:rPr lang="en-US" b="0" i="0" dirty="0">
                <a:solidFill>
                  <a:srgbClr val="374151"/>
                </a:solidFill>
                <a:effectLst/>
                <a:latin typeface="Söhne"/>
              </a:rPr>
              <a:t>Political Stability: His party, the BJP, has provided political stability, reducing the frequent changes in leadership that India has experienced in the past.</a:t>
            </a:r>
          </a:p>
          <a:p>
            <a:pPr algn="l">
              <a:buFont typeface="+mj-lt"/>
              <a:buAutoNum type="arabicPeriod"/>
            </a:pPr>
            <a:r>
              <a:rPr lang="en-US" b="0" i="0" dirty="0">
                <a:solidFill>
                  <a:srgbClr val="374151"/>
                </a:solidFill>
                <a:effectLst/>
                <a:latin typeface="Söhne"/>
              </a:rPr>
              <a:t>Populist Policies: Modi's policies often aim to address the concerns of the common man, which endears him to many voters.</a:t>
            </a:r>
          </a:p>
          <a:p>
            <a:pPr algn="l">
              <a:buFont typeface="+mj-lt"/>
              <a:buAutoNum type="arabicPeriod"/>
            </a:pPr>
            <a:r>
              <a:rPr lang="en-US" b="0" i="0" dirty="0">
                <a:solidFill>
                  <a:srgbClr val="374151"/>
                </a:solidFill>
                <a:effectLst/>
                <a:latin typeface="Söhne"/>
              </a:rPr>
              <a:t>Nationalism and Identity: His emphasis on promoting a sense of national pride and identity appeals to those who value patriotism and cultural heritage.</a:t>
            </a:r>
          </a:p>
          <a:p>
            <a:pPr algn="l"/>
            <a:r>
              <a:rPr lang="en-US" b="0" i="0" dirty="0">
                <a:solidFill>
                  <a:srgbClr val="374151"/>
                </a:solidFill>
                <a:effectLst/>
                <a:latin typeface="Söhne"/>
              </a:rPr>
              <a:t>It's important to note that public opinion about political leaders is diverse, and these points represent the views of some of Modi's supporters. There are also critics who hold differing opinions on his leadership.</a:t>
            </a:r>
          </a:p>
        </p:txBody>
      </p:sp>
    </p:spTree>
    <p:extLst>
      <p:ext uri="{BB962C8B-B14F-4D97-AF65-F5344CB8AC3E}">
        <p14:creationId xmlns:p14="http://schemas.microsoft.com/office/powerpoint/2010/main" val="1352538522"/>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230e9df3-be65-4c73-a93b-d1236ebd677e"/>
    <ds:schemaRef ds:uri="http://schemas.microsoft.com/office/2006/documentManagement/types"/>
    <ds:schemaRef ds:uri="http://www.w3.org/XML/1998/namespace"/>
    <ds:schemaRef ds:uri="71af3243-3dd4-4a8d-8c0d-dd76da1f02a5"/>
    <ds:schemaRef ds:uri="http://purl.org/dc/dcmitype/"/>
    <ds:schemaRef ds:uri="http://schemas.microsoft.com/sharepoint/v3"/>
    <ds:schemaRef ds:uri="http://schemas.microsoft.com/office/infopath/2007/PartnerControls"/>
    <ds:schemaRef ds:uri="http://schemas.openxmlformats.org/package/2006/metadata/core-properties"/>
    <ds:schemaRef ds:uri="http://schemas.microsoft.com/office/2006/metadata/properties"/>
    <ds:schemaRef ds:uri="16c05727-aa75-4e4a-9b5f-8a80a1165891"/>
    <ds:schemaRef ds:uri="http://purl.org/dc/terms/"/>
    <ds:schemaRef ds:uri="http://purl.org/dc/elements/1.1/"/>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{7558DC41-9A2F-4B93-9338-F1BDF2A50ECA}tf22712842_win32</Template>
  <TotalTime>27</TotalTime>
  <Words>857</Words>
  <Application>Microsoft Office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Bookman Old Style</vt:lpstr>
      <vt:lpstr>Calibri</vt:lpstr>
      <vt:lpstr>Franklin Gothic Book</vt:lpstr>
      <vt:lpstr>Söhne</vt:lpstr>
      <vt:lpstr>Custom</vt:lpstr>
      <vt:lpstr>AN INSPIRING LEADER:- PM NARENDRA MODI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INSPIRING LEADER:- PM NARENDRA MODI</dc:title>
  <dc:creator>AYUSH .</dc:creator>
  <cp:lastModifiedBy>AYUSH .</cp:lastModifiedBy>
  <cp:revision>2</cp:revision>
  <dcterms:created xsi:type="dcterms:W3CDTF">2023-10-18T13:24:05Z</dcterms:created>
  <dcterms:modified xsi:type="dcterms:W3CDTF">2023-10-18T16:54:59Z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