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CFB49464-A247-4D30-9AB0-78F466BC5ECE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3973AAC7-FD68-4957-A342-EEA48C1A37DF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E8947553-92CE-428A-87C5-1C561562B867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nltk.org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nltk.org/api/nltk.tokenize.html#module-nltk.tokenize.treebank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textblob.readthedocs.io/en/dev/" TargetMode="External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radimrehurek.com/gensim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keras.io/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en.wiktionary.org/wiki/A_batteries#English" TargetMode="External"/><Relationship Id="rId2" Type="http://schemas.openxmlformats.org/officeDocument/2006/relationships/hyperlink" Target="https://en.wiktionary.org/wiki/activities#English" TargetMode="External"/><Relationship Id="rId3" Type="http://schemas.openxmlformats.org/officeDocument/2006/relationships/hyperlink" Target="https://en.wiktionary.org/wiki/ambiguities#English" TargetMode="External"/><Relationship Id="rId4" Type="http://schemas.openxmlformats.org/officeDocument/2006/relationships/hyperlink" Target="https://en.wiktionary.org/wiki/accessaries#English" TargetMode="External"/><Relationship Id="rId5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this step, NLP checks whether the text holds a meaning or not. 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tries to decipher the accurate meaning of the text.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Semantic Analyzer will reject a sentence like “ dry water, “hot ice-cream”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several techniques used for Semantics Analysis are: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749160" indent="-317160">
              <a:lnSpc>
                <a:spcPct val="115000"/>
              </a:lnSpc>
              <a:spcBef>
                <a:spcPts val="1400"/>
              </a:spcBef>
              <a:buClr>
                <a:srgbClr val="444444"/>
              </a:buClr>
              <a:buFont typeface="Times New Roman"/>
              <a:buChar char="●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Named Entity Recognition (NER)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749160" indent="-317160">
              <a:lnSpc>
                <a:spcPct val="115000"/>
              </a:lnSpc>
              <a:buClr>
                <a:srgbClr val="444444"/>
              </a:buClr>
              <a:buFont typeface="Times New Roman"/>
              <a:buChar char="●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 Sense Disambiguation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749160" indent="-317160">
              <a:lnSpc>
                <a:spcPct val="115000"/>
              </a:lnSpc>
              <a:buClr>
                <a:srgbClr val="444444"/>
              </a:buClr>
              <a:buFont typeface="Times New Roman"/>
              <a:buChar char="●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Natural Language Generation 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200"/>
              </a:spcBef>
              <a:spcAft>
                <a:spcPts val="1199"/>
              </a:spcAf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384;g28e73db6b53_0_23" descr=""/>
          <p:cNvPicPr/>
          <p:nvPr/>
        </p:nvPicPr>
        <p:blipFill>
          <a:blip r:embed="rId1"/>
          <a:srcRect l="27342" t="30384" r="0" b="10394"/>
          <a:stretch/>
        </p:blipFill>
        <p:spPr>
          <a:xfrm>
            <a:off x="0" y="487800"/>
            <a:ext cx="9143640" cy="418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389;g28e73db6b53_0_66" descr=""/>
          <p:cNvPicPr/>
          <p:nvPr/>
        </p:nvPicPr>
        <p:blipFill>
          <a:blip r:embed="rId1"/>
          <a:srcRect l="27760" t="47899" r="34932" b="16329"/>
          <a:stretch/>
        </p:blipFill>
        <p:spPr>
          <a:xfrm>
            <a:off x="692280" y="632520"/>
            <a:ext cx="7673040" cy="413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Solution: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 Tokens: ['Success', 'does', "n't", 'come', 'from', 'what', 'you', 'do', 'occasionally', 'but', 'what', 'you', 'do', 'consistently', '.']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Sentence Tokens: ["Success doesn't come from what you do occasionally but what you do consistently."]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Character Tokens: ['S', 'u', 'c', 'c', 'e', 's', 's', ' ', 'd', 'o', 'e', 's', 'n', "'", 't', ' ', 'c', 'o', 'm', 'e', ' ', 'f', 'r', 'o', 'm', ' ', 'w', 'h', 'a', 't', ' ', 'y', 'o', 'u', ' ', 'd', 'o', ' ', 'o', 'c', 'c', 'a', 's', 'i', 'o', 'n', 'a', 'l', 'l', 'y', ' ', 'b', 'u', 't', ' ', 'w', 'h', 'a', 't', ' ', 'y', 'o', 'u', ' ', 'd', 'o', ' ', 'c', 'o', 'n', 's', 'i', 's', 't', 'e', 'n', 't', 'l', 'y', '.']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1760" y="1188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future belongs to those who believe in the beauty of their dreams“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Tokenization is performed to break the data into individual parts, in order to understand it by machines.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tokenization for above sentence, we’d get something like this: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‘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The’, ‘future’,  ‘belongs’, ‘to’ , ‘those’ , ‘who’ , ‘believe’,  ‘in’,  ‘the’,  ‘beauty’,  ‘of’, ‘their’, ‘dreams’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Importance of Tokenization: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Text Analysis: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Tokenization is a crucial step in text analysis tasks, allowing computers to understand and process the structure of a text.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980000"/>
              </a:buClr>
              <a:buFont typeface="Times New Roman"/>
              <a:buAutoNum type="arabicPeriod"/>
            </a:pP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Information Retrieval: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search engines, tokens help in retrieving relevant documents based on user queries.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5b0f00"/>
              </a:buClr>
              <a:buFont typeface="Times New Roman"/>
              <a:buAutoNum type="arabicPeriod"/>
            </a:pP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Machine Learning:</a:t>
            </a:r>
            <a:r>
              <a:rPr b="0" lang="en-IN" sz="1800" spc="-1" strike="noStrike">
                <a:solidFill>
                  <a:srgbClr val="5b0f00"/>
                </a:solid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Tokenized text is often used as input for machine learning models in natural language processing applications.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Language Understanding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Tokenization provides a foundation for other NLP tasks such as stemming, lemmatization, and part-of-speech tagging.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Tools used for Tokenization: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3640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White Space Tokenization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NLTK Word Tokenize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 and Sentence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White Space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Punctuation-based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Treebank Word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Tweet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MWE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TextBlob Word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spaCy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Gensim word tokenizer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Tokenization with Keras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marL="457200" indent="-3884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White Space Tokenization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is the simplest way of tokenization. It uses white space to separate tokens from one another.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can be accomplished with </a:t>
            </a:r>
            <a:r>
              <a:rPr b="1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Python’s split function. 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Split function is available on all string object instances as well as on the string built-in class itself. 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change the separator any way you need.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data= Like a flower in the dessert, I have to grow in the cruelest weather. Holding on to every drop of rain, just to stay alive. But it’s not enough to survive, I want to bloom beneath the blazing sun. And show y'all the colours that live inside of me. I want you to see what I can become. ‘Christy Ann Martine’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2. NLTK Word Tokenize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1"/>
              </a:rPr>
              <a:t>NLTK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(Natural Language Toolkit) is an open-source Python library for Natural Language Processing. It has easy-to-use interfaces such as WordNet, along with a set of text processing libraries for classification, tokenization, stemming, and tagging.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easily tokenize the sentences and words of the text with the tokenize module of NLTK.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432;p48" descr=""/>
          <p:cNvPicPr/>
          <p:nvPr/>
        </p:nvPicPr>
        <p:blipFill>
          <a:blip r:embed="rId2"/>
          <a:stretch/>
        </p:blipFill>
        <p:spPr>
          <a:xfrm>
            <a:off x="417960" y="2501640"/>
            <a:ext cx="7680600" cy="213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marL="457200" indent="-38844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Word and sentence tokenizer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438;p49" descr=""/>
          <p:cNvPicPr/>
          <p:nvPr/>
        </p:nvPicPr>
        <p:blipFill>
          <a:blip r:embed="rId1"/>
          <a:stretch/>
        </p:blipFill>
        <p:spPr>
          <a:xfrm>
            <a:off x="103320" y="1782720"/>
            <a:ext cx="8505360" cy="167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P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Scikit-learn:</a:t>
            </a: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It provides a wide range of algorithms for building machine learning models in Python.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Natural language Toolkit (NLTK):</a:t>
            </a: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NLTK is a complete toolkit for all NLP techniques.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Pattern:</a:t>
            </a: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It is a web mining module for NLP and machine learning.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TextBlob:</a:t>
            </a: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It provides an easy interface to learn basic NLP tasks like sentiment analysis, noun phrase extraction, or pos-tagging.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Quepy:</a:t>
            </a: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Quepy is used to transform natural language questions into queries in a database query language.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SpaCy:</a:t>
            </a: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SpaCy is an open-source NLP library which is used for Data Extraction, Data Analysis, Sentiment Analysis, and Text Summarization.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Gensim:</a:t>
            </a: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Gensim works with large datasets and processes data streams.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b. Punctuation-based tokenizer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This tokenizer splits the sentences into words based on white spaces and punctuations.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445;p50" descr=""/>
          <p:cNvPicPr/>
          <p:nvPr/>
        </p:nvPicPr>
        <p:blipFill>
          <a:blip r:embed="rId1"/>
          <a:stretch/>
        </p:blipFill>
        <p:spPr>
          <a:xfrm>
            <a:off x="450720" y="2367000"/>
            <a:ext cx="8034840" cy="8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c. Treebank Word Tokenizer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tokenizer has a variety of common rules for english word tokenization.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separates phrase-terminating punctuation like (?!.;,) from adjacent tokens and retains  a single token. Besides, it contains rules for English contractions.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 example: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“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don’t” is tokenized as [“do”, “n’t”].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Rules for the Treebank Tokenizer at this</a:t>
            </a:r>
            <a:r>
              <a:rPr b="0" lang="en-IN" sz="14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1"/>
              </a:rPr>
              <a:t> link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oogle Shape;452;p51" descr=""/>
          <p:cNvPicPr/>
          <p:nvPr/>
        </p:nvPicPr>
        <p:blipFill>
          <a:blip r:embed="rId2"/>
          <a:stretch/>
        </p:blipFill>
        <p:spPr>
          <a:xfrm>
            <a:off x="311760" y="3127680"/>
            <a:ext cx="8271360" cy="100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738880" y="273600"/>
            <a:ext cx="5694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1760" y="1455840"/>
            <a:ext cx="8520120" cy="3112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When we want to apply tokenization in text data like tweets, the tokenizers mentioned above can’t produce practical tokens.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Through this issue, NLTK has a rule based tokenizer special for tweets. We can split emojis into different words if we need them for tasks like sentiment analysis.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459;p52" descr=""/>
          <p:cNvPicPr/>
          <p:nvPr/>
        </p:nvPicPr>
        <p:blipFill>
          <a:blip r:embed="rId1"/>
          <a:stretch/>
        </p:blipFill>
        <p:spPr>
          <a:xfrm>
            <a:off x="492840" y="2951280"/>
            <a:ext cx="8157960" cy="1009440"/>
          </a:xfrm>
          <a:prstGeom prst="rect">
            <a:avLst/>
          </a:prstGeom>
          <a:ln>
            <a:noFill/>
          </a:ln>
        </p:spPr>
      </p:pic>
      <p:pic>
        <p:nvPicPr>
          <p:cNvPr id="201" name="Google Shape;460;p52" descr=""/>
          <p:cNvPicPr/>
          <p:nvPr/>
        </p:nvPicPr>
        <p:blipFill>
          <a:blip r:embed="rId2"/>
          <a:srcRect l="0" t="14797" r="0" b="12071"/>
          <a:stretch/>
        </p:blipFill>
        <p:spPr>
          <a:xfrm>
            <a:off x="47160" y="107280"/>
            <a:ext cx="2270880" cy="90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NLTK’s multi-word expression tokenizer (MWETokenizer) provides a function add_mwe() that allows the user to enter multiple word expressions before using the tokenizer on the text. More simply, it can merge multi-word expressions into single tokens.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467;p53" descr=""/>
          <p:cNvPicPr/>
          <p:nvPr/>
        </p:nvPicPr>
        <p:blipFill>
          <a:blip r:embed="rId1"/>
          <a:stretch/>
        </p:blipFill>
        <p:spPr>
          <a:xfrm>
            <a:off x="398880" y="2160000"/>
            <a:ext cx="8097840" cy="209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1"/>
              </a:rPr>
              <a:t>TextBlob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is a Python library for processing textual data.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provides a consistent API for diving into common natural language processing (NLP) tasks such as part-of-speech tagging, noun phrase extraction, sentiment analysis, classification, translation, and more.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Let’s start by installing TextBlob and the NLTK corpora: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$pip install -U textblob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$python3 -m textblob.download_corpora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1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479;p55" descr=""/>
          <p:cNvPicPr/>
          <p:nvPr/>
        </p:nvPicPr>
        <p:blipFill>
          <a:blip r:embed="rId1"/>
          <a:stretch/>
        </p:blipFill>
        <p:spPr>
          <a:xfrm>
            <a:off x="420480" y="1256400"/>
            <a:ext cx="8227080" cy="263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4. Spacy Tokenizer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555555"/>
                </a:solidFill>
                <a:latin typeface="Times New Roman"/>
                <a:ea typeface="Times New Roman"/>
              </a:rPr>
              <a:t>The spaCy library is one of the most popular NLP libraries along with NLTK.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555555"/>
                </a:solidFill>
                <a:latin typeface="Times New Roman"/>
                <a:ea typeface="Times New Roman"/>
              </a:rPr>
              <a:t>The basic difference between the two libraries is the fact that NLTK contains a wide variety of algorithms to solve one problem whereas spaCy contains only one, but the best algorithm to solve a problem.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200" spc="-1" strike="noStrike">
                <a:solidFill>
                  <a:srgbClr val="babec3"/>
                </a:solidFill>
                <a:latin typeface="Arial"/>
                <a:ea typeface="Arial"/>
              </a:rPr>
              <a:t>Before you can use spaCy you need to install it, download data and models for the English language.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r>
              <a:rPr b="0" lang="en-IN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&gt;&gt;&gt; pip install spacy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&gt;&gt;&gt; python3 -m spacy download en_core_web_sm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490;p57" descr=""/>
          <p:cNvPicPr/>
          <p:nvPr/>
        </p:nvPicPr>
        <p:blipFill>
          <a:blip r:embed="rId1"/>
          <a:stretch/>
        </p:blipFill>
        <p:spPr>
          <a:xfrm>
            <a:off x="366840" y="338040"/>
            <a:ext cx="8410320" cy="446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5.  Gensim word tokenizer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2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Gensim</a:t>
            </a:r>
            <a:r>
              <a:rPr b="0" lang="en-IN" sz="1200" spc="-1" strike="noStrike">
                <a:solidFill>
                  <a:srgbClr val="babec3"/>
                </a:solidFill>
                <a:latin typeface="Arial"/>
                <a:ea typeface="Arial"/>
              </a:rPr>
              <a:t> is a Python library for topic modeling, document indexing, and similarity retrieval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200" spc="-1" strike="noStrike">
                <a:solidFill>
                  <a:srgbClr val="babec3"/>
                </a:solidFill>
                <a:latin typeface="Arial"/>
                <a:ea typeface="Arial"/>
              </a:rPr>
              <a:t> </a:t>
            </a:r>
            <a:r>
              <a:rPr b="0" lang="en-IN" sz="1200" spc="-1" strike="noStrike">
                <a:solidFill>
                  <a:srgbClr val="babec3"/>
                </a:solidFill>
                <a:latin typeface="Arial"/>
                <a:ea typeface="Arial"/>
              </a:rPr>
              <a:t>It offers utility functions for tokenization.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497;p58" descr=""/>
          <p:cNvPicPr/>
          <p:nvPr/>
        </p:nvPicPr>
        <p:blipFill>
          <a:blip r:embed="rId2"/>
          <a:stretch/>
        </p:blipFill>
        <p:spPr>
          <a:xfrm>
            <a:off x="3764160" y="1649520"/>
            <a:ext cx="2952360" cy="31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6. Tokenization with Keras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2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Keras</a:t>
            </a:r>
            <a:r>
              <a:rPr b="0" lang="en-IN" sz="1200" spc="-1" strike="noStrike">
                <a:solidFill>
                  <a:srgbClr val="babec3"/>
                </a:solidFill>
                <a:latin typeface="Arial"/>
                <a:ea typeface="Arial"/>
              </a:rPr>
              <a:t> open-source library is one of the most reliable deep learning frameworks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200" spc="-1" strike="noStrike">
                <a:solidFill>
                  <a:srgbClr val="babec3"/>
                </a:solidFill>
                <a:latin typeface="Arial"/>
                <a:ea typeface="Arial"/>
              </a:rPr>
              <a:t>To perform tokenization we use: text_to_word_sequence method from the Class Keras.preprocessing.text class. The great thing about Keras is converting the alphabet in a lower case before tokenizing it, which can be quite a time-saver.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oogle Shape;504;p59" descr=""/>
          <p:cNvPicPr/>
          <p:nvPr/>
        </p:nvPicPr>
        <p:blipFill>
          <a:blip r:embed="rId2"/>
          <a:stretch/>
        </p:blipFill>
        <p:spPr>
          <a:xfrm>
            <a:off x="831240" y="2383200"/>
            <a:ext cx="6565680" cy="265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Basics of Text Processing</a:t>
            </a:r>
            <a:br/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Stemming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Lemmatization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 tagging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Stemming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Stemming is a text normalization technique in natural language processing and information retrieval that involves reducing words to their base or root form.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goal of stemming is to map words with similar meanings to a common representation, thereby simplifying the analysis of the text.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Stemming involves removing prefixes, suffixes, or other affixes from words, leaving only the core meaning or the root.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Need?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txBody>
          <a:bodyPr lIns="0" rIns="0" tIns="0" bIns="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Embrace the journey of becoming a studious student by dedicating time to study regularly. Engage in your studies with passion and commitment, for a studious approach unlocks the doors to knowledge and success. The studiousness you exhibit today will shape your future, ensuring that every moment spent studying contributes to your academic growth. Remember, a successful student is one who embraces the joy of learning through consistent study habits. Let your dedication to studies reflect in every assignment and exam, showcasing the true essence of a studious and thriving student.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632520"/>
            <a:ext cx="8228880" cy="35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English language provides numerous examples of words with various inflections and derivations. Let's take the word "talk" as an example: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Form: talk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Talks: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third person singular present (e.g., She talks a lot.)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Talked: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past tense (e.g., They talked for hours.)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Talking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present participle/gerund (e.g., I enjoy talking with friends.)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Talker: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agent noun (e.g., She is an excellent talker.)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Talks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referring to a series of spoken exchanges (e.g., The talks between the two nations were productive.)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Talkative: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inclined to talk a lot (e.g., He's a very talkative person.)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Talkatively: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in a talkative manner (e.g., She explained the concept talkatively.)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11760" y="0"/>
            <a:ext cx="8520120" cy="4844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Inflections are changes made to the base form of a word to convey </a:t>
            </a:r>
            <a:r>
              <a:rPr b="0" lang="en-IN" sz="16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grammatical information,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such as tense, number, gender, case, or person.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Form: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"Run"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Inflected Forms: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"Runs" (third person singular)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"Running" (present participle)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"Ran" (past tense)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"Runner" (noun form)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Derivations involve </a:t>
            </a:r>
            <a:r>
              <a:rPr b="0" lang="en-IN" sz="16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creating new words by adding affixes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(prefixes, suffixes, infixes) to an existing base or root word. Derivations often result in changes in meaning or part of speech.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Word: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"Friend"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Derived Words: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"Friendly" (adjective)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"Friendship" (noun)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"Unfriend" (verb)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Morphological variations encompass a broader set of changes in the form of a word. This includes inflections, derivations, and other alterations based on morphological rules.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Word: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"Happy"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Morphological Variations: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"Happier" (comparative)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"Happiest" (superlative)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"Happiness" (noun)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200400" indent="-3171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"Unhappy" (negation)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Advantages: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15000"/>
              </a:lnSpc>
              <a:spcBef>
                <a:spcPts val="1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Text Normalization: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simplifies the analysis of text data by treating different forms of a word as the same, leading to more consistent and meaningful results.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Efficient Information Retrieval: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Users may use different word forms when searching for information. Stemming helps in matching these variations.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Document Clustering: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Stemming aids in grouping related documents together based on similar word stems.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620440" y="186120"/>
            <a:ext cx="6125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2. Stemming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65760" y="1454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just">
              <a:lnSpc>
                <a:spcPct val="115000"/>
              </a:lnSpc>
            </a:pP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Stemming is used to normalize words into its base form or root form.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1400" spc="-1" strike="noStrike" u="sng">
                <a:solidFill>
                  <a:srgbClr val="333333"/>
                </a:solidFill>
                <a:uFillTx/>
                <a:latin typeface="Times New Roman"/>
                <a:ea typeface="Times New Roman"/>
              </a:rPr>
              <a:t>For example,: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celebrates, celebrated and celebrating, all these words are originated with a single root word "celebrate."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The big problem with stemming is that sometimes it produces the root word which may not have any meaning.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1400" spc="-1" strike="noStrike" u="sng">
                <a:solidFill>
                  <a:srgbClr val="333333"/>
                </a:solidFill>
                <a:uFillTx/>
                <a:latin typeface="Times New Roman"/>
                <a:ea typeface="Times New Roman"/>
              </a:rPr>
              <a:t>For Example: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en-IN" sz="1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intelligence, intelligent, and intelligently, all these words are originated with a single root word "intelligen." In English, the word "intelligen" do not have any meaning.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Google Shape;539;g2aacdcdf638_0_5" descr=""/>
          <p:cNvPicPr/>
          <p:nvPr/>
        </p:nvPicPr>
        <p:blipFill>
          <a:blip r:embed="rId1"/>
          <a:stretch/>
        </p:blipFill>
        <p:spPr>
          <a:xfrm>
            <a:off x="0" y="0"/>
            <a:ext cx="209160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g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 fontScale="94000"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There are several different algorithms for stemming Such as: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Porter stemmer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Snowball stemmer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Lancaster stemmer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Porter stemmer is the most widely used algorithm, used to remove common suffixes from words.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Snowball stemmer is a more advanced algorithm that is based on the Porter stemmer, but it also supports several other languages in addition to English.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Lancaster stemmer is a more aggressive stemmer and it is less accurate than the Porter stemmer and Snowball stemmer.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Porter Stemmer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is one of the most commonly used stemmers, developed by M.F. Porter in 1980.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Porter’s stemmer consists of five different phases. These phases are applied sequentially.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Within each phase, there are certain conventions for selecting rules.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entire porter algorithm is small and thus fast and simple.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drawback of this stemmer is that it supports only the English language, and the stem obtained may or may not be linguistically correct.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1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Vowels:</a:t>
            </a: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 a, e, i, o, u and y preceded by consonant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Consonant:</a:t>
            </a: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 is a letter other than the vowels and other than a letter “Y” preceded by a consonant.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A consonant will be denoted by c, a vowel by v.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A list ccc... of length greater than 0 will be denoted by C, and a list vvv... of length greater than 0 will be denoted by V. Any word, or part of a word, therefore has one of the four forms: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CVCV ... C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CVCV ... V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VCVC ... C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242424"/>
                </a:solidFill>
                <a:latin typeface="Arial"/>
                <a:ea typeface="Arial"/>
              </a:rPr>
              <a:t>VCVC ... V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(C) (VC)</a:t>
            </a:r>
            <a:r>
              <a:rPr b="0" lang="en-IN" sz="14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(V)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m=0:   TREE.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m=1: TROUBLE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m=2: TROUBLES, PRIVATE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1.Tokenization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11760" y="1152360"/>
            <a:ext cx="8520120" cy="389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Tokenization is text pre-processing technique, used to split text data in into smaller units which can be words, phrases, or even individual characters. These smaller units are called tokens.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Need: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allows a computer to understand and process textual data.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1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By breaking down the text into tokens, the computer can analyze the structure and meaning of the content more effectively.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11760" y="204840"/>
            <a:ext cx="8520120" cy="476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remove common suffixes, Porter stemmer applies more than 50 rules, grouped in 5 steps and some substeps. All rules have a form: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(condition) S1 -&gt; S2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means that if a word ends with the suffix S1, and the stem before S1 satisfies the given condition, S1 is replaced by S2. The condition is usually given in terms of m, e.g.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Example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(m &gt; 1) EMENT -&gt;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Here S1 is 'EMENT' and S2 is null.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would map REPLACEMENT to REPLAC, since REPLAC is a word part for which m = 2.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'condition' part may also contain the following: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*S - the stem ends with S (and similarly for the other letters).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*v* - the stem contains a vowel.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*d - the stem ends with a double consonant (e.g. -TT, -SS).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*o - the stem ends cvc, where the second c is not W, X or Y (e.g. -WIL, -HOP).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the condition part may also contain expressions with and, or and not, so that: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(m&gt;1 and (*S or *T))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:  </a:t>
            </a:r>
            <a:r>
              <a:rPr b="0" lang="en-IN" sz="10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 tests for a stem with m&gt;1 ending in S or T,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(*d and ! (*L or *S or *Z))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:</a:t>
            </a:r>
            <a:r>
              <a:rPr b="0" lang="en-IN" sz="1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 </a:t>
            </a:r>
            <a:r>
              <a:rPr b="0" lang="en-IN" sz="10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tests for a stem ending with double consonant other than L, S or Z.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1a: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11760" y="1017720"/>
            <a:ext cx="8520120" cy="3550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Some rules don’t have conditions. Below are some rules with word stemming examples: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a set of rules written beneath each other, only one is obeyed, and this will be the one with the longest matching S1 for the given word. For example, with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371600" indent="-323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SSES -&gt; SS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371600" indent="-32364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IES -&gt; I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371600" indent="-32364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SS -&gt; SS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371600" indent="-32364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 -&gt; ε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(here the conditions are all null)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CARESSES maps to CARESS since SSES is the longest match for S1. Equally CARESS maps to CARESS (S1=SS) and CARES to CARE (S1=S).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Tosses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Dresses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Remains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Mass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Classes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Biogasses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1"/>
              </a:rPr>
              <a:t>Batteries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Loss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2"/>
              </a:rPr>
              <a:t>activities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3"/>
              </a:rPr>
              <a:t>ambiguities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statistics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Across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4"/>
              </a:rPr>
              <a:t>accessories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unless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p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1" name="Table 2"/>
          <p:cNvGraphicFramePr/>
          <p:nvPr/>
        </p:nvGraphicFramePr>
        <p:xfrm>
          <a:off x="758520" y="1152360"/>
          <a:ext cx="6462360" cy="1501920"/>
        </p:xfrm>
        <a:graphic>
          <a:graphicData uri="http://schemas.openxmlformats.org/drawingml/2006/table">
            <a:tbl>
              <a:tblPr/>
              <a:tblGrid>
                <a:gridCol w="472320"/>
                <a:gridCol w="1777320"/>
                <a:gridCol w="2165400"/>
                <a:gridCol w="204732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Condition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Condition not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EED -&gt; EE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agreed -&gt; agree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feed -&gt; feed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(*v*) ED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plastered -&gt; plaster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bled -&gt; bled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(*v*) ING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motoring -&gt; motor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sing -&gt; sing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99"/>
              </a:spcBef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3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at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d,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ll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s:</a:t>
            </a:r>
            <a:br/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3" name="Table 2"/>
          <p:cNvGraphicFramePr/>
          <p:nvPr/>
        </p:nvGraphicFramePr>
        <p:xfrm>
          <a:off x="857160" y="1458720"/>
          <a:ext cx="6982200" cy="1904760"/>
        </p:xfrm>
        <a:graphic>
          <a:graphicData uri="http://schemas.openxmlformats.org/drawingml/2006/table">
            <a:tbl>
              <a:tblPr/>
              <a:tblGrid>
                <a:gridCol w="419040"/>
                <a:gridCol w="2133720"/>
                <a:gridCol w="2316960"/>
                <a:gridCol w="211248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Condition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Condition not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AT -&gt; ATE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Conflated -&gt; conflate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BL -&gt; BLE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Troubling -&gt; Trouble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3396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(*d&amp;!(*L or *S or *Z )) -&gt; single letter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Hopping -&gt; hop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Tanned -&gt; tan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Falling -&gt; fall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 m=1 &amp; *o) -&gt; 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Filing -&gt; File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 -&gt; Fail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1c: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11760" y="2512440"/>
            <a:ext cx="8520120" cy="205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Step 1 deals with plurals and past participles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The subsequent steps are much more straightforward.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6" name="Table 3"/>
          <p:cNvGraphicFramePr/>
          <p:nvPr/>
        </p:nvGraphicFramePr>
        <p:xfrm>
          <a:off x="855360" y="1249200"/>
          <a:ext cx="7238520" cy="761760"/>
        </p:xfrm>
        <a:graphic>
          <a:graphicData uri="http://schemas.openxmlformats.org/drawingml/2006/table">
            <a:tbl>
              <a:tblPr/>
              <a:tblGrid>
                <a:gridCol w="569520"/>
                <a:gridCol w="2014560"/>
                <a:gridCol w="2262600"/>
                <a:gridCol w="239184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Condition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Condition not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(*v*) Y -&gt; I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happy -&gt; happi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sky -&gt; sky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11760" y="444960"/>
            <a:ext cx="7775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2: Derivational Morphology I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11760" y="1152360"/>
            <a:ext cx="777528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test for the string S1 can be made fast by doing a program switch on the penultimate letter of the word being tested.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gives a fairly even breakdown of the possible values of the string S1.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will be seen in fact that the S1-strings in step 2 are presented here in the alphabetical order of their penultimate letter.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Similar techniques may be applied in the other steps.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Table 1"/>
          <p:cNvGraphicFramePr/>
          <p:nvPr/>
        </p:nvGraphicFramePr>
        <p:xfrm>
          <a:off x="952560" y="371880"/>
          <a:ext cx="6570000" cy="4158360"/>
        </p:xfrm>
        <a:graphic>
          <a:graphicData uri="http://schemas.openxmlformats.org/drawingml/2006/table">
            <a:tbl>
              <a:tblPr/>
              <a:tblGrid>
                <a:gridCol w="447480"/>
                <a:gridCol w="2415600"/>
                <a:gridCol w="370692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Example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ATIONAL -&gt; ATE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relational -&gt; relate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TIONAL -&gt; 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(conditional -&gt; condition ; rational -&gt; rational)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ENCI -&gt; ENCE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(valenci -&gt; valence)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ANCI -&gt; ANCE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(hesitanci -&gt; hesitance)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IZER -&gt; IZE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 digitizer -&gt; digitize)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ABLI -&gt; ABLE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(conformabli -&gt; conformable)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ALLI -&gt; AL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 radicalli -&gt; radical)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ENTLI -&gt; ENT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(differentli -&gt; different)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ELI -&gt; 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(vileli -&gt; vile)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OUSLI -&gt; OUS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(analogousli -&gt; analogous)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Table 1"/>
          <p:cNvGraphicFramePr/>
          <p:nvPr/>
        </p:nvGraphicFramePr>
        <p:xfrm>
          <a:off x="1798920" y="443880"/>
          <a:ext cx="5545800" cy="4190760"/>
        </p:xfrm>
        <a:graphic>
          <a:graphicData uri="http://schemas.openxmlformats.org/drawingml/2006/table">
            <a:tbl>
              <a:tblPr/>
              <a:tblGrid>
                <a:gridCol w="458280"/>
                <a:gridCol w="2458800"/>
                <a:gridCol w="262872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Example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IZATION -&gt; IZE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(vietnamization -&gt; vietnamize)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ATION -&gt; ATE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(predication -&gt; predicate)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ATOR -&gt; ATE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(operator -&gt; operate)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ALISM -&gt; AL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(feudalism -&gt; feudal)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IVENESS -&gt; IVE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(decisiveness -&gt; decisive)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FULNESS -&gt; FUL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(hopefulness -&gt; hopeful)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OUSNESS -&gt; OUS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(callousness -&gt; callous)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ALITI -&gt; AL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(formaliti -&gt; formal)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IVITI -&gt; IVE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(sensitiviti -&gt; sensitive)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BILITI -&gt; BLE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(sensibiliti -&gt; sensible)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3: Derivational Morphology II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2" name="Table 2"/>
          <p:cNvGraphicFramePr/>
          <p:nvPr/>
        </p:nvGraphicFramePr>
        <p:xfrm>
          <a:off x="952560" y="1469880"/>
          <a:ext cx="7238520" cy="2766600"/>
        </p:xfrm>
        <a:graphic>
          <a:graphicData uri="http://schemas.openxmlformats.org/drawingml/2006/table">
            <a:tbl>
              <a:tblPr/>
              <a:tblGrid>
                <a:gridCol w="439560"/>
                <a:gridCol w="3006000"/>
                <a:gridCol w="3792960"/>
              </a:tblGrid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Example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ICATE -&gt; IC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triplicate -&gt; triplic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ATIVE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formative -&gt; form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ALIZE -&gt; AL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formalize -&gt; formal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ICITI -&gt; IC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electriciti -&gt; electric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ICAL -&gt; IC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electrical -&gt; electric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FUL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hopeful -&gt; hope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(m&gt;0) NESS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goodness -&gt; good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313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Types: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017720"/>
            <a:ext cx="8520120" cy="4006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3000"/>
          </a:bodyPr>
          <a:p>
            <a:pPr marL="457200" indent="-292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61000"/>
              <a:buFont typeface="Arial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 Tokenization: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2680">
              <a:lnSpc>
                <a:spcPct val="115000"/>
              </a:lnSpc>
              <a:buClr>
                <a:srgbClr val="000000"/>
              </a:buClr>
              <a:buSzPct val="61000"/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most common form of tokenization is word tokenization, where a text is split into individual words.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2680">
              <a:lnSpc>
                <a:spcPct val="115000"/>
              </a:lnSpc>
              <a:buClr>
                <a:srgbClr val="000000"/>
              </a:buClr>
              <a:buSzPct val="61000"/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Punctuation marks and special characters are often treated as separate tokens.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2680">
              <a:lnSpc>
                <a:spcPct val="115000"/>
              </a:lnSpc>
              <a:buClr>
                <a:srgbClr val="000000"/>
              </a:buClr>
              <a:buSzPct val="61000"/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Whitespace (spaces, tabs, line breaks) is a common delimiter.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2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61000"/>
              <a:buFont typeface="Arial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Sentence Tokenization: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2680">
              <a:lnSpc>
                <a:spcPct val="115000"/>
              </a:lnSpc>
              <a:buClr>
                <a:srgbClr val="000000"/>
              </a:buClr>
              <a:buSzPct val="61000"/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addition to word tokenization, some applications require breaking down a text into sentences.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2680">
              <a:lnSpc>
                <a:spcPct val="115000"/>
              </a:lnSpc>
              <a:buClr>
                <a:srgbClr val="000000"/>
              </a:buClr>
              <a:buSzPct val="61000"/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is particularly useful for tasks such as sentiment analysis or language translation.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2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61000"/>
              <a:buFont typeface="Arial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Character Tokenization: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2680">
              <a:lnSpc>
                <a:spcPct val="115000"/>
              </a:lnSpc>
              <a:buClr>
                <a:srgbClr val="000000"/>
              </a:buClr>
              <a:buSzPct val="61000"/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certain scenarios, especially for languages with complex scripts, tokenization may occur at the character level.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11760" y="250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4: Derivational Morphology III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1146600" y="785160"/>
          <a:ext cx="5270760" cy="3964320"/>
        </p:xfrm>
        <a:graphic>
          <a:graphicData uri="http://schemas.openxmlformats.org/drawingml/2006/table">
            <a:tbl>
              <a:tblPr/>
              <a:tblGrid>
                <a:gridCol w="429480"/>
                <a:gridCol w="2125440"/>
                <a:gridCol w="2715840"/>
              </a:tblGrid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Example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AL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revival -&gt; reviv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ANCE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allowance -&gt; allow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ENCE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inference -&gt; infer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ER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airliner -&gt; airlin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IC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gyroscopic -&gt; gyroscop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ABLE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adjustable -&gt; adjust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IBLE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defensible -&gt; defens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ANT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irritant -&gt; irrit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EMENT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replacement -&gt; replac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MENT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adjustment -&gt; adjust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11760" y="78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4: Derivational Morphology III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6" name="Table 2"/>
          <p:cNvGraphicFramePr/>
          <p:nvPr/>
        </p:nvGraphicFramePr>
        <p:xfrm>
          <a:off x="1351440" y="741960"/>
          <a:ext cx="6057720" cy="3409920"/>
        </p:xfrm>
        <a:graphic>
          <a:graphicData uri="http://schemas.openxmlformats.org/drawingml/2006/table">
            <a:tbl>
              <a:tblPr/>
              <a:tblGrid>
                <a:gridCol w="429480"/>
                <a:gridCol w="2535480"/>
                <a:gridCol w="3092760"/>
              </a:tblGrid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Example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ENT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dependent -&gt; depend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 and (*S or *T)) ION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adoption -&gt; adopt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OU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homologou -&gt; homolog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ISM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communism -&gt; commun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 ATE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activate -&gt; activ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ITI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angulariti -&gt; angular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OUS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homologous -&gt; homolog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IVE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effective -&gt; effect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IZE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bowdlerize -&gt; bowdler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11760" y="78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5a: (cleanup)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1157400" y="1216440"/>
          <a:ext cx="6057720" cy="1081080"/>
        </p:xfrm>
        <a:graphic>
          <a:graphicData uri="http://schemas.openxmlformats.org/drawingml/2006/table">
            <a:tbl>
              <a:tblPr/>
              <a:tblGrid>
                <a:gridCol w="429480"/>
                <a:gridCol w="2535480"/>
                <a:gridCol w="3092760"/>
              </a:tblGrid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Example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588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E -&gt;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probate -&gt; probat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Rate -&gt; Rate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(m=1 and !*o) NESS -&gt;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goodness -&gt; good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11760" y="78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Step 5b: (cleanup)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1157400" y="1216440"/>
          <a:ext cx="7351920" cy="1005480"/>
        </p:xfrm>
        <a:graphic>
          <a:graphicData uri="http://schemas.openxmlformats.org/drawingml/2006/table">
            <a:tbl>
              <a:tblPr/>
              <a:tblGrid>
                <a:gridCol w="515160"/>
                <a:gridCol w="2715480"/>
                <a:gridCol w="1805760"/>
                <a:gridCol w="2315520"/>
              </a:tblGrid>
              <a:tr h="609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Rule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Condition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Condition Not Verified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5f6368"/>
                      </a:solidFill>
                    </a:lnL>
                    <a:lnR w="9360">
                      <a:solidFill>
                        <a:srgbClr val="5f6368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5f6368"/>
                      </a:solidFill>
                    </a:lnB>
                    <a:solidFill>
                      <a:srgbClr val="9fc5e8"/>
                    </a:solidFill>
                  </a:tcPr>
                </a:tc>
              </a:tr>
              <a:tr h="39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(m&gt;1)  &amp; *d &amp; *L -&gt; single letter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controll -&gt; control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Roll -&gt;roll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5f6368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75600" y="444960"/>
            <a:ext cx="5831280" cy="2955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 1: </a:t>
            </a:r>
            <a:br/>
            <a:br/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MULTIDIMENSIONAL</a:t>
            </a:r>
            <a:br/>
            <a:br/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CHARACTERIZATION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5600" y="444960"/>
            <a:ext cx="3870720" cy="151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 1: MULTIDIMENSIONAL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Google Shape;654;g2aacdcdf638_0_101" descr=""/>
          <p:cNvPicPr/>
          <p:nvPr/>
        </p:nvPicPr>
        <p:blipFill>
          <a:blip r:embed="rId1"/>
          <a:srcRect l="12617" t="22387" r="36315" b="6058"/>
          <a:stretch/>
        </p:blipFill>
        <p:spPr>
          <a:xfrm>
            <a:off x="3833280" y="522360"/>
            <a:ext cx="5202360" cy="409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39320" y="380160"/>
            <a:ext cx="3494520" cy="1948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3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 1: </a:t>
            </a:r>
            <a:br/>
            <a:br/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CHARACTERIZATION</a:t>
            </a:r>
            <a:br/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Google Shape;660;g2aacdcdf638_0_110" descr=""/>
          <p:cNvPicPr/>
          <p:nvPr/>
        </p:nvPicPr>
        <p:blipFill>
          <a:blip r:embed="rId1"/>
          <a:srcRect l="13206" t="16964" r="35726" b="0"/>
          <a:stretch/>
        </p:blipFill>
        <p:spPr>
          <a:xfrm>
            <a:off x="3870360" y="140040"/>
            <a:ext cx="5165280" cy="472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2512440" y="444960"/>
            <a:ext cx="63194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3. Lemmatization (token → lemma)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11760" y="1205280"/>
            <a:ext cx="8520120" cy="384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Lemmatization is quite similar to the Stemming.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Lemmatization is a text normalization technique used in Natural Language Processing (NLP), that switches any kind of a word to its base root mode. Lemmatization is responsible for grouping different inflected forms of words into the root form, having the same meaning.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Lemma: A basic word form (e.g. infinitive or singular nominative noun) that is used to represent all forms of the same word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inflected form of a word has a changed spelling or ending that shows the way it is used in sentences: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"Finds" and "found" are inflected forms of "find".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main difference between Stemming and lemmatization is that it produces the root word, which has a meaning.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 example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lemmatization, the words intelligence, intelligent, and intelligently has a root word intelligent, which has a meaning.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720;g2aacdcdf638_0_152" descr=""/>
          <p:cNvPicPr/>
          <p:nvPr/>
        </p:nvPicPr>
        <p:blipFill>
          <a:blip r:embed="rId1"/>
          <a:stretch/>
        </p:blipFill>
        <p:spPr>
          <a:xfrm>
            <a:off x="0" y="0"/>
            <a:ext cx="220176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Use cases: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Lemmatization is among the best ways to help chatbots understand your customers’ queries to a better extent.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Since this involves a morphological analysis of the words, the chatbot can understand the contextual form of the words in the text and can gain a better understanding of the overall meaning of the sentence that is being lemmatized.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Lemmatization is also used to enable robots to speak and converse. This makes lemmatization a rather important part of natural language understanding (NLU) and natural language processing (NLP) in artificial intelligence.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‍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Google Shape;732;g2aacdcdf638_0_163" descr=""/>
          <p:cNvPicPr/>
          <p:nvPr/>
        </p:nvPicPr>
        <p:blipFill>
          <a:blip r:embed="rId1"/>
          <a:srcRect l="21676" t="7819" r="0" b="29765"/>
          <a:stretch/>
        </p:blipFill>
        <p:spPr>
          <a:xfrm>
            <a:off x="2121840" y="1253160"/>
            <a:ext cx="5725440" cy="320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152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Success doesn't come from what you do occasionally but what you do consistently.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Sentence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Character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Various Approach to Lemmatization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We will be going over </a:t>
            </a: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9 different approaches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to perform Lemmatization along with multiple examples and code implementations. 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WordNet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WordNet (with POS tag)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TextBlob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TextBlob (with POS tag)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spaCy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TreeTagger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Pattern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Gensim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Stanford CoreNLP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11760" y="1152360"/>
            <a:ext cx="42598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008000"/>
                </a:solidFill>
                <a:latin typeface="Times New Roman"/>
                <a:ea typeface="Times New Roman"/>
              </a:rPr>
              <a:t># Stemming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from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nltk.stem </a:t>
            </a:r>
            <a:r>
              <a:rPr b="0" lang="en-IN" sz="16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import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PorterStemmer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from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nltk.stem </a:t>
            </a:r>
            <a:r>
              <a:rPr b="0" lang="en-IN" sz="16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import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SnowballStemmer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PorterStemmer()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SnowballStemmer(</a:t>
            </a:r>
            <a:r>
              <a:rPr b="0" lang="en-IN" sz="1600" spc="-1" strike="noStrike">
                <a:solidFill>
                  <a:srgbClr val="a31515"/>
                </a:solidFill>
                <a:latin typeface="Times New Roman"/>
                <a:ea typeface="Times New Roman"/>
              </a:rPr>
              <a:t>'english'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883760" y="1280880"/>
            <a:ext cx="42598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008000"/>
                </a:solidFill>
                <a:latin typeface="Times New Roman"/>
                <a:ea typeface="Times New Roman"/>
              </a:rPr>
              <a:t># Lemmatization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import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nltk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nltk.download(</a:t>
            </a:r>
            <a:r>
              <a:rPr b="0" lang="en-IN" sz="1600" spc="-1" strike="noStrike">
                <a:solidFill>
                  <a:srgbClr val="a31515"/>
                </a:solidFill>
                <a:latin typeface="Times New Roman"/>
                <a:ea typeface="Times New Roman"/>
              </a:rPr>
              <a:t>'wordnet'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from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nltk.stem </a:t>
            </a:r>
            <a:r>
              <a:rPr b="0" lang="en-IN" sz="16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import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WordNetLemmatizer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WordNetLemmatizer()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4. POS Tagging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>
            <a:normAutofit/>
          </a:bodyPr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 stands for parts of speech, which includes Noun, verb, adverb, and Adjective.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indicates that how a word functions with its meaning as well as grammatically within the sentences.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word has one or more parts of speech based on the context in which it is used.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"Google" something on the Internet.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the above example, Google is used as a verb, although it is a proper noun.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Google Shape;756;g2aacdcdf638_0_179" descr=""/>
          <p:cNvPicPr/>
          <p:nvPr/>
        </p:nvPicPr>
        <p:blipFill>
          <a:blip r:embed="rId1"/>
          <a:stretch/>
        </p:blipFill>
        <p:spPr>
          <a:xfrm>
            <a:off x="0" y="930600"/>
            <a:ext cx="9143640" cy="328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46960" y="430200"/>
            <a:ext cx="1113120" cy="372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POS tagger in the NLTK library outputs specific tags for certain words.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list of POS tags is as: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2" name="Table 2"/>
          <p:cNvGraphicFramePr/>
          <p:nvPr/>
        </p:nvGraphicFramePr>
        <p:xfrm>
          <a:off x="1425240" y="165240"/>
          <a:ext cx="7718400" cy="4731840"/>
        </p:xfrm>
        <a:graphic>
          <a:graphicData uri="http://schemas.openxmlformats.org/drawingml/2006/table">
            <a:tbl>
              <a:tblPr/>
              <a:tblGrid>
                <a:gridCol w="3859200"/>
                <a:gridCol w="3859200"/>
              </a:tblGrid>
              <a:tr h="4731840">
                <a:tc>
                  <a:txBody>
                    <a:bodyPr lIns="91080" rIns="91080" tIns="91080" bIns="91080"/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CC coordinating conjunction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CD cardinal digit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DT determiner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 existential there (like: “there is” … think of it like “there exists”)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FW foreign word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 preposition/subordinating conjunction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JJ adjective ‘big’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JJR adjective, comparative ‘bigger’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JJS adjective, superlative ‘biggest’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LS list marker 1)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MD modal could, will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NN noun, singular ‘desk’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NNS noun plural ‘desks’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NNP proper noun, singular ‘Harrison’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NNPS proper noun, plural ‘Americans’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PDT predeterminer ‘all the kids’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POS possessive ending parent’s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PRP personal pronoun I, he, she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PRP$ possessive pronoun my, his, hers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RB adverb very, silently,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RBR adverb, comparative better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RBS adverb, superlative best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RP particle give up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TO, to go ‘to’ the store.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UH interjection, errrrrrrrm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VB verb, base form take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VBD verb, past tense took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VBG verb, gerund/present participle taking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VBN verb, past participle taken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VBP verb, sing. present, non-3d take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VBZ verb, 3rd person sing. present takes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WDT wh-determiner which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WP wh-pronoun who, what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WP$ possessive wh-pronoun whose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WRB wh-abverb where, when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000088"/>
                </a:solidFill>
                <a:latin typeface="Times New Roman"/>
                <a:ea typeface="Times New Roman"/>
              </a:rPr>
              <a:t>import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nltk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88"/>
                </a:solidFill>
                <a:latin typeface="Times New Roman"/>
                <a:ea typeface="Times New Roman"/>
              </a:rPr>
              <a:t>from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nltk </a:t>
            </a:r>
            <a:r>
              <a:rPr b="0" lang="en-IN" sz="1400" spc="-1" strike="noStrike">
                <a:solidFill>
                  <a:srgbClr val="000088"/>
                </a:solidFill>
                <a:latin typeface="Times New Roman"/>
                <a:ea typeface="Times New Roman"/>
              </a:rPr>
              <a:t>import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word_tokenize, pos_tag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sentence1 </a:t>
            </a:r>
            <a:r>
              <a:rPr b="0" lang="en-IN" sz="1400" spc="-1" strike="noStrike">
                <a:solidFill>
                  <a:srgbClr val="666600"/>
                </a:solidFill>
                <a:latin typeface="Times New Roman"/>
                <a:ea typeface="Times New Roman"/>
              </a:rPr>
              <a:t>=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400" spc="-1" strike="noStrike">
                <a:solidFill>
                  <a:srgbClr val="008800"/>
                </a:solidFill>
                <a:latin typeface="Times New Roman"/>
                <a:ea typeface="Times New Roman"/>
              </a:rPr>
              <a:t>"Keep the book on top shelf"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88"/>
                </a:solidFill>
                <a:latin typeface="Times New Roman"/>
                <a:ea typeface="Times New Roman"/>
              </a:rPr>
              <a:t>print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400" spc="-1" strike="noStrike">
                <a:solidFill>
                  <a:srgbClr val="666600"/>
                </a:solidFill>
                <a:latin typeface="Times New Roman"/>
                <a:ea typeface="Times New Roman"/>
              </a:rPr>
              <a:t>(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pos_tag</a:t>
            </a:r>
            <a:r>
              <a:rPr b="0" lang="en-IN" sz="1400" spc="-1" strike="noStrike">
                <a:solidFill>
                  <a:srgbClr val="666600"/>
                </a:solidFill>
                <a:latin typeface="Times New Roman"/>
                <a:ea typeface="Times New Roman"/>
              </a:rPr>
              <a:t>(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word_tokenize</a:t>
            </a:r>
            <a:r>
              <a:rPr b="0" lang="en-IN" sz="1400" spc="-1" strike="noStrike">
                <a:solidFill>
                  <a:srgbClr val="666600"/>
                </a:solidFill>
                <a:latin typeface="Times New Roman"/>
                <a:ea typeface="Times New Roman"/>
              </a:rPr>
              <a:t>(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sentence1</a:t>
            </a:r>
            <a:r>
              <a:rPr b="0" lang="en-IN" sz="1400" spc="-1" strike="noStrike">
                <a:solidFill>
                  <a:srgbClr val="666600"/>
                </a:solidFill>
                <a:latin typeface="Times New Roman"/>
                <a:ea typeface="Times New Roman"/>
              </a:rPr>
              <a:t>)))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Natural Language Toolkit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35000"/>
              </a:lnSpc>
            </a:pPr>
            <a:r>
              <a:rPr b="0" lang="en-IN" sz="18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import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nltk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is a powerful library in Python for working with human language data.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provides easy-to-use interfaces to over 50 corpora and lexical resources, such as WordNet. Additionally, NLTK contains a suite of text processing libraries for classification, tokenization, stemming, tagging, parsing, and semantic reasoning.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When you see the statement ‘</a:t>
            </a:r>
            <a:r>
              <a:rPr b="0" lang="en-IN" sz="1800" spc="-1" strike="noStrike">
                <a:solidFill>
                  <a:srgbClr val="af00db"/>
                </a:solidFill>
                <a:latin typeface="Times New Roman"/>
                <a:ea typeface="Times New Roman"/>
              </a:rPr>
              <a:t>import nltk’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it means that the code is incorporating the NLTK library into the program. This enables the use of various NLP functionalities that NLTK provides.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common tasks with NLTK: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520120" cy="370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Tokenization: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Break text into words or sentences.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from nltk.tokenize import word_tokenize, sent_tokenize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Stopwords: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Remove common words (stopwords) that often don't contribute much to the meaning.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from nltk.corpus import stopwords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Stemming and Lemmatization: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Reduce words to their base or root form.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from nltk.stem import PorterStemmer, WordNetLemmatizer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Part-of-Speech Tagging: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829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Assign grammatical categories to words.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from nltk import pos_tag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190800"/>
            <a:ext cx="8520120" cy="480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Named Entity Recognition (NER):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Identify entities such as names, locations, and organizations.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from nltk import ne_chunk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Frequency Distribution: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Analyze word frequencies in a text.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from nltk import FreqDist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WordNet Interface: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Access lexical database of English.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from nltk.corpus import wordnet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Downloading Resources:</a:t>
            </a:r>
            <a:endParaRPr b="0" lang="en-IN" sz="1829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Download additional datasets and models.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import nltk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980000"/>
                </a:solidFill>
                <a:latin typeface="Times New Roman"/>
                <a:ea typeface="Times New Roman"/>
              </a:rPr>
              <a:t>nltk.download('punkt')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2024-04-01T12:24:49Z</dcterms:modified>
  <cp:revision>2</cp:revision>
  <dc:subject/>
  <dc:title/>
</cp:coreProperties>
</file>