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9" r:id="rId3"/>
    <p:sldId id="262" r:id="rId4"/>
    <p:sldId id="260" r:id="rId5"/>
    <p:sldId id="258"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1631C5-4CF2-43B1-9A4D-443EADD879DC}" type="datetimeFigureOut">
              <a:rPr lang="en-IN" smtClean="0"/>
              <a:t>27-08-2023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1AEA2-A38C-4004-87D7-12E00F81DB9E}" type="slidenum">
              <a:rPr lang="en-IN" smtClean="0"/>
              <a:t>‹#›</a:t>
            </a:fld>
            <a:endParaRPr lang="en-IN"/>
          </a:p>
        </p:txBody>
      </p:sp>
    </p:spTree>
    <p:extLst>
      <p:ext uri="{BB962C8B-B14F-4D97-AF65-F5344CB8AC3E}">
        <p14:creationId xmlns:p14="http://schemas.microsoft.com/office/powerpoint/2010/main" val="3254625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41AEA2-A38C-4004-87D7-12E00F81DB9E}" type="slidenum">
              <a:rPr lang="en-IN" smtClean="0"/>
              <a:t>9</a:t>
            </a:fld>
            <a:endParaRPr lang="en-IN"/>
          </a:p>
        </p:txBody>
      </p:sp>
    </p:spTree>
    <p:extLst>
      <p:ext uri="{BB962C8B-B14F-4D97-AF65-F5344CB8AC3E}">
        <p14:creationId xmlns:p14="http://schemas.microsoft.com/office/powerpoint/2010/main" val="656509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A09951-D31F-4898-BD10-41F434D67C4D}"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8F60482-6810-4032-8AA4-A02CC96E461E}" type="slidenum">
              <a:rPr lang="en-IN" smtClean="0"/>
              <a:t>‹#›</a:t>
            </a:fld>
            <a:endParaRPr lang="en-IN"/>
          </a:p>
        </p:txBody>
      </p:sp>
    </p:spTree>
    <p:extLst>
      <p:ext uri="{BB962C8B-B14F-4D97-AF65-F5344CB8AC3E}">
        <p14:creationId xmlns:p14="http://schemas.microsoft.com/office/powerpoint/2010/main" val="339310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A09951-D31F-4898-BD10-41F434D67C4D}"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F60482-6810-4032-8AA4-A02CC96E461E}" type="slidenum">
              <a:rPr lang="en-IN" smtClean="0"/>
              <a:t>‹#›</a:t>
            </a:fld>
            <a:endParaRPr lang="en-IN"/>
          </a:p>
        </p:txBody>
      </p:sp>
    </p:spTree>
    <p:extLst>
      <p:ext uri="{BB962C8B-B14F-4D97-AF65-F5344CB8AC3E}">
        <p14:creationId xmlns:p14="http://schemas.microsoft.com/office/powerpoint/2010/main" val="2675060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A09951-D31F-4898-BD10-41F434D67C4D}"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F60482-6810-4032-8AA4-A02CC96E461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2236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4A09951-D31F-4898-BD10-41F434D67C4D}"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F60482-6810-4032-8AA4-A02CC96E461E}" type="slidenum">
              <a:rPr lang="en-IN" smtClean="0"/>
              <a:t>‹#›</a:t>
            </a:fld>
            <a:endParaRPr lang="en-IN"/>
          </a:p>
        </p:txBody>
      </p:sp>
    </p:spTree>
    <p:extLst>
      <p:ext uri="{BB962C8B-B14F-4D97-AF65-F5344CB8AC3E}">
        <p14:creationId xmlns:p14="http://schemas.microsoft.com/office/powerpoint/2010/main" val="802820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4A09951-D31F-4898-BD10-41F434D67C4D}"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F60482-6810-4032-8AA4-A02CC96E461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8716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4A09951-D31F-4898-BD10-41F434D67C4D}"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F60482-6810-4032-8AA4-A02CC96E461E}" type="slidenum">
              <a:rPr lang="en-IN" smtClean="0"/>
              <a:t>‹#›</a:t>
            </a:fld>
            <a:endParaRPr lang="en-IN"/>
          </a:p>
        </p:txBody>
      </p:sp>
    </p:spTree>
    <p:extLst>
      <p:ext uri="{BB962C8B-B14F-4D97-AF65-F5344CB8AC3E}">
        <p14:creationId xmlns:p14="http://schemas.microsoft.com/office/powerpoint/2010/main" val="3613326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09951-D31F-4898-BD10-41F434D67C4D}"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F60482-6810-4032-8AA4-A02CC96E461E}" type="slidenum">
              <a:rPr lang="en-IN" smtClean="0"/>
              <a:t>‹#›</a:t>
            </a:fld>
            <a:endParaRPr lang="en-IN"/>
          </a:p>
        </p:txBody>
      </p:sp>
    </p:spTree>
    <p:extLst>
      <p:ext uri="{BB962C8B-B14F-4D97-AF65-F5344CB8AC3E}">
        <p14:creationId xmlns:p14="http://schemas.microsoft.com/office/powerpoint/2010/main" val="3478963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09951-D31F-4898-BD10-41F434D67C4D}"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F60482-6810-4032-8AA4-A02CC96E461E}" type="slidenum">
              <a:rPr lang="en-IN" smtClean="0"/>
              <a:t>‹#›</a:t>
            </a:fld>
            <a:endParaRPr lang="en-IN"/>
          </a:p>
        </p:txBody>
      </p:sp>
    </p:spTree>
    <p:extLst>
      <p:ext uri="{BB962C8B-B14F-4D97-AF65-F5344CB8AC3E}">
        <p14:creationId xmlns:p14="http://schemas.microsoft.com/office/powerpoint/2010/main" val="1143582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09951-D31F-4898-BD10-41F434D67C4D}"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8F60482-6810-4032-8AA4-A02CC96E461E}" type="slidenum">
              <a:rPr lang="en-IN" smtClean="0"/>
              <a:t>‹#›</a:t>
            </a:fld>
            <a:endParaRPr lang="en-IN"/>
          </a:p>
        </p:txBody>
      </p:sp>
    </p:spTree>
    <p:extLst>
      <p:ext uri="{BB962C8B-B14F-4D97-AF65-F5344CB8AC3E}">
        <p14:creationId xmlns:p14="http://schemas.microsoft.com/office/powerpoint/2010/main" val="1960037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A09951-D31F-4898-BD10-41F434D67C4D}"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8F60482-6810-4032-8AA4-A02CC96E461E}" type="slidenum">
              <a:rPr lang="en-IN" smtClean="0"/>
              <a:t>‹#›</a:t>
            </a:fld>
            <a:endParaRPr lang="en-IN"/>
          </a:p>
        </p:txBody>
      </p:sp>
    </p:spTree>
    <p:extLst>
      <p:ext uri="{BB962C8B-B14F-4D97-AF65-F5344CB8AC3E}">
        <p14:creationId xmlns:p14="http://schemas.microsoft.com/office/powerpoint/2010/main" val="101902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A09951-D31F-4898-BD10-41F434D67C4D}"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8F60482-6810-4032-8AA4-A02CC96E461E}" type="slidenum">
              <a:rPr lang="en-IN" smtClean="0"/>
              <a:t>‹#›</a:t>
            </a:fld>
            <a:endParaRPr lang="en-IN"/>
          </a:p>
        </p:txBody>
      </p:sp>
    </p:spTree>
    <p:extLst>
      <p:ext uri="{BB962C8B-B14F-4D97-AF65-F5344CB8AC3E}">
        <p14:creationId xmlns:p14="http://schemas.microsoft.com/office/powerpoint/2010/main" val="392702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A09951-D31F-4898-BD10-41F434D67C4D}" type="datetimeFigureOut">
              <a:rPr lang="en-IN" smtClean="0"/>
              <a:t>27-08-2023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8F60482-6810-4032-8AA4-A02CC96E461E}" type="slidenum">
              <a:rPr lang="en-IN" smtClean="0"/>
              <a:t>‹#›</a:t>
            </a:fld>
            <a:endParaRPr lang="en-IN"/>
          </a:p>
        </p:txBody>
      </p:sp>
    </p:spTree>
    <p:extLst>
      <p:ext uri="{BB962C8B-B14F-4D97-AF65-F5344CB8AC3E}">
        <p14:creationId xmlns:p14="http://schemas.microsoft.com/office/powerpoint/2010/main" val="746549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A09951-D31F-4898-BD10-41F434D67C4D}" type="datetimeFigureOut">
              <a:rPr lang="en-IN" smtClean="0"/>
              <a:t>27-08-2023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8F60482-6810-4032-8AA4-A02CC96E461E}" type="slidenum">
              <a:rPr lang="en-IN" smtClean="0"/>
              <a:t>‹#›</a:t>
            </a:fld>
            <a:endParaRPr lang="en-IN"/>
          </a:p>
        </p:txBody>
      </p:sp>
    </p:spTree>
    <p:extLst>
      <p:ext uri="{BB962C8B-B14F-4D97-AF65-F5344CB8AC3E}">
        <p14:creationId xmlns:p14="http://schemas.microsoft.com/office/powerpoint/2010/main" val="4265929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09951-D31F-4898-BD10-41F434D67C4D}" type="datetimeFigureOut">
              <a:rPr lang="en-IN" smtClean="0"/>
              <a:t>27-08-2023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8F60482-6810-4032-8AA4-A02CC96E461E}" type="slidenum">
              <a:rPr lang="en-IN" smtClean="0"/>
              <a:t>‹#›</a:t>
            </a:fld>
            <a:endParaRPr lang="en-IN"/>
          </a:p>
        </p:txBody>
      </p:sp>
    </p:spTree>
    <p:extLst>
      <p:ext uri="{BB962C8B-B14F-4D97-AF65-F5344CB8AC3E}">
        <p14:creationId xmlns:p14="http://schemas.microsoft.com/office/powerpoint/2010/main" val="399220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A09951-D31F-4898-BD10-41F434D67C4D}"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8F60482-6810-4032-8AA4-A02CC96E461E}" type="slidenum">
              <a:rPr lang="en-IN" smtClean="0"/>
              <a:t>‹#›</a:t>
            </a:fld>
            <a:endParaRPr lang="en-IN"/>
          </a:p>
        </p:txBody>
      </p:sp>
    </p:spTree>
    <p:extLst>
      <p:ext uri="{BB962C8B-B14F-4D97-AF65-F5344CB8AC3E}">
        <p14:creationId xmlns:p14="http://schemas.microsoft.com/office/powerpoint/2010/main" val="4276577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A09951-D31F-4898-BD10-41F434D67C4D}"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8F60482-6810-4032-8AA4-A02CC96E461E}" type="slidenum">
              <a:rPr lang="en-IN" smtClean="0"/>
              <a:t>‹#›</a:t>
            </a:fld>
            <a:endParaRPr lang="en-IN"/>
          </a:p>
        </p:txBody>
      </p:sp>
    </p:spTree>
    <p:extLst>
      <p:ext uri="{BB962C8B-B14F-4D97-AF65-F5344CB8AC3E}">
        <p14:creationId xmlns:p14="http://schemas.microsoft.com/office/powerpoint/2010/main" val="142491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4A09951-D31F-4898-BD10-41F434D67C4D}" type="datetimeFigureOut">
              <a:rPr lang="en-IN" smtClean="0"/>
              <a:t>27-08-2023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8F60482-6810-4032-8AA4-A02CC96E461E}" type="slidenum">
              <a:rPr lang="en-IN" smtClean="0"/>
              <a:t>‹#›</a:t>
            </a:fld>
            <a:endParaRPr lang="en-IN"/>
          </a:p>
        </p:txBody>
      </p:sp>
    </p:spTree>
    <p:extLst>
      <p:ext uri="{BB962C8B-B14F-4D97-AF65-F5344CB8AC3E}">
        <p14:creationId xmlns:p14="http://schemas.microsoft.com/office/powerpoint/2010/main" val="27789735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F93B1-6FF4-9E3B-6F65-6E50765796B9}"/>
              </a:ext>
            </a:extLst>
          </p:cNvPr>
          <p:cNvSpPr>
            <a:spLocks noGrp="1"/>
          </p:cNvSpPr>
          <p:nvPr>
            <p:ph type="ctrTitle"/>
          </p:nvPr>
        </p:nvSpPr>
        <p:spPr>
          <a:xfrm>
            <a:off x="1458012" y="622742"/>
            <a:ext cx="9144000" cy="2387600"/>
          </a:xfrm>
        </p:spPr>
        <p:txBody>
          <a:bodyPr/>
          <a:lstStyle/>
          <a:p>
            <a:r>
              <a:rPr lang="en-IN" dirty="0">
                <a:latin typeface="Baskerville Old Face" panose="02020602080505020303" pitchFamily="18" charset="0"/>
              </a:rPr>
              <a:t>Seminar Topic Selection</a:t>
            </a:r>
          </a:p>
        </p:txBody>
      </p:sp>
      <p:sp>
        <p:nvSpPr>
          <p:cNvPr id="3" name="Subtitle 2">
            <a:extLst>
              <a:ext uri="{FF2B5EF4-FFF2-40B4-BE49-F238E27FC236}">
                <a16:creationId xmlns:a16="http://schemas.microsoft.com/office/drawing/2014/main" id="{A595F46D-01D5-6673-8707-1AD3A5FFB364}"/>
              </a:ext>
            </a:extLst>
          </p:cNvPr>
          <p:cNvSpPr>
            <a:spLocks noGrp="1"/>
          </p:cNvSpPr>
          <p:nvPr>
            <p:ph type="subTitle" idx="1"/>
          </p:nvPr>
        </p:nvSpPr>
        <p:spPr>
          <a:xfrm>
            <a:off x="1524000" y="3602038"/>
            <a:ext cx="9144000" cy="2779908"/>
          </a:xfrm>
        </p:spPr>
        <p:txBody>
          <a:bodyPr>
            <a:normAutofit/>
          </a:bodyPr>
          <a:lstStyle/>
          <a:p>
            <a:pPr marL="457200" indent="-457200">
              <a:buAutoNum type="arabicPeriod"/>
            </a:pPr>
            <a:r>
              <a:rPr lang="en-IN" sz="2000" dirty="0">
                <a:latin typeface="Bookman Old Style" panose="02050604050505020204" pitchFamily="18" charset="0"/>
              </a:rPr>
              <a:t>Caesar Cipher Text Encryption</a:t>
            </a:r>
          </a:p>
          <a:p>
            <a:pPr marL="457200" indent="-457200">
              <a:buAutoNum type="arabicPeriod"/>
            </a:pPr>
            <a:r>
              <a:rPr lang="en-IN" sz="2000" dirty="0">
                <a:latin typeface="Bookman Old Style" panose="02050604050505020204" pitchFamily="18" charset="0"/>
              </a:rPr>
              <a:t>Image Encryption</a:t>
            </a:r>
          </a:p>
          <a:p>
            <a:pPr marL="457200" indent="-457200">
              <a:buAutoNum type="arabicPeriod"/>
            </a:pPr>
            <a:r>
              <a:rPr lang="en-IN" sz="2000" dirty="0">
                <a:latin typeface="Bookman Old Style" panose="02050604050505020204" pitchFamily="18" charset="0"/>
              </a:rPr>
              <a:t>Web Application Firewall</a:t>
            </a:r>
          </a:p>
          <a:p>
            <a:pPr marL="457200" indent="-457200">
              <a:buAutoNum type="arabicPeriod"/>
            </a:pPr>
            <a:endParaRPr lang="en-IN" sz="2000" dirty="0">
              <a:latin typeface="Bookman Old Style" panose="02050604050505020204" pitchFamily="18" charset="0"/>
            </a:endParaRPr>
          </a:p>
          <a:p>
            <a:pPr algn="r"/>
            <a:r>
              <a:rPr lang="en-IN" sz="2000" dirty="0">
                <a:latin typeface="Bookman Old Style" panose="02050604050505020204" pitchFamily="18" charset="0"/>
              </a:rPr>
              <a:t>		-Ayush S Acharya</a:t>
            </a:r>
          </a:p>
          <a:p>
            <a:pPr algn="r"/>
            <a:r>
              <a:rPr lang="en-IN" sz="2000" dirty="0">
                <a:latin typeface="Bookman Old Style" panose="02050604050505020204" pitchFamily="18" charset="0"/>
              </a:rPr>
              <a:t>		TE-1 Roll no-35</a:t>
            </a:r>
          </a:p>
        </p:txBody>
      </p:sp>
    </p:spTree>
    <p:extLst>
      <p:ext uri="{BB962C8B-B14F-4D97-AF65-F5344CB8AC3E}">
        <p14:creationId xmlns:p14="http://schemas.microsoft.com/office/powerpoint/2010/main" val="3602862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FBF0-3286-DFC2-21BD-4E8E17B5FC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DBE50C-2C12-B08A-84CF-7DE2CFFC3DB2}"/>
              </a:ext>
            </a:extLst>
          </p:cNvPr>
          <p:cNvSpPr>
            <a:spLocks noGrp="1"/>
          </p:cNvSpPr>
          <p:nvPr>
            <p:ph idx="1"/>
          </p:nvPr>
        </p:nvSpPr>
        <p:spPr/>
        <p:txBody>
          <a:bodyPr>
            <a:normAutofit/>
          </a:bodyPr>
          <a:lstStyle/>
          <a:p>
            <a:r>
              <a:rPr lang="en-IN" sz="2400" dirty="0">
                <a:latin typeface="Bookman Old Style" panose="02050604050505020204" pitchFamily="18" charset="0"/>
              </a:rPr>
              <a:t>Applications Of Image Encryption:</a:t>
            </a:r>
          </a:p>
          <a:p>
            <a:pPr marL="457200" lvl="1" indent="0">
              <a:buNone/>
            </a:pPr>
            <a:endParaRPr lang="en-IN" sz="2000" dirty="0">
              <a:latin typeface="Bookman Old Style" panose="02050604050505020204" pitchFamily="18" charset="0"/>
            </a:endParaRPr>
          </a:p>
          <a:p>
            <a:pPr marL="914400" lvl="1" indent="-457200">
              <a:buFont typeface="+mj-lt"/>
              <a:buAutoNum type="arabicPeriod"/>
            </a:pPr>
            <a:r>
              <a:rPr lang="en-IN" sz="2000" dirty="0">
                <a:latin typeface="Bookman Old Style" panose="02050604050505020204" pitchFamily="18" charset="0"/>
              </a:rPr>
              <a:t>Medical Imaging</a:t>
            </a:r>
          </a:p>
          <a:p>
            <a:pPr marL="914400" lvl="1" indent="-457200">
              <a:buFont typeface="+mj-lt"/>
              <a:buAutoNum type="arabicPeriod"/>
            </a:pPr>
            <a:r>
              <a:rPr lang="en-IN" sz="2000" dirty="0">
                <a:latin typeface="Bookman Old Style" panose="02050604050505020204" pitchFamily="18" charset="0"/>
              </a:rPr>
              <a:t>Educational Institutions</a:t>
            </a:r>
          </a:p>
          <a:p>
            <a:pPr marL="914400" lvl="1" indent="-457200">
              <a:buFont typeface="+mj-lt"/>
              <a:buAutoNum type="arabicPeriod"/>
            </a:pPr>
            <a:r>
              <a:rPr lang="en-IN" sz="2000" dirty="0">
                <a:latin typeface="Bookman Old Style" panose="02050604050505020204" pitchFamily="18" charset="0"/>
              </a:rPr>
              <a:t>Legal &amp; Forensic Investigations</a:t>
            </a:r>
          </a:p>
          <a:p>
            <a:pPr marL="914400" lvl="1" indent="-457200">
              <a:buFont typeface="+mj-lt"/>
              <a:buAutoNum type="arabicPeriod"/>
            </a:pPr>
            <a:r>
              <a:rPr lang="en-IN" sz="2000" dirty="0">
                <a:latin typeface="Bookman Old Style" panose="02050604050505020204" pitchFamily="18" charset="0"/>
              </a:rPr>
              <a:t>Military &amp; Defense</a:t>
            </a:r>
          </a:p>
          <a:p>
            <a:pPr marL="914400" lvl="1" indent="-457200">
              <a:buFont typeface="+mj-lt"/>
              <a:buAutoNum type="arabicPeriod"/>
            </a:pPr>
            <a:r>
              <a:rPr lang="en-IN" sz="2000" dirty="0">
                <a:latin typeface="Bookman Old Style" panose="02050604050505020204" pitchFamily="18" charset="0"/>
              </a:rPr>
              <a:t>Satellite image data</a:t>
            </a:r>
          </a:p>
        </p:txBody>
      </p:sp>
    </p:spTree>
    <p:extLst>
      <p:ext uri="{BB962C8B-B14F-4D97-AF65-F5344CB8AC3E}">
        <p14:creationId xmlns:p14="http://schemas.microsoft.com/office/powerpoint/2010/main" val="2263737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B753D-34B2-259D-7AEA-54064CECC7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D10977-5AF9-10F4-5014-7F9B718B6C06}"/>
              </a:ext>
            </a:extLst>
          </p:cNvPr>
          <p:cNvSpPr>
            <a:spLocks noGrp="1"/>
          </p:cNvSpPr>
          <p:nvPr>
            <p:ph idx="1"/>
          </p:nvPr>
        </p:nvSpPr>
        <p:spPr/>
        <p:txBody>
          <a:bodyPr>
            <a:normAutofit/>
          </a:bodyPr>
          <a:lstStyle/>
          <a:p>
            <a:r>
              <a:rPr lang="en-IN" sz="2400" dirty="0">
                <a:latin typeface="Bookman Old Style" panose="02050604050505020204" pitchFamily="18" charset="0"/>
              </a:rPr>
              <a:t>IEEE Research Paper:</a:t>
            </a:r>
          </a:p>
          <a:p>
            <a:pPr marL="0" indent="0">
              <a:buNone/>
            </a:pPr>
            <a:endParaRPr lang="en-IN" sz="2400" dirty="0">
              <a:latin typeface="Bookman Old Style" panose="02050604050505020204" pitchFamily="18" charset="0"/>
            </a:endParaRPr>
          </a:p>
          <a:p>
            <a:pPr marL="0" indent="0">
              <a:buNone/>
            </a:pPr>
            <a:r>
              <a:rPr lang="en-IN" sz="2000" dirty="0">
                <a:latin typeface="Bookman Old Style" panose="02050604050505020204" pitchFamily="18" charset="0"/>
              </a:rPr>
              <a:t>	</a:t>
            </a:r>
            <a:r>
              <a:rPr lang="en-IN" sz="1800" dirty="0">
                <a:latin typeface="Bookman Old Style" panose="02050604050505020204" pitchFamily="18" charset="0"/>
              </a:rPr>
              <a:t>https://drive.google.com/file/d/1wmMKqQHSs0C2eX_jWg7ZYdHVxPmtn_wm/view?usp=drive_link</a:t>
            </a:r>
          </a:p>
          <a:p>
            <a:pPr marL="0" indent="0">
              <a:buNone/>
            </a:pPr>
            <a:endParaRPr lang="en-IN" sz="2400" dirty="0">
              <a:latin typeface="Bookman Old Style" panose="02050604050505020204" pitchFamily="18" charset="0"/>
            </a:endParaRPr>
          </a:p>
          <a:p>
            <a:r>
              <a:rPr lang="en-IN" sz="2400" dirty="0">
                <a:latin typeface="Bookman Old Style" panose="02050604050505020204" pitchFamily="18" charset="0"/>
              </a:rPr>
              <a:t>IJ Research Paper:</a:t>
            </a:r>
          </a:p>
          <a:p>
            <a:pPr marL="0" indent="0">
              <a:buNone/>
            </a:pPr>
            <a:r>
              <a:rPr lang="en-IN" sz="2400" dirty="0">
                <a:latin typeface="Bookman Old Style" panose="02050604050505020204" pitchFamily="18" charset="0"/>
              </a:rPr>
              <a:t>	</a:t>
            </a:r>
            <a:r>
              <a:rPr lang="en-IN" sz="1800" dirty="0">
                <a:latin typeface="Bookman Old Style" panose="02050604050505020204" pitchFamily="18" charset="0"/>
              </a:rPr>
              <a:t>https://drive.google.com/file/d/1PxXAWQBKpD6FU9kZhqTrPFwomFlQRWD/view?usp=drive_link</a:t>
            </a:r>
            <a:br>
              <a:rPr lang="en-IN" sz="2000" dirty="0">
                <a:latin typeface="Bookman Old Style" panose="02050604050505020204" pitchFamily="18" charset="0"/>
              </a:rPr>
            </a:br>
            <a:endParaRPr lang="en-IN" sz="2000" dirty="0">
              <a:latin typeface="Bookman Old Style" panose="02050604050505020204" pitchFamily="18" charset="0"/>
            </a:endParaRPr>
          </a:p>
          <a:p>
            <a:endParaRPr lang="en-IN" sz="2000" dirty="0"/>
          </a:p>
        </p:txBody>
      </p:sp>
    </p:spTree>
    <p:extLst>
      <p:ext uri="{BB962C8B-B14F-4D97-AF65-F5344CB8AC3E}">
        <p14:creationId xmlns:p14="http://schemas.microsoft.com/office/powerpoint/2010/main" val="776157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72BD-64B3-F1F2-956F-4A125383BC13}"/>
              </a:ext>
            </a:extLst>
          </p:cNvPr>
          <p:cNvSpPr>
            <a:spLocks noGrp="1"/>
          </p:cNvSpPr>
          <p:nvPr>
            <p:ph type="title"/>
          </p:nvPr>
        </p:nvSpPr>
        <p:spPr/>
        <p:txBody>
          <a:bodyPr/>
          <a:lstStyle/>
          <a:p>
            <a:r>
              <a:rPr lang="en-IN" dirty="0"/>
              <a:t>3.Web Application Firewall</a:t>
            </a:r>
          </a:p>
        </p:txBody>
      </p:sp>
      <p:sp>
        <p:nvSpPr>
          <p:cNvPr id="3" name="Content Placeholder 2">
            <a:extLst>
              <a:ext uri="{FF2B5EF4-FFF2-40B4-BE49-F238E27FC236}">
                <a16:creationId xmlns:a16="http://schemas.microsoft.com/office/drawing/2014/main" id="{320198F1-28C7-154B-DE85-BC82D0B0CC2A}"/>
              </a:ext>
            </a:extLst>
          </p:cNvPr>
          <p:cNvSpPr>
            <a:spLocks noGrp="1"/>
          </p:cNvSpPr>
          <p:nvPr>
            <p:ph idx="1"/>
          </p:nvPr>
        </p:nvSpPr>
        <p:spPr/>
        <p:txBody>
          <a:bodyPr>
            <a:normAutofit fontScale="85000" lnSpcReduction="10000"/>
          </a:bodyPr>
          <a:lstStyle/>
          <a:p>
            <a:r>
              <a:rPr lang="en-US" sz="2000" b="0" i="0" dirty="0">
                <a:solidFill>
                  <a:srgbClr val="161513"/>
                </a:solidFill>
                <a:effectLst/>
                <a:latin typeface="Bookman Old Style" panose="02050604050505020204" pitchFamily="18" charset="0"/>
              </a:rPr>
              <a:t>Web application firewalls help protect web applications from malicious attacks and unwanted internet traffic, including bots, injection and application-layer denial of service (DoS). </a:t>
            </a:r>
          </a:p>
          <a:p>
            <a:r>
              <a:rPr lang="en-US" sz="2000" b="0" i="0" dirty="0">
                <a:solidFill>
                  <a:srgbClr val="161513"/>
                </a:solidFill>
                <a:effectLst/>
                <a:latin typeface="Bookman Old Style" panose="02050604050505020204" pitchFamily="18" charset="0"/>
              </a:rPr>
              <a:t>The </a:t>
            </a:r>
            <a:r>
              <a:rPr lang="en-US" sz="2000" dirty="0">
                <a:latin typeface="Bookman Old Style" panose="02050604050505020204" pitchFamily="18" charset="0"/>
              </a:rPr>
              <a:t>WAF</a:t>
            </a:r>
            <a:r>
              <a:rPr lang="en-US" sz="2000" dirty="0">
                <a:solidFill>
                  <a:srgbClr val="161513"/>
                </a:solidFill>
                <a:latin typeface="Bookman Old Style" panose="02050604050505020204" pitchFamily="18" charset="0"/>
              </a:rPr>
              <a:t> </a:t>
            </a:r>
            <a:r>
              <a:rPr lang="en-US" sz="2000" b="0" i="0" dirty="0">
                <a:solidFill>
                  <a:srgbClr val="161513"/>
                </a:solidFill>
                <a:effectLst/>
                <a:latin typeface="Bookman Old Style" panose="02050604050505020204" pitchFamily="18" charset="0"/>
              </a:rPr>
              <a:t>will help you establish and manage rules for avoiding internet threats, including IP addresses, HTTP headers, HTTP body, URI strings, cross-site scripting (XSS), SQL injection, and other OWASP-defined vulnerabilities.</a:t>
            </a:r>
          </a:p>
          <a:p>
            <a:r>
              <a:rPr lang="en-US" sz="2000" b="0" i="0" dirty="0">
                <a:solidFill>
                  <a:srgbClr val="161513"/>
                </a:solidFill>
                <a:effectLst/>
                <a:latin typeface="Bookman Old Style" panose="02050604050505020204" pitchFamily="18" charset="0"/>
              </a:rPr>
              <a:t> Web application firewall are deployed to protect web-facing applications and collect access logs for compliance, and analytics.</a:t>
            </a:r>
          </a:p>
          <a:p>
            <a:r>
              <a:rPr lang="en-US" sz="2000" dirty="0">
                <a:effectLst/>
                <a:latin typeface="Bookman Old Style" panose="02050604050505020204" pitchFamily="18" charset="0"/>
              </a:rPr>
              <a:t> WAFs protect internet-facing applications from attacks as a result of integrated threat intelligence that aggregates from multiple sources and Open Web Application Security Project (OWASP) detection rules.</a:t>
            </a:r>
          </a:p>
          <a:p>
            <a:pPr marL="0" indent="0">
              <a:buNone/>
            </a:pPr>
            <a:br>
              <a:rPr lang="en-US" sz="2000" dirty="0">
                <a:effectLst/>
              </a:rPr>
            </a:br>
            <a:endParaRPr lang="en-IN" sz="3200" dirty="0">
              <a:latin typeface="Bookman Old Style" panose="02050604050505020204" pitchFamily="18" charset="0"/>
            </a:endParaRPr>
          </a:p>
        </p:txBody>
      </p:sp>
    </p:spTree>
    <p:extLst>
      <p:ext uri="{BB962C8B-B14F-4D97-AF65-F5344CB8AC3E}">
        <p14:creationId xmlns:p14="http://schemas.microsoft.com/office/powerpoint/2010/main" val="1830517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5455-52F0-ED1C-371A-A4492A38711B}"/>
              </a:ext>
            </a:extLst>
          </p:cNvPr>
          <p:cNvSpPr>
            <a:spLocks noGrp="1"/>
          </p:cNvSpPr>
          <p:nvPr>
            <p:ph type="title"/>
          </p:nvPr>
        </p:nvSpPr>
        <p:spPr/>
        <p:txBody>
          <a:bodyPr/>
          <a:lstStyle/>
          <a:p>
            <a:endParaRPr lang="en-IN"/>
          </a:p>
        </p:txBody>
      </p:sp>
      <p:pic>
        <p:nvPicPr>
          <p:cNvPr id="7170" name="Picture 2" descr="What is a Web Application Firewall (WAF)? | Glossary | A10 Networks">
            <a:extLst>
              <a:ext uri="{FF2B5EF4-FFF2-40B4-BE49-F238E27FC236}">
                <a16:creationId xmlns:a16="http://schemas.microsoft.com/office/drawing/2014/main" id="{78AC2440-6E29-AB28-D48A-79F1B303F7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6473" y="0"/>
            <a:ext cx="7255799" cy="382012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What is a Web Application Firewall (WAF)? And how it works?">
            <a:extLst>
              <a:ext uri="{FF2B5EF4-FFF2-40B4-BE49-F238E27FC236}">
                <a16:creationId xmlns:a16="http://schemas.microsoft.com/office/drawing/2014/main" id="{B31EB36F-B334-194C-3BD2-EB6D3B4FC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9772" y="3512385"/>
            <a:ext cx="6422413" cy="319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705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C2919-59BE-730D-C442-5619D5FF7F0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58867C7-56D1-53BE-0D05-8C74246E2773}"/>
              </a:ext>
            </a:extLst>
          </p:cNvPr>
          <p:cNvSpPr>
            <a:spLocks noGrp="1"/>
          </p:cNvSpPr>
          <p:nvPr>
            <p:ph idx="1"/>
          </p:nvPr>
        </p:nvSpPr>
        <p:spPr/>
        <p:txBody>
          <a:bodyPr>
            <a:normAutofit lnSpcReduction="10000"/>
          </a:bodyPr>
          <a:lstStyle/>
          <a:p>
            <a:r>
              <a:rPr lang="en-IN" sz="2400" dirty="0">
                <a:latin typeface="Bookman Old Style" panose="02050604050505020204" pitchFamily="18" charset="0"/>
              </a:rPr>
              <a:t>Working:</a:t>
            </a:r>
          </a:p>
          <a:p>
            <a:pPr lvl="1"/>
            <a:endParaRPr lang="en-IN" sz="2000" dirty="0">
              <a:latin typeface="Bookman Old Style" panose="02050604050505020204" pitchFamily="18" charset="0"/>
            </a:endParaRPr>
          </a:p>
          <a:p>
            <a:pPr marL="457200" lvl="1" indent="0">
              <a:buNone/>
            </a:pPr>
            <a:endParaRPr lang="en-IN" sz="2000" dirty="0">
              <a:latin typeface="Bookman Old Style" panose="02050604050505020204" pitchFamily="18" charset="0"/>
            </a:endParaRPr>
          </a:p>
          <a:p>
            <a:pPr lvl="1"/>
            <a:r>
              <a:rPr lang="en-US" sz="2000" b="0" i="0" dirty="0">
                <a:solidFill>
                  <a:srgbClr val="565656"/>
                </a:solidFill>
                <a:effectLst/>
                <a:latin typeface="Bookman Old Style" panose="02050604050505020204" pitchFamily="18" charset="0"/>
              </a:rPr>
              <a:t>WAFs intercept and examine all HTTP requests.</a:t>
            </a:r>
            <a:endParaRPr lang="en-IN" sz="2000" b="0" i="0" dirty="0">
              <a:solidFill>
                <a:srgbClr val="565656"/>
              </a:solidFill>
              <a:effectLst/>
              <a:latin typeface="Bookman Old Style" panose="02050604050505020204" pitchFamily="18" charset="0"/>
            </a:endParaRPr>
          </a:p>
          <a:p>
            <a:pPr lvl="1"/>
            <a:r>
              <a:rPr lang="en-US" sz="2000" b="0" i="0" dirty="0">
                <a:solidFill>
                  <a:srgbClr val="565656"/>
                </a:solidFill>
                <a:effectLst/>
                <a:latin typeface="Bookman Old Style" panose="02050604050505020204" pitchFamily="18" charset="0"/>
              </a:rPr>
              <a:t>Bogus traffic is simply blocked or tested with CAPTCHA tests designed to stump harmful bots and computer programs.</a:t>
            </a:r>
            <a:endParaRPr lang="en-IN" sz="2000" dirty="0">
              <a:solidFill>
                <a:srgbClr val="565656"/>
              </a:solidFill>
              <a:latin typeface="Bookman Old Style" panose="02050604050505020204" pitchFamily="18" charset="0"/>
            </a:endParaRPr>
          </a:p>
          <a:p>
            <a:pPr lvl="1"/>
            <a:r>
              <a:rPr lang="en-US" sz="2000" b="0" i="0" dirty="0">
                <a:solidFill>
                  <a:srgbClr val="565656"/>
                </a:solidFill>
                <a:effectLst/>
                <a:latin typeface="Bookman Old Style" panose="02050604050505020204" pitchFamily="18" charset="0"/>
              </a:rPr>
              <a:t>The fine print of WAF administration is based on security procedures that are built upon customized policies, which should address the top web application security flaws listed by the Open Web Application Security Project (OWASP).</a:t>
            </a:r>
            <a:endParaRPr lang="en-IN" sz="2000" b="0" i="0" dirty="0">
              <a:solidFill>
                <a:srgbClr val="565656"/>
              </a:solidFill>
              <a:effectLst/>
              <a:latin typeface="Bookman Old Style" panose="02050604050505020204" pitchFamily="18" charset="0"/>
            </a:endParaRPr>
          </a:p>
          <a:p>
            <a:pPr lvl="1"/>
            <a:endParaRPr lang="en-IN" sz="2000" dirty="0">
              <a:latin typeface="Bookman Old Style" panose="02050604050505020204" pitchFamily="18" charset="0"/>
            </a:endParaRPr>
          </a:p>
        </p:txBody>
      </p:sp>
    </p:spTree>
    <p:extLst>
      <p:ext uri="{BB962C8B-B14F-4D97-AF65-F5344CB8AC3E}">
        <p14:creationId xmlns:p14="http://schemas.microsoft.com/office/powerpoint/2010/main" val="468112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2F22-58E3-96AC-99E9-87EC34360E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86FA96-53E0-7F52-0180-94E66D40A571}"/>
              </a:ext>
            </a:extLst>
          </p:cNvPr>
          <p:cNvSpPr>
            <a:spLocks noGrp="1"/>
          </p:cNvSpPr>
          <p:nvPr>
            <p:ph idx="1"/>
          </p:nvPr>
        </p:nvSpPr>
        <p:spPr/>
        <p:txBody>
          <a:bodyPr>
            <a:normAutofit fontScale="92500" lnSpcReduction="20000"/>
          </a:bodyPr>
          <a:lstStyle/>
          <a:p>
            <a:r>
              <a:rPr lang="en-IN" sz="2400" dirty="0">
                <a:latin typeface="Bookman Old Style" panose="02050604050505020204" pitchFamily="18" charset="0"/>
              </a:rPr>
              <a:t>Attacks prevented by WAFs:</a:t>
            </a:r>
          </a:p>
          <a:p>
            <a:endParaRPr lang="en-IN" sz="2400" dirty="0">
              <a:latin typeface="Bookman Old Style" panose="02050604050505020204" pitchFamily="18" charset="0"/>
            </a:endParaRPr>
          </a:p>
          <a:p>
            <a:pPr algn="l">
              <a:buFont typeface="Arial" panose="020B0604020202020204" pitchFamily="34" charset="0"/>
              <a:buChar char="•"/>
            </a:pPr>
            <a:r>
              <a:rPr lang="en-US" sz="1600" b="1" i="0" dirty="0">
                <a:solidFill>
                  <a:srgbClr val="565656"/>
                </a:solidFill>
                <a:effectLst/>
                <a:latin typeface="Bookman Old Style" panose="02050604050505020204" pitchFamily="18" charset="0"/>
              </a:rPr>
              <a:t>Cross-site Scripting (XSS)</a:t>
            </a:r>
            <a:r>
              <a:rPr lang="en-US" sz="1600" b="0" i="0" dirty="0">
                <a:solidFill>
                  <a:srgbClr val="565656"/>
                </a:solidFill>
                <a:effectLst/>
                <a:latin typeface="Bookman Old Style" panose="02050604050505020204" pitchFamily="18" charset="0"/>
              </a:rPr>
              <a:t> — Attackers inject client-side scripts into web pages viewed by other users.</a:t>
            </a:r>
          </a:p>
          <a:p>
            <a:pPr algn="l">
              <a:buFont typeface="Arial" panose="020B0604020202020204" pitchFamily="34" charset="0"/>
              <a:buChar char="•"/>
            </a:pPr>
            <a:r>
              <a:rPr lang="en-US" sz="1600" b="1" i="0" dirty="0">
                <a:solidFill>
                  <a:srgbClr val="565656"/>
                </a:solidFill>
                <a:effectLst/>
                <a:latin typeface="Bookman Old Style" panose="02050604050505020204" pitchFamily="18" charset="0"/>
              </a:rPr>
              <a:t>SQL injection</a:t>
            </a:r>
            <a:r>
              <a:rPr lang="en-US" sz="1600" b="0" i="0" dirty="0">
                <a:solidFill>
                  <a:srgbClr val="565656"/>
                </a:solidFill>
                <a:effectLst/>
                <a:latin typeface="Bookman Old Style" panose="02050604050505020204" pitchFamily="18" charset="0"/>
              </a:rPr>
              <a:t> — Malicious code is inserted or injected into an web entry field that allows attackers to compromise the application and underlying systems.</a:t>
            </a:r>
          </a:p>
          <a:p>
            <a:pPr algn="l">
              <a:buFont typeface="Arial" panose="020B0604020202020204" pitchFamily="34" charset="0"/>
              <a:buChar char="•"/>
            </a:pPr>
            <a:r>
              <a:rPr lang="en-US" sz="1600" b="1" i="0" dirty="0">
                <a:solidFill>
                  <a:srgbClr val="565656"/>
                </a:solidFill>
                <a:effectLst/>
                <a:latin typeface="Bookman Old Style" panose="02050604050505020204" pitchFamily="18" charset="0"/>
              </a:rPr>
              <a:t>Cookie poisoning</a:t>
            </a:r>
            <a:r>
              <a:rPr lang="en-US" sz="1600" b="0" i="0" dirty="0">
                <a:solidFill>
                  <a:srgbClr val="565656"/>
                </a:solidFill>
                <a:effectLst/>
                <a:latin typeface="Bookman Old Style" panose="02050604050505020204" pitchFamily="18" charset="0"/>
              </a:rPr>
              <a:t> — Modification of a cookie to gain unauthorized information about the user for purposes such as identity theft.</a:t>
            </a:r>
          </a:p>
          <a:p>
            <a:pPr algn="l">
              <a:buFont typeface="Arial" panose="020B0604020202020204" pitchFamily="34" charset="0"/>
              <a:buChar char="•"/>
            </a:pPr>
            <a:r>
              <a:rPr lang="en-US" sz="1600" b="1" i="0" dirty="0">
                <a:solidFill>
                  <a:srgbClr val="565656"/>
                </a:solidFill>
                <a:effectLst/>
                <a:latin typeface="Bookman Old Style" panose="02050604050505020204" pitchFamily="18" charset="0"/>
              </a:rPr>
              <a:t>Unvalidated input</a:t>
            </a:r>
            <a:r>
              <a:rPr lang="en-US" sz="1600" b="0" i="0" dirty="0">
                <a:solidFill>
                  <a:srgbClr val="565656"/>
                </a:solidFill>
                <a:effectLst/>
                <a:latin typeface="Bookman Old Style" panose="02050604050505020204" pitchFamily="18" charset="0"/>
              </a:rPr>
              <a:t> — Attackers tamper with HTTP request (including the </a:t>
            </a:r>
            <a:r>
              <a:rPr lang="en-US" sz="1600" b="0" i="0" dirty="0" err="1">
                <a:solidFill>
                  <a:srgbClr val="565656"/>
                </a:solidFill>
                <a:effectLst/>
                <a:latin typeface="Bookman Old Style" panose="02050604050505020204" pitchFamily="18" charset="0"/>
              </a:rPr>
              <a:t>url</a:t>
            </a:r>
            <a:r>
              <a:rPr lang="en-US" sz="1600" b="0" i="0" dirty="0">
                <a:solidFill>
                  <a:srgbClr val="565656"/>
                </a:solidFill>
                <a:effectLst/>
                <a:latin typeface="Bookman Old Style" panose="02050604050505020204" pitchFamily="18" charset="0"/>
              </a:rPr>
              <a:t>, headers and form fields) to bypass the site’s security mechanisms.</a:t>
            </a:r>
          </a:p>
          <a:p>
            <a:pPr algn="l">
              <a:buFont typeface="Arial" panose="020B0604020202020204" pitchFamily="34" charset="0"/>
              <a:buChar char="•"/>
            </a:pPr>
            <a:r>
              <a:rPr lang="en-US" sz="1600" b="1" i="0" dirty="0">
                <a:solidFill>
                  <a:srgbClr val="565656"/>
                </a:solidFill>
                <a:effectLst/>
                <a:latin typeface="Bookman Old Style" panose="02050604050505020204" pitchFamily="18" charset="0"/>
              </a:rPr>
              <a:t>Layer 7 DoS</a:t>
            </a:r>
            <a:r>
              <a:rPr lang="en-US" sz="1600" b="0" i="0" dirty="0">
                <a:solidFill>
                  <a:srgbClr val="565656"/>
                </a:solidFill>
                <a:effectLst/>
                <a:latin typeface="Bookman Old Style" panose="02050604050505020204" pitchFamily="18" charset="0"/>
              </a:rPr>
              <a:t> — An HTTP flood attack that utilizes valid requests in typical URL data retrievals.</a:t>
            </a:r>
          </a:p>
          <a:p>
            <a:pPr algn="l">
              <a:buFont typeface="Arial" panose="020B0604020202020204" pitchFamily="34" charset="0"/>
              <a:buChar char="•"/>
            </a:pPr>
            <a:r>
              <a:rPr lang="en-US" sz="1600" b="1" i="0" dirty="0">
                <a:solidFill>
                  <a:srgbClr val="565656"/>
                </a:solidFill>
                <a:effectLst/>
                <a:latin typeface="Bookman Old Style" panose="02050604050505020204" pitchFamily="18" charset="0"/>
              </a:rPr>
              <a:t>Web scraping</a:t>
            </a:r>
            <a:r>
              <a:rPr lang="en-US" sz="1600" b="0" i="0" dirty="0">
                <a:solidFill>
                  <a:srgbClr val="565656"/>
                </a:solidFill>
                <a:effectLst/>
                <a:latin typeface="Bookman Old Style" panose="02050604050505020204" pitchFamily="18" charset="0"/>
              </a:rPr>
              <a:t> — Data scraping used for extracting data from websites.</a:t>
            </a:r>
          </a:p>
          <a:p>
            <a:pPr lvl="1"/>
            <a:endParaRPr lang="en-IN" sz="2000" dirty="0">
              <a:latin typeface="Bookman Old Style" panose="02050604050505020204" pitchFamily="18" charset="0"/>
            </a:endParaRPr>
          </a:p>
        </p:txBody>
      </p:sp>
    </p:spTree>
    <p:extLst>
      <p:ext uri="{BB962C8B-B14F-4D97-AF65-F5344CB8AC3E}">
        <p14:creationId xmlns:p14="http://schemas.microsoft.com/office/powerpoint/2010/main" val="672465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5B5A0-33F2-8714-D80B-4EA48DF364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D6EF54-A910-05FA-26CE-2B25B2276047}"/>
              </a:ext>
            </a:extLst>
          </p:cNvPr>
          <p:cNvSpPr>
            <a:spLocks noGrp="1"/>
          </p:cNvSpPr>
          <p:nvPr>
            <p:ph idx="1"/>
          </p:nvPr>
        </p:nvSpPr>
        <p:spPr/>
        <p:txBody>
          <a:bodyPr>
            <a:normAutofit lnSpcReduction="10000"/>
          </a:bodyPr>
          <a:lstStyle/>
          <a:p>
            <a:r>
              <a:rPr lang="en-IN" sz="2400" dirty="0">
                <a:latin typeface="Bookman Old Style" panose="02050604050505020204" pitchFamily="18" charset="0"/>
              </a:rPr>
              <a:t>Applications:</a:t>
            </a:r>
          </a:p>
          <a:p>
            <a:pPr lvl="1"/>
            <a:endParaRPr lang="en-IN" sz="2000" dirty="0">
              <a:latin typeface="Bookman Old Style" panose="02050604050505020204" pitchFamily="18" charset="0"/>
            </a:endParaRPr>
          </a:p>
          <a:p>
            <a:pPr marL="914400" lvl="1" indent="-457200">
              <a:buFont typeface="+mj-lt"/>
              <a:buAutoNum type="arabicPeriod"/>
            </a:pPr>
            <a:r>
              <a:rPr lang="en-IN" sz="2000" dirty="0">
                <a:latin typeface="Bookman Old Style" panose="02050604050505020204" pitchFamily="18" charset="0"/>
              </a:rPr>
              <a:t>E-Commerce Websites</a:t>
            </a:r>
          </a:p>
          <a:p>
            <a:pPr marL="914400" lvl="1" indent="-457200">
              <a:buFont typeface="+mj-lt"/>
              <a:buAutoNum type="arabicPeriod"/>
            </a:pPr>
            <a:r>
              <a:rPr lang="en-IN" sz="2000" dirty="0">
                <a:latin typeface="Bookman Old Style" panose="02050604050505020204" pitchFamily="18" charset="0"/>
              </a:rPr>
              <a:t>Online Banking &amp; Finance</a:t>
            </a:r>
          </a:p>
          <a:p>
            <a:pPr marL="914400" lvl="1" indent="-457200">
              <a:buFont typeface="+mj-lt"/>
              <a:buAutoNum type="arabicPeriod"/>
            </a:pPr>
            <a:r>
              <a:rPr lang="en-IN" sz="2000" dirty="0">
                <a:latin typeface="Bookman Old Style" panose="02050604050505020204" pitchFamily="18" charset="0"/>
              </a:rPr>
              <a:t>Government Websites</a:t>
            </a:r>
          </a:p>
          <a:p>
            <a:pPr marL="914400" lvl="1" indent="-457200">
              <a:buFont typeface="+mj-lt"/>
              <a:buAutoNum type="arabicPeriod"/>
            </a:pPr>
            <a:r>
              <a:rPr lang="en-IN" sz="2000" dirty="0">
                <a:latin typeface="Bookman Old Style" panose="02050604050505020204" pitchFamily="18" charset="0"/>
              </a:rPr>
              <a:t>Military Applications</a:t>
            </a:r>
          </a:p>
          <a:p>
            <a:pPr marL="914400" lvl="1" indent="-457200">
              <a:buFont typeface="+mj-lt"/>
              <a:buAutoNum type="arabicPeriod"/>
            </a:pPr>
            <a:r>
              <a:rPr lang="en-IN" sz="2000" dirty="0">
                <a:latin typeface="Bookman Old Style" panose="02050604050505020204" pitchFamily="18" charset="0"/>
              </a:rPr>
              <a:t>Social Media Platforms</a:t>
            </a:r>
          </a:p>
          <a:p>
            <a:pPr marL="914400" lvl="1" indent="-457200">
              <a:buFont typeface="+mj-lt"/>
              <a:buAutoNum type="arabicPeriod"/>
            </a:pPr>
            <a:r>
              <a:rPr lang="en-IN" sz="2000" dirty="0">
                <a:latin typeface="Bookman Old Style" panose="02050604050505020204" pitchFamily="18" charset="0"/>
              </a:rPr>
              <a:t>Educational Institutions</a:t>
            </a:r>
          </a:p>
          <a:p>
            <a:pPr marL="914400" lvl="1" indent="-457200">
              <a:buFont typeface="+mj-lt"/>
              <a:buAutoNum type="arabicPeriod"/>
            </a:pPr>
            <a:r>
              <a:rPr lang="en-IN" sz="2000" dirty="0">
                <a:latin typeface="Bookman Old Style" panose="02050604050505020204" pitchFamily="18" charset="0"/>
              </a:rPr>
              <a:t>Web based applications</a:t>
            </a:r>
          </a:p>
          <a:p>
            <a:pPr marL="914400" lvl="1" indent="-457200">
              <a:buFont typeface="+mj-lt"/>
              <a:buAutoNum type="arabicPeriod"/>
            </a:pPr>
            <a:endParaRPr lang="en-IN" sz="2000" dirty="0">
              <a:latin typeface="Bookman Old Style" panose="02050604050505020204" pitchFamily="18" charset="0"/>
            </a:endParaRPr>
          </a:p>
          <a:p>
            <a:pPr marL="914400" lvl="1" indent="-457200">
              <a:buFont typeface="+mj-lt"/>
              <a:buAutoNum type="arabicPeriod"/>
            </a:pPr>
            <a:endParaRPr lang="en-IN" sz="2000" dirty="0">
              <a:latin typeface="Bookman Old Style" panose="02050604050505020204" pitchFamily="18" charset="0"/>
            </a:endParaRPr>
          </a:p>
          <a:p>
            <a:endParaRPr lang="en-IN" sz="2400" dirty="0">
              <a:latin typeface="Bookman Old Style" panose="02050604050505020204" pitchFamily="18" charset="0"/>
            </a:endParaRPr>
          </a:p>
        </p:txBody>
      </p:sp>
      <p:pic>
        <p:nvPicPr>
          <p:cNvPr id="4" name="Picture 2" descr="What is a Web Application Firewall (WAF) | StormIT">
            <a:extLst>
              <a:ext uri="{FF2B5EF4-FFF2-40B4-BE49-F238E27FC236}">
                <a16:creationId xmlns:a16="http://schemas.microsoft.com/office/drawing/2014/main" id="{217E991F-F95A-FD44-4C31-F7EB9670E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2848" y="2328494"/>
            <a:ext cx="5443880" cy="3049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586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F33EE-4E1C-EA9E-94A5-C02F924BBA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064A4C-A202-A501-3074-A6056815EF60}"/>
              </a:ext>
            </a:extLst>
          </p:cNvPr>
          <p:cNvSpPr>
            <a:spLocks noGrp="1"/>
          </p:cNvSpPr>
          <p:nvPr>
            <p:ph idx="1"/>
          </p:nvPr>
        </p:nvSpPr>
        <p:spPr/>
        <p:txBody>
          <a:bodyPr>
            <a:normAutofit lnSpcReduction="10000"/>
          </a:bodyPr>
          <a:lstStyle/>
          <a:p>
            <a:r>
              <a:rPr lang="en-IN" sz="2400" dirty="0">
                <a:latin typeface="Bookman Old Style" panose="02050604050505020204" pitchFamily="18" charset="0"/>
              </a:rPr>
              <a:t>IEEE Research Paper:</a:t>
            </a:r>
          </a:p>
          <a:p>
            <a:pPr marL="0" indent="0">
              <a:buNone/>
            </a:pPr>
            <a:r>
              <a:rPr lang="en-IN" sz="2400" dirty="0">
                <a:latin typeface="Bookman Old Style" panose="02050604050505020204" pitchFamily="18" charset="0"/>
              </a:rPr>
              <a:t>		</a:t>
            </a:r>
            <a:r>
              <a:rPr lang="en-IN" sz="1800" dirty="0">
                <a:latin typeface="Bookman Old Style" panose="02050604050505020204" pitchFamily="18" charset="0"/>
              </a:rPr>
              <a:t>https://drive.google.com/file/d/1VXg7nPM2zfXilSP4Jg9z2pQR3dZhL0ve/view?usp=drive_link</a:t>
            </a:r>
          </a:p>
          <a:p>
            <a:pPr marL="0" indent="0">
              <a:buNone/>
            </a:pPr>
            <a:r>
              <a:rPr lang="en-IN" sz="2400" dirty="0">
                <a:latin typeface="Bookman Old Style" panose="02050604050505020204" pitchFamily="18" charset="0"/>
              </a:rPr>
              <a:t>	</a:t>
            </a:r>
          </a:p>
          <a:p>
            <a:pPr marL="0" indent="0">
              <a:buNone/>
            </a:pPr>
            <a:r>
              <a:rPr lang="en-IN" sz="2400" dirty="0">
                <a:latin typeface="Bookman Old Style" panose="02050604050505020204" pitchFamily="18" charset="0"/>
              </a:rPr>
              <a:t>	</a:t>
            </a:r>
          </a:p>
          <a:p>
            <a:r>
              <a:rPr lang="en-IN" sz="2400" dirty="0">
                <a:latin typeface="Bookman Old Style" panose="02050604050505020204" pitchFamily="18" charset="0"/>
              </a:rPr>
              <a:t>IIT-KG Research Paper:</a:t>
            </a:r>
          </a:p>
          <a:p>
            <a:pPr marL="0" indent="0">
              <a:buNone/>
            </a:pPr>
            <a:r>
              <a:rPr lang="en-IN" sz="2400" dirty="0">
                <a:latin typeface="Bookman Old Style" panose="02050604050505020204" pitchFamily="18" charset="0"/>
              </a:rPr>
              <a:t>	</a:t>
            </a:r>
            <a:r>
              <a:rPr lang="en-IN" sz="1800" dirty="0">
                <a:latin typeface="Bookman Old Style" panose="02050604050505020204" pitchFamily="18" charset="0"/>
              </a:rPr>
              <a:t>https://drive.google.com/file/d/1xTR6echE282RKeQgR3C66fYUhIeqp5Da/view?usp=drive_link</a:t>
            </a:r>
            <a:endParaRPr lang="en-IN" sz="2400" dirty="0"/>
          </a:p>
          <a:p>
            <a:endParaRPr lang="en-IN" sz="2400" dirty="0"/>
          </a:p>
        </p:txBody>
      </p:sp>
    </p:spTree>
    <p:extLst>
      <p:ext uri="{BB962C8B-B14F-4D97-AF65-F5344CB8AC3E}">
        <p14:creationId xmlns:p14="http://schemas.microsoft.com/office/powerpoint/2010/main" val="195283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DC9EC-BC36-8D70-44C9-948FDEB8BE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96F2DE-469A-0F81-0267-8D88406B2CA2}"/>
              </a:ext>
            </a:extLst>
          </p:cNvPr>
          <p:cNvSpPr>
            <a:spLocks noGrp="1"/>
          </p:cNvSpPr>
          <p:nvPr>
            <p:ph idx="1"/>
          </p:nvPr>
        </p:nvSpPr>
        <p:spPr/>
        <p:txBody>
          <a:bodyPr>
            <a:normAutofit/>
          </a:bodyPr>
          <a:lstStyle/>
          <a:p>
            <a:pPr algn="ctr"/>
            <a:endParaRPr lang="en-IN" sz="3600" dirty="0">
              <a:latin typeface="Californian FB" panose="0207040306080B030204" pitchFamily="18" charset="0"/>
            </a:endParaRPr>
          </a:p>
          <a:p>
            <a:pPr algn="ctr"/>
            <a:endParaRPr lang="en-IN" sz="3600" dirty="0">
              <a:latin typeface="Californian FB" panose="0207040306080B030204" pitchFamily="18" charset="0"/>
            </a:endParaRPr>
          </a:p>
          <a:p>
            <a:pPr algn="ctr"/>
            <a:r>
              <a:rPr lang="en-IN" sz="3600" dirty="0">
                <a:latin typeface="Californian FB" panose="0207040306080B030204" pitchFamily="18" charset="0"/>
              </a:rPr>
              <a:t>THANK YOU !</a:t>
            </a:r>
          </a:p>
        </p:txBody>
      </p:sp>
    </p:spTree>
    <p:extLst>
      <p:ext uri="{BB962C8B-B14F-4D97-AF65-F5344CB8AC3E}">
        <p14:creationId xmlns:p14="http://schemas.microsoft.com/office/powerpoint/2010/main" val="261664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6F58-6E7E-A8A2-CEE0-088F6C556007}"/>
              </a:ext>
            </a:extLst>
          </p:cNvPr>
          <p:cNvSpPr>
            <a:spLocks noGrp="1"/>
          </p:cNvSpPr>
          <p:nvPr>
            <p:ph type="title"/>
          </p:nvPr>
        </p:nvSpPr>
        <p:spPr/>
        <p:txBody>
          <a:bodyPr/>
          <a:lstStyle/>
          <a:p>
            <a:r>
              <a:rPr lang="en-IN" dirty="0">
                <a:latin typeface="Bookman Old Style" panose="02050604050505020204" pitchFamily="18" charset="0"/>
              </a:rPr>
              <a:t>1. Caesar Cipher Text Encryption</a:t>
            </a:r>
          </a:p>
        </p:txBody>
      </p:sp>
      <p:sp>
        <p:nvSpPr>
          <p:cNvPr id="3" name="Content Placeholder 2">
            <a:extLst>
              <a:ext uri="{FF2B5EF4-FFF2-40B4-BE49-F238E27FC236}">
                <a16:creationId xmlns:a16="http://schemas.microsoft.com/office/drawing/2014/main" id="{17ADE16D-B9FA-EA71-4DAC-4151F53B38D5}"/>
              </a:ext>
            </a:extLst>
          </p:cNvPr>
          <p:cNvSpPr>
            <a:spLocks noGrp="1"/>
          </p:cNvSpPr>
          <p:nvPr>
            <p:ph idx="1"/>
          </p:nvPr>
        </p:nvSpPr>
        <p:spPr/>
        <p:txBody>
          <a:bodyPr>
            <a:normAutofit fontScale="85000" lnSpcReduction="10000"/>
          </a:bodyPr>
          <a:lstStyle/>
          <a:p>
            <a:pPr>
              <a:buFont typeface="Wingdings" panose="05000000000000000000" pitchFamily="2" charset="2"/>
              <a:buChar char="Ø"/>
            </a:pPr>
            <a:r>
              <a:rPr lang="en-IN" sz="2000" dirty="0">
                <a:latin typeface="Bookman Old Style" panose="02050604050505020204" pitchFamily="18" charset="0"/>
              </a:rPr>
              <a:t>A simple encryption technique, that works by shifting the letters in plaintext message by a certain number of positions, called as “shift” or “key”.</a:t>
            </a:r>
          </a:p>
          <a:p>
            <a:pPr>
              <a:buFont typeface="Wingdings" panose="05000000000000000000" pitchFamily="2" charset="2"/>
              <a:buChar char="Ø"/>
            </a:pPr>
            <a:r>
              <a:rPr lang="en-IN" sz="2000" dirty="0">
                <a:latin typeface="Bookman Old Style" panose="02050604050505020204" pitchFamily="18" charset="0"/>
              </a:rPr>
              <a:t>It is simply a type of substitution cipher, i.e. each letter is replaced by another letter with a fixed no. of positions.</a:t>
            </a:r>
          </a:p>
          <a:p>
            <a:pPr>
              <a:buFont typeface="Wingdings" panose="05000000000000000000" pitchFamily="2" charset="2"/>
              <a:buChar char="Ø"/>
            </a:pPr>
            <a:r>
              <a:rPr lang="en-IN" sz="2000" dirty="0">
                <a:latin typeface="Bookman Old Style" panose="02050604050505020204" pitchFamily="18" charset="0"/>
              </a:rPr>
              <a:t>  The encryption of a letter ‘x’ by a shift ‘n’ can be described mathematically as,</a:t>
            </a:r>
          </a:p>
          <a:p>
            <a:pPr marL="0" indent="0">
              <a:buNone/>
            </a:pPr>
            <a:r>
              <a:rPr lang="en-IN" sz="2000" dirty="0">
                <a:latin typeface="Bookman Old Style" panose="02050604050505020204" pitchFamily="18" charset="0"/>
              </a:rPr>
              <a:t>	</a:t>
            </a:r>
          </a:p>
          <a:p>
            <a:pPr marL="0" indent="0">
              <a:buNone/>
            </a:pPr>
            <a:r>
              <a:rPr lang="en-IN" sz="2000" dirty="0">
                <a:latin typeface="Bookman Old Style" panose="02050604050505020204" pitchFamily="18" charset="0"/>
              </a:rPr>
              <a:t>	Encryption : Eₙ(x)=(x+n) mod 26.</a:t>
            </a:r>
          </a:p>
          <a:p>
            <a:pPr marL="0" indent="0">
              <a:buNone/>
            </a:pPr>
            <a:r>
              <a:rPr lang="en-IN" sz="2000" dirty="0">
                <a:latin typeface="Bookman Old Style" panose="02050604050505020204" pitchFamily="18" charset="0"/>
              </a:rPr>
              <a:t>		it shifts the letter to </a:t>
            </a:r>
            <a:r>
              <a:rPr lang="en-IN" sz="2000" dirty="0" err="1">
                <a:latin typeface="Bookman Old Style" panose="02050604050505020204" pitchFamily="18" charset="0"/>
              </a:rPr>
              <a:t>Eₙth</a:t>
            </a:r>
            <a:r>
              <a:rPr lang="en-IN" sz="2000" dirty="0">
                <a:latin typeface="Bookman Old Style" panose="02050604050505020204" pitchFamily="18" charset="0"/>
              </a:rPr>
              <a:t> right of x.</a:t>
            </a:r>
          </a:p>
          <a:p>
            <a:pPr marL="0" indent="0">
              <a:buNone/>
            </a:pPr>
            <a:r>
              <a:rPr lang="en-IN" sz="2000" dirty="0">
                <a:latin typeface="Bookman Old Style" panose="02050604050505020204" pitchFamily="18" charset="0"/>
              </a:rPr>
              <a:t>			</a:t>
            </a:r>
          </a:p>
          <a:p>
            <a:pPr marL="0" indent="0">
              <a:buNone/>
            </a:pPr>
            <a:r>
              <a:rPr lang="en-IN" sz="2000" dirty="0">
                <a:latin typeface="Bookman Old Style" panose="02050604050505020204" pitchFamily="18" charset="0"/>
              </a:rPr>
              <a:t>	Decryption : Dₙ(x)=(x-n) mod 26.</a:t>
            </a:r>
          </a:p>
          <a:p>
            <a:pPr marL="0" indent="0">
              <a:buNone/>
            </a:pPr>
            <a:r>
              <a:rPr lang="en-IN" sz="2000" dirty="0">
                <a:latin typeface="Bookman Old Style" panose="02050604050505020204" pitchFamily="18" charset="0"/>
              </a:rPr>
              <a:t>		it shifts the letter to </a:t>
            </a:r>
            <a:r>
              <a:rPr lang="en-IN" sz="2000" dirty="0" err="1">
                <a:latin typeface="Bookman Old Style" panose="02050604050505020204" pitchFamily="18" charset="0"/>
              </a:rPr>
              <a:t>Dₙth</a:t>
            </a:r>
            <a:r>
              <a:rPr lang="en-IN" sz="2000" dirty="0">
                <a:latin typeface="Bookman Old Style" panose="02050604050505020204" pitchFamily="18" charset="0"/>
              </a:rPr>
              <a:t> left of x.</a:t>
            </a:r>
          </a:p>
        </p:txBody>
      </p:sp>
      <p:pic>
        <p:nvPicPr>
          <p:cNvPr id="8" name="Picture 7">
            <a:extLst>
              <a:ext uri="{FF2B5EF4-FFF2-40B4-BE49-F238E27FC236}">
                <a16:creationId xmlns:a16="http://schemas.microsoft.com/office/drawing/2014/main" id="{DCBB2639-9975-4193-9C34-22C4E0866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7626" y="3608273"/>
            <a:ext cx="3549280" cy="2884602"/>
          </a:xfrm>
          <a:prstGeom prst="rect">
            <a:avLst/>
          </a:prstGeom>
        </p:spPr>
      </p:pic>
    </p:spTree>
    <p:extLst>
      <p:ext uri="{BB962C8B-B14F-4D97-AF65-F5344CB8AC3E}">
        <p14:creationId xmlns:p14="http://schemas.microsoft.com/office/powerpoint/2010/main" val="443718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0558-294E-98C1-6A8C-9536E6C5F3CE}"/>
              </a:ext>
            </a:extLst>
          </p:cNvPr>
          <p:cNvSpPr>
            <a:spLocks noGrp="1"/>
          </p:cNvSpPr>
          <p:nvPr>
            <p:ph type="title"/>
          </p:nvPr>
        </p:nvSpPr>
        <p:spPr/>
        <p:txBody>
          <a:bodyPr/>
          <a:lstStyle/>
          <a:p>
            <a:endParaRPr lang="en-IN"/>
          </a:p>
        </p:txBody>
      </p:sp>
      <p:pic>
        <p:nvPicPr>
          <p:cNvPr id="3074" name="Picture 2" descr="What is a Cipher? Definition, Types, Examples and Methods">
            <a:extLst>
              <a:ext uri="{FF2B5EF4-FFF2-40B4-BE49-F238E27FC236}">
                <a16:creationId xmlns:a16="http://schemas.microsoft.com/office/drawing/2014/main" id="{7B134968-3D0C-9D70-F127-BC0782EA3B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6418" y="295275"/>
            <a:ext cx="9286875" cy="31337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Photograph | Caesar Cipher, Illustration | Science Source Images">
            <a:extLst>
              <a:ext uri="{FF2B5EF4-FFF2-40B4-BE49-F238E27FC236}">
                <a16:creationId xmlns:a16="http://schemas.microsoft.com/office/drawing/2014/main" id="{C09B7A52-3676-8A1C-6CB6-D32B4BFE87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526" y="3706993"/>
            <a:ext cx="6086475"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925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C88C-B5AF-FE7A-010F-7B2565AA2F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F84B83-83A3-9F11-D122-40DAA4B26FEE}"/>
              </a:ext>
            </a:extLst>
          </p:cNvPr>
          <p:cNvSpPr>
            <a:spLocks noGrp="1"/>
          </p:cNvSpPr>
          <p:nvPr>
            <p:ph idx="1"/>
          </p:nvPr>
        </p:nvSpPr>
        <p:spPr/>
        <p:txBody>
          <a:bodyPr>
            <a:normAutofit fontScale="92500" lnSpcReduction="20000"/>
          </a:bodyPr>
          <a:lstStyle/>
          <a:p>
            <a:r>
              <a:rPr lang="en-IN" sz="2000" dirty="0">
                <a:latin typeface="Bookman Old Style" panose="02050604050505020204" pitchFamily="18" charset="0"/>
              </a:rPr>
              <a:t>Eg.(1) Consider the plain text: “THIS IS A SECRET MESSAGE”.</a:t>
            </a:r>
          </a:p>
          <a:p>
            <a:endParaRPr lang="en-IN" sz="2000" dirty="0">
              <a:latin typeface="Bookman Old Style" panose="02050604050505020204" pitchFamily="18" charset="0"/>
            </a:endParaRPr>
          </a:p>
          <a:p>
            <a:pPr marL="0" indent="0">
              <a:buNone/>
            </a:pPr>
            <a:r>
              <a:rPr lang="en-IN" sz="2000" dirty="0">
                <a:latin typeface="Bookman Old Style" panose="02050604050505020204" pitchFamily="18" charset="0"/>
              </a:rPr>
              <a:t>  By using the shift of 3, we get the cipher text as follows:</a:t>
            </a:r>
          </a:p>
          <a:p>
            <a:pPr marL="0" indent="0">
              <a:buNone/>
            </a:pPr>
            <a:r>
              <a:rPr lang="en-IN" sz="2000" dirty="0">
                <a:latin typeface="Bookman Old Style" panose="02050604050505020204" pitchFamily="18" charset="0"/>
              </a:rPr>
              <a:t>		</a:t>
            </a:r>
          </a:p>
          <a:p>
            <a:pPr marL="0" indent="0">
              <a:buNone/>
            </a:pPr>
            <a:r>
              <a:rPr lang="en-IN" sz="2000" dirty="0">
                <a:latin typeface="Bookman Old Style" panose="02050604050505020204" pitchFamily="18" charset="0"/>
              </a:rPr>
              <a:t>		“WKLV LV D VHFUM PHVVDJH”.</a:t>
            </a:r>
          </a:p>
          <a:p>
            <a:r>
              <a:rPr lang="en-IN" sz="2000" dirty="0">
                <a:latin typeface="Bookman Old Style" panose="02050604050505020204" pitchFamily="18" charset="0"/>
              </a:rPr>
              <a:t>Eg.(2) Consider the plain text : “HELLO”.</a:t>
            </a:r>
          </a:p>
          <a:p>
            <a:endParaRPr lang="en-IN" sz="2000" dirty="0">
              <a:latin typeface="Bookman Old Style" panose="02050604050505020204" pitchFamily="18" charset="0"/>
            </a:endParaRPr>
          </a:p>
          <a:p>
            <a:pPr marL="0" indent="0">
              <a:buNone/>
            </a:pPr>
            <a:r>
              <a:rPr lang="en-IN" sz="2000" dirty="0">
                <a:latin typeface="Bookman Old Style" panose="02050604050505020204" pitchFamily="18" charset="0"/>
              </a:rPr>
              <a:t> By using the shift of 15,we get the cipher text as follows:</a:t>
            </a:r>
          </a:p>
          <a:p>
            <a:pPr marL="0" indent="0">
              <a:buNone/>
            </a:pPr>
            <a:endParaRPr lang="en-IN" sz="2000" dirty="0">
              <a:latin typeface="Bookman Old Style" panose="02050604050505020204" pitchFamily="18" charset="0"/>
            </a:endParaRPr>
          </a:p>
          <a:p>
            <a:pPr marL="0" indent="0">
              <a:buNone/>
            </a:pPr>
            <a:r>
              <a:rPr lang="en-IN" sz="2000" dirty="0">
                <a:latin typeface="Bookman Old Style" panose="02050604050505020204" pitchFamily="18" charset="0"/>
              </a:rPr>
              <a:t>		“WTAAD”.</a:t>
            </a:r>
          </a:p>
        </p:txBody>
      </p:sp>
    </p:spTree>
    <p:extLst>
      <p:ext uri="{BB962C8B-B14F-4D97-AF65-F5344CB8AC3E}">
        <p14:creationId xmlns:p14="http://schemas.microsoft.com/office/powerpoint/2010/main" val="3192908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E154-C06E-ABD9-9014-C66FC8AAB069}"/>
              </a:ext>
            </a:extLst>
          </p:cNvPr>
          <p:cNvSpPr>
            <a:spLocks noGrp="1"/>
          </p:cNvSpPr>
          <p:nvPr>
            <p:ph type="title"/>
          </p:nvPr>
        </p:nvSpPr>
        <p:spPr/>
        <p:txBody>
          <a:bodyPr/>
          <a:lstStyle/>
          <a:p>
            <a:endParaRPr lang="en-IN" dirty="0"/>
          </a:p>
        </p:txBody>
      </p:sp>
      <p:sp>
        <p:nvSpPr>
          <p:cNvPr id="4" name="Content Placeholder 3">
            <a:extLst>
              <a:ext uri="{FF2B5EF4-FFF2-40B4-BE49-F238E27FC236}">
                <a16:creationId xmlns:a16="http://schemas.microsoft.com/office/drawing/2014/main" id="{030052BC-9E9E-F59B-9A5B-BD47DC270A37}"/>
              </a:ext>
            </a:extLst>
          </p:cNvPr>
          <p:cNvSpPr>
            <a:spLocks noGrp="1"/>
          </p:cNvSpPr>
          <p:nvPr>
            <p:ph idx="1"/>
          </p:nvPr>
        </p:nvSpPr>
        <p:spPr/>
        <p:txBody>
          <a:bodyPr>
            <a:normAutofit/>
          </a:bodyPr>
          <a:lstStyle/>
          <a:p>
            <a:r>
              <a:rPr lang="en-IN" sz="2400" dirty="0">
                <a:latin typeface="Bookman Old Style" panose="02050604050505020204" pitchFamily="18" charset="0"/>
              </a:rPr>
              <a:t>Applications :</a:t>
            </a:r>
          </a:p>
          <a:p>
            <a:pPr lvl="1"/>
            <a:endParaRPr lang="en-IN" sz="2000" dirty="0">
              <a:latin typeface="Bookman Old Style" panose="02050604050505020204" pitchFamily="18" charset="0"/>
            </a:endParaRPr>
          </a:p>
          <a:p>
            <a:pPr marL="914400" lvl="1" indent="-457200">
              <a:buFont typeface="+mj-lt"/>
              <a:buAutoNum type="arabicPeriod"/>
            </a:pPr>
            <a:r>
              <a:rPr lang="en-IN" sz="2000" dirty="0">
                <a:latin typeface="Bookman Old Style" panose="02050604050505020204" pitchFamily="18" charset="0"/>
              </a:rPr>
              <a:t>Checksum Protocols.</a:t>
            </a:r>
          </a:p>
          <a:p>
            <a:pPr marL="914400" lvl="1" indent="-457200">
              <a:buFont typeface="+mj-lt"/>
              <a:buAutoNum type="arabicPeriod"/>
            </a:pPr>
            <a:r>
              <a:rPr lang="en-IN" sz="2000" dirty="0">
                <a:latin typeface="Bookman Old Style" panose="02050604050505020204" pitchFamily="18" charset="0"/>
              </a:rPr>
              <a:t>Basic Data Masking.</a:t>
            </a:r>
          </a:p>
          <a:p>
            <a:pPr marL="914400" lvl="1" indent="-457200">
              <a:buFont typeface="+mj-lt"/>
              <a:buAutoNum type="arabicPeriod"/>
            </a:pPr>
            <a:r>
              <a:rPr lang="en-IN" sz="2000" dirty="0">
                <a:latin typeface="Bookman Old Style" panose="02050604050505020204" pitchFamily="18" charset="0"/>
              </a:rPr>
              <a:t>Data encoding in non essential situations.</a:t>
            </a:r>
          </a:p>
          <a:p>
            <a:pPr marL="914400" lvl="1" indent="-457200">
              <a:buFont typeface="+mj-lt"/>
              <a:buAutoNum type="arabicPeriod"/>
            </a:pPr>
            <a:r>
              <a:rPr lang="en-IN" sz="2000" dirty="0">
                <a:latin typeface="Bookman Old Style" panose="02050604050505020204" pitchFamily="18" charset="0"/>
              </a:rPr>
              <a:t>Creating secret messages.</a:t>
            </a:r>
          </a:p>
          <a:p>
            <a:pPr marL="914400" lvl="1" indent="-457200">
              <a:buFont typeface="+mj-lt"/>
              <a:buAutoNum type="arabicPeriod"/>
            </a:pPr>
            <a:r>
              <a:rPr lang="en-IN" sz="2000" dirty="0">
                <a:latin typeface="Bookman Old Style" panose="02050604050505020204" pitchFamily="18" charset="0"/>
              </a:rPr>
              <a:t>Cryptography workshops.</a:t>
            </a:r>
          </a:p>
        </p:txBody>
      </p:sp>
    </p:spTree>
    <p:extLst>
      <p:ext uri="{BB962C8B-B14F-4D97-AF65-F5344CB8AC3E}">
        <p14:creationId xmlns:p14="http://schemas.microsoft.com/office/powerpoint/2010/main" val="328673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42EC8-3940-9860-52CE-82E51EB82F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0ACAF2-C586-55A1-1D4A-D7D54985B58C}"/>
              </a:ext>
            </a:extLst>
          </p:cNvPr>
          <p:cNvSpPr>
            <a:spLocks noGrp="1"/>
          </p:cNvSpPr>
          <p:nvPr>
            <p:ph idx="1"/>
          </p:nvPr>
        </p:nvSpPr>
        <p:spPr/>
        <p:txBody>
          <a:bodyPr>
            <a:normAutofit lnSpcReduction="10000"/>
          </a:bodyPr>
          <a:lstStyle/>
          <a:p>
            <a:r>
              <a:rPr lang="en-IN" sz="2400" dirty="0">
                <a:latin typeface="Bookman Old Style" panose="02050604050505020204" pitchFamily="18" charset="0"/>
              </a:rPr>
              <a:t>IEEE Research Paper:</a:t>
            </a:r>
          </a:p>
          <a:p>
            <a:pPr marL="0" indent="0">
              <a:buNone/>
            </a:pPr>
            <a:endParaRPr lang="en-IN" sz="2400" dirty="0">
              <a:latin typeface="Bookman Old Style" panose="02050604050505020204" pitchFamily="18" charset="0"/>
            </a:endParaRPr>
          </a:p>
          <a:p>
            <a:pPr marL="0" indent="0">
              <a:buNone/>
            </a:pPr>
            <a:r>
              <a:rPr lang="en-IN" sz="2400" dirty="0">
                <a:latin typeface="Bookman Old Style" panose="02050604050505020204" pitchFamily="18" charset="0"/>
              </a:rPr>
              <a:t> </a:t>
            </a:r>
            <a:r>
              <a:rPr lang="en-IN" sz="1600" dirty="0">
                <a:latin typeface="Bookman Old Style" panose="02050604050505020204" pitchFamily="18" charset="0"/>
              </a:rPr>
              <a:t>https://drive.google.com/file/d/1v1JhdvbdR88Y23NXZqAVKlHAitxtxLT9/view?usp=drive_link</a:t>
            </a:r>
          </a:p>
          <a:p>
            <a:pPr marL="0" indent="0">
              <a:buNone/>
            </a:pPr>
            <a:endParaRPr lang="en-IN" sz="2400" dirty="0">
              <a:latin typeface="Bookman Old Style" panose="02050604050505020204" pitchFamily="18" charset="0"/>
            </a:endParaRPr>
          </a:p>
          <a:p>
            <a:r>
              <a:rPr lang="en-IN" sz="2400" dirty="0">
                <a:latin typeface="Bookman Old Style" panose="02050604050505020204" pitchFamily="18" charset="0"/>
              </a:rPr>
              <a:t>IJ Research Paper:</a:t>
            </a:r>
            <a:br>
              <a:rPr lang="en-IN" sz="2400" dirty="0">
                <a:latin typeface="Bookman Old Style" panose="02050604050505020204" pitchFamily="18" charset="0"/>
              </a:rPr>
            </a:br>
            <a:endParaRPr lang="en-IN" sz="2400" dirty="0">
              <a:latin typeface="Bookman Old Style" panose="02050604050505020204" pitchFamily="18" charset="0"/>
            </a:endParaRPr>
          </a:p>
          <a:p>
            <a:pPr marL="0" indent="0">
              <a:buNone/>
            </a:pPr>
            <a:r>
              <a:rPr lang="en-IN" sz="1600" dirty="0">
                <a:latin typeface="Bookman Old Style" panose="02050604050505020204" pitchFamily="18" charset="0"/>
              </a:rPr>
              <a:t>https://drive.google.com/file/d/1jsW-sJXGwfey-RQhAC-GJKYqYXAjJYn1/view?usp=drive_link</a:t>
            </a:r>
          </a:p>
        </p:txBody>
      </p:sp>
    </p:spTree>
    <p:extLst>
      <p:ext uri="{BB962C8B-B14F-4D97-AF65-F5344CB8AC3E}">
        <p14:creationId xmlns:p14="http://schemas.microsoft.com/office/powerpoint/2010/main" val="1613339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FF37B-94FE-E86D-34B7-2CFCC9877736}"/>
              </a:ext>
            </a:extLst>
          </p:cNvPr>
          <p:cNvSpPr>
            <a:spLocks noGrp="1"/>
          </p:cNvSpPr>
          <p:nvPr>
            <p:ph type="title"/>
          </p:nvPr>
        </p:nvSpPr>
        <p:spPr/>
        <p:txBody>
          <a:bodyPr>
            <a:normAutofit/>
          </a:bodyPr>
          <a:lstStyle/>
          <a:p>
            <a:r>
              <a:rPr lang="en-IN" sz="4000" dirty="0">
                <a:latin typeface="Bookman Old Style" panose="02050604050505020204" pitchFamily="18" charset="0"/>
              </a:rPr>
              <a:t>2. Image Encryption</a:t>
            </a:r>
          </a:p>
        </p:txBody>
      </p:sp>
      <p:sp>
        <p:nvSpPr>
          <p:cNvPr id="3" name="Content Placeholder 2">
            <a:extLst>
              <a:ext uri="{FF2B5EF4-FFF2-40B4-BE49-F238E27FC236}">
                <a16:creationId xmlns:a16="http://schemas.microsoft.com/office/drawing/2014/main" id="{56BDB1DF-6464-B5F9-5FC1-3DC958931285}"/>
              </a:ext>
            </a:extLst>
          </p:cNvPr>
          <p:cNvSpPr>
            <a:spLocks noGrp="1"/>
          </p:cNvSpPr>
          <p:nvPr>
            <p:ph idx="1"/>
          </p:nvPr>
        </p:nvSpPr>
        <p:spPr/>
        <p:txBody>
          <a:bodyPr>
            <a:normAutofit fontScale="85000" lnSpcReduction="10000"/>
          </a:bodyPr>
          <a:lstStyle/>
          <a:p>
            <a:r>
              <a:rPr lang="en-US" sz="2000" b="0" i="0" dirty="0">
                <a:solidFill>
                  <a:srgbClr val="231F20"/>
                </a:solidFill>
                <a:effectLst/>
                <a:latin typeface="Bookman Old Style" panose="02050604050505020204" pitchFamily="18" charset="0"/>
              </a:rPr>
              <a:t>Image encryption is a crucial component of </a:t>
            </a:r>
            <a:r>
              <a:rPr lang="en-US" sz="2000" dirty="0">
                <a:latin typeface="Bookman Old Style" panose="02050604050505020204" pitchFamily="18" charset="0"/>
              </a:rPr>
              <a:t>Information security</a:t>
            </a:r>
            <a:r>
              <a:rPr lang="en-US" sz="2000" i="0" dirty="0">
                <a:effectLst/>
                <a:latin typeface="Bookman Old Style" panose="02050604050505020204" pitchFamily="18" charset="0"/>
              </a:rPr>
              <a:t> </a:t>
            </a:r>
            <a:r>
              <a:rPr lang="en-US" sz="2000" b="0" i="0" dirty="0">
                <a:solidFill>
                  <a:srgbClr val="231F20"/>
                </a:solidFill>
                <a:effectLst/>
                <a:latin typeface="Bookman Old Style" panose="02050604050505020204" pitchFamily="18" charset="0"/>
              </a:rPr>
              <a:t>that focuses specifically on safeguarding the confidentiality and integrity of digital images. </a:t>
            </a:r>
          </a:p>
          <a:p>
            <a:r>
              <a:rPr lang="en-US" sz="2000" b="0" i="0" dirty="0">
                <a:solidFill>
                  <a:srgbClr val="231F20"/>
                </a:solidFill>
                <a:effectLst/>
                <a:latin typeface="Bookman Old Style" panose="02050604050505020204" pitchFamily="18" charset="0"/>
              </a:rPr>
              <a:t>The primary objective of online image encryption is to transform the visual data within an image into an unreadable and unintelligible form, making it inaccessible to unauthorized individuals.</a:t>
            </a:r>
          </a:p>
          <a:p>
            <a:r>
              <a:rPr lang="en-US" sz="2000" b="0" i="0" dirty="0">
                <a:solidFill>
                  <a:srgbClr val="231F20"/>
                </a:solidFill>
                <a:effectLst/>
                <a:latin typeface="Bookman Old Style" panose="02050604050505020204" pitchFamily="18" charset="0"/>
              </a:rPr>
              <a:t>Image encryption techniques employ mathematical algorithms and cryptographic methods to alter the pixel values or the visual representation of an image.</a:t>
            </a:r>
          </a:p>
          <a:p>
            <a:r>
              <a:rPr lang="en-US" sz="2000" b="0" i="0" dirty="0">
                <a:solidFill>
                  <a:srgbClr val="231F20"/>
                </a:solidFill>
                <a:effectLst/>
                <a:latin typeface="Bookman Old Style" panose="02050604050505020204" pitchFamily="18" charset="0"/>
              </a:rPr>
              <a:t>Various encryption algorithms can be used for image encryption, including symmetric key encryption and public key encryption. Symmetric key encryption involves using a shared secret key for both encryption and decryption. Public key encryption, on the other hand, employs a pair of keys: a public key to encrypt pictures and a private key to decrypt the same.</a:t>
            </a:r>
            <a:endParaRPr lang="en-US" sz="3200" b="0" i="0" dirty="0">
              <a:solidFill>
                <a:srgbClr val="231F20"/>
              </a:solidFill>
              <a:effectLst/>
              <a:latin typeface="Bookman Old Style" panose="02050604050505020204" pitchFamily="18" charset="0"/>
            </a:endParaRPr>
          </a:p>
          <a:p>
            <a:endParaRPr lang="en-IN" sz="3200" dirty="0">
              <a:latin typeface="Bookman Old Style" panose="02050604050505020204" pitchFamily="18" charset="0"/>
            </a:endParaRPr>
          </a:p>
        </p:txBody>
      </p:sp>
    </p:spTree>
    <p:extLst>
      <p:ext uri="{BB962C8B-B14F-4D97-AF65-F5344CB8AC3E}">
        <p14:creationId xmlns:p14="http://schemas.microsoft.com/office/powerpoint/2010/main" val="384994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042E-B01B-4195-1961-123538245F85}"/>
              </a:ext>
            </a:extLst>
          </p:cNvPr>
          <p:cNvSpPr>
            <a:spLocks noGrp="1"/>
          </p:cNvSpPr>
          <p:nvPr>
            <p:ph type="title"/>
          </p:nvPr>
        </p:nvSpPr>
        <p:spPr/>
        <p:txBody>
          <a:bodyPr/>
          <a:lstStyle/>
          <a:p>
            <a:r>
              <a:rPr lang="en-IN" dirty="0"/>
              <a:t> </a:t>
            </a:r>
          </a:p>
        </p:txBody>
      </p:sp>
      <p:pic>
        <p:nvPicPr>
          <p:cNvPr id="14" name="Content Placeholder 11">
            <a:extLst>
              <a:ext uri="{FF2B5EF4-FFF2-40B4-BE49-F238E27FC236}">
                <a16:creationId xmlns:a16="http://schemas.microsoft.com/office/drawing/2014/main" id="{D0A8748C-A2D6-44B4-B945-55668B92F1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537327"/>
            <a:ext cx="5618375" cy="3648173"/>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A novel color image encryption scheme based on a new dynamic compound  chaotic map and S-box | SpringerLink">
            <a:extLst>
              <a:ext uri="{FF2B5EF4-FFF2-40B4-BE49-F238E27FC236}">
                <a16:creationId xmlns:a16="http://schemas.microsoft.com/office/drawing/2014/main" id="{EB70EF63-AD9D-30CC-4E98-06AF254FC5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2907" y="2854947"/>
            <a:ext cx="4362107"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6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952E2-5DBA-91EB-B2B1-35288ADF02B9}"/>
              </a:ext>
            </a:extLst>
          </p:cNvPr>
          <p:cNvSpPr>
            <a:spLocks noGrp="1"/>
          </p:cNvSpPr>
          <p:nvPr>
            <p:ph type="title"/>
          </p:nvPr>
        </p:nvSpPr>
        <p:spPr/>
        <p:txBody>
          <a:bodyPr>
            <a:normAutofit/>
          </a:bodyPr>
          <a:lstStyle/>
          <a:p>
            <a:r>
              <a:rPr lang="en-IN" sz="4000" dirty="0">
                <a:latin typeface="Bookman Old Style" panose="02050604050505020204" pitchFamily="18" charset="0"/>
              </a:rPr>
              <a:t>Brief Methodology</a:t>
            </a:r>
          </a:p>
        </p:txBody>
      </p:sp>
      <p:sp>
        <p:nvSpPr>
          <p:cNvPr id="3" name="Content Placeholder 2">
            <a:extLst>
              <a:ext uri="{FF2B5EF4-FFF2-40B4-BE49-F238E27FC236}">
                <a16:creationId xmlns:a16="http://schemas.microsoft.com/office/drawing/2014/main" id="{92421167-C140-9D6A-1EF5-2798D5609850}"/>
              </a:ext>
            </a:extLst>
          </p:cNvPr>
          <p:cNvSpPr>
            <a:spLocks noGrp="1"/>
          </p:cNvSpPr>
          <p:nvPr>
            <p:ph idx="1"/>
          </p:nvPr>
        </p:nvSpPr>
        <p:spPr/>
        <p:txBody>
          <a:bodyPr>
            <a:normAutofit lnSpcReduction="10000"/>
          </a:bodyPr>
          <a:lstStyle/>
          <a:p>
            <a:pPr marL="514350" indent="-514350">
              <a:buFont typeface="+mj-lt"/>
              <a:buAutoNum type="arabicPeriod"/>
            </a:pPr>
            <a:r>
              <a:rPr lang="en-IN" sz="2000" dirty="0">
                <a:latin typeface="Bookman Old Style" panose="02050604050505020204" pitchFamily="18" charset="0"/>
              </a:rPr>
              <a:t>Input Image</a:t>
            </a:r>
          </a:p>
          <a:p>
            <a:pPr marL="514350" indent="-514350">
              <a:buFont typeface="+mj-lt"/>
              <a:buAutoNum type="arabicPeriod"/>
            </a:pPr>
            <a:r>
              <a:rPr lang="en-IN" sz="2000" dirty="0">
                <a:latin typeface="Bookman Old Style" panose="02050604050505020204" pitchFamily="18" charset="0"/>
              </a:rPr>
              <a:t>Encryption Algorithm Selection</a:t>
            </a:r>
          </a:p>
          <a:p>
            <a:pPr marL="514350" indent="-514350">
              <a:buFont typeface="+mj-lt"/>
              <a:buAutoNum type="arabicPeriod"/>
            </a:pPr>
            <a:r>
              <a:rPr lang="en-IN" sz="2000" dirty="0">
                <a:latin typeface="Bookman Old Style" panose="02050604050505020204" pitchFamily="18" charset="0"/>
              </a:rPr>
              <a:t>Key Generation</a:t>
            </a:r>
          </a:p>
          <a:p>
            <a:pPr marL="514350" indent="-514350">
              <a:buFont typeface="+mj-lt"/>
              <a:buAutoNum type="arabicPeriod"/>
            </a:pPr>
            <a:r>
              <a:rPr lang="en-IN" sz="2000" dirty="0">
                <a:latin typeface="Bookman Old Style" panose="02050604050505020204" pitchFamily="18" charset="0"/>
              </a:rPr>
              <a:t>Block Division</a:t>
            </a:r>
          </a:p>
          <a:p>
            <a:pPr marL="514350" indent="-514350">
              <a:buFont typeface="+mj-lt"/>
              <a:buAutoNum type="arabicPeriod"/>
            </a:pPr>
            <a:r>
              <a:rPr lang="en-IN" sz="2000" dirty="0">
                <a:latin typeface="Bookman Old Style" panose="02050604050505020204" pitchFamily="18" charset="0"/>
              </a:rPr>
              <a:t>Encrypt Image</a:t>
            </a:r>
          </a:p>
          <a:p>
            <a:pPr marL="514350" indent="-514350">
              <a:buFont typeface="+mj-lt"/>
              <a:buAutoNum type="arabicPeriod"/>
            </a:pPr>
            <a:r>
              <a:rPr lang="en-IN" sz="2000" dirty="0">
                <a:latin typeface="Bookman Old Style" panose="02050604050505020204" pitchFamily="18" charset="0"/>
              </a:rPr>
              <a:t>Scrambled Image</a:t>
            </a:r>
          </a:p>
          <a:p>
            <a:pPr marL="514350" indent="-514350">
              <a:buFont typeface="+mj-lt"/>
              <a:buAutoNum type="arabicPeriod"/>
            </a:pPr>
            <a:r>
              <a:rPr lang="en-IN" sz="2000" dirty="0">
                <a:latin typeface="Bookman Old Style" panose="02050604050505020204" pitchFamily="18" charset="0"/>
              </a:rPr>
              <a:t>Key Management</a:t>
            </a:r>
          </a:p>
          <a:p>
            <a:pPr marL="514350" indent="-514350">
              <a:buFont typeface="+mj-lt"/>
              <a:buAutoNum type="arabicPeriod"/>
            </a:pPr>
            <a:r>
              <a:rPr lang="en-IN" sz="2000" dirty="0">
                <a:latin typeface="Bookman Old Style" panose="02050604050505020204" pitchFamily="18" charset="0"/>
              </a:rPr>
              <a:t>Decryption Process</a:t>
            </a:r>
          </a:p>
          <a:p>
            <a:pPr marL="514350" indent="-514350">
              <a:buFont typeface="+mj-lt"/>
              <a:buAutoNum type="arabicPeriod"/>
            </a:pPr>
            <a:r>
              <a:rPr lang="en-IN" sz="2000" dirty="0">
                <a:latin typeface="Bookman Old Style" panose="02050604050505020204" pitchFamily="18" charset="0"/>
              </a:rPr>
              <a:t>Decrypted Image</a:t>
            </a:r>
          </a:p>
        </p:txBody>
      </p:sp>
    </p:spTree>
    <p:extLst>
      <p:ext uri="{BB962C8B-B14F-4D97-AF65-F5344CB8AC3E}">
        <p14:creationId xmlns:p14="http://schemas.microsoft.com/office/powerpoint/2010/main" val="21135995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291</TotalTime>
  <Words>953</Words>
  <Application>Microsoft Office PowerPoint</Application>
  <PresentationFormat>Widescreen</PresentationFormat>
  <Paragraphs>109</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Baskerville Old Face</vt:lpstr>
      <vt:lpstr>Bookman Old Style</vt:lpstr>
      <vt:lpstr>Calibri</vt:lpstr>
      <vt:lpstr>Californian FB</vt:lpstr>
      <vt:lpstr>Century Gothic</vt:lpstr>
      <vt:lpstr>Wingdings</vt:lpstr>
      <vt:lpstr>Wingdings 3</vt:lpstr>
      <vt:lpstr>Wisp</vt:lpstr>
      <vt:lpstr>Seminar Topic Selection</vt:lpstr>
      <vt:lpstr>1. Caesar Cipher Text Encryption</vt:lpstr>
      <vt:lpstr>PowerPoint Presentation</vt:lpstr>
      <vt:lpstr>PowerPoint Presentation</vt:lpstr>
      <vt:lpstr>PowerPoint Presentation</vt:lpstr>
      <vt:lpstr>PowerPoint Presentation</vt:lpstr>
      <vt:lpstr>2. Image Encryption</vt:lpstr>
      <vt:lpstr> </vt:lpstr>
      <vt:lpstr>Brief Methodology</vt:lpstr>
      <vt:lpstr>PowerPoint Presentation</vt:lpstr>
      <vt:lpstr>PowerPoint Presentation</vt:lpstr>
      <vt:lpstr>3.Web Application Firewall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Topic Selection</dc:title>
  <dc:creator>Aishwarya Acharya</dc:creator>
  <cp:lastModifiedBy>Aishwarya Acharya</cp:lastModifiedBy>
  <cp:revision>28</cp:revision>
  <dcterms:created xsi:type="dcterms:W3CDTF">2023-08-27T12:54:44Z</dcterms:created>
  <dcterms:modified xsi:type="dcterms:W3CDTF">2023-08-27T17:46:23Z</dcterms:modified>
</cp:coreProperties>
</file>