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73" r:id="rId12"/>
    <p:sldId id="269" r:id="rId13"/>
    <p:sldId id="268" r:id="rId14"/>
    <p:sldId id="274" r:id="rId15"/>
    <p:sldId id="270" r:id="rId16"/>
    <p:sldId id="275" r:id="rId17"/>
    <p:sldId id="271" r:id="rId18"/>
    <p:sldId id="276" r:id="rId19"/>
    <p:sldId id="272" r:id="rId20"/>
    <p:sldId id="277" r:id="rId21"/>
    <p:sldId id="266" r:id="rId22"/>
    <p:sldId id="278" r:id="rId23"/>
    <p:sldId id="267" r:id="rId24"/>
    <p:sldId id="279" r:id="rId2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34" name="Picture 33"/>
          <p:cNvPicPr/>
          <p:nvPr/>
        </p:nvPicPr>
        <p:blipFill>
          <a:blip r:embed="rId2"/>
          <a:stretch>
            <a:fillRect/>
          </a:stretch>
        </p:blipFill>
        <p:spPr>
          <a:xfrm>
            <a:off x="3602880" y="1604520"/>
            <a:ext cx="4984920" cy="3977280"/>
          </a:xfrm>
          <a:prstGeom prst="rect">
            <a:avLst/>
          </a:prstGeom>
          <a:ln>
            <a:noFill/>
          </a:ln>
        </p:spPr>
      </p:pic>
      <p:pic>
        <p:nvPicPr>
          <p:cNvPr id="35" name="Picture 34"/>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70" name="Picture 69"/>
          <p:cNvPicPr/>
          <p:nvPr/>
        </p:nvPicPr>
        <p:blipFill>
          <a:blip r:embed="rId2"/>
          <a:stretch>
            <a:fillRect/>
          </a:stretch>
        </p:blipFill>
        <p:spPr>
          <a:xfrm>
            <a:off x="3602880" y="1604520"/>
            <a:ext cx="4984920" cy="3977280"/>
          </a:xfrm>
          <a:prstGeom prst="rect">
            <a:avLst/>
          </a:prstGeom>
          <a:ln>
            <a:noFill/>
          </a:ln>
        </p:spPr>
      </p:pic>
      <p:pic>
        <p:nvPicPr>
          <p:cNvPr id="71" name="Picture 70"/>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800"/>
          </a:xfrm>
          <a:prstGeom prst="rect">
            <a:avLst/>
          </a:prstGeom>
        </p:spPr>
        <p:txBody>
          <a:bodyPr lIns="0" tIns="0" rIns="0" bIns="0" anchor="ctr"/>
          <a:lstStyle/>
          <a:p>
            <a:r>
              <a:rPr lang="en-IN">
                <a:latin typeface="Arial"/>
              </a:rPr>
              <a:t>Click to edit the title text format</a:t>
            </a:r>
            <a:endParaRPr/>
          </a:p>
        </p:txBody>
      </p:sp>
      <p:sp>
        <p:nvSpPr>
          <p:cNvPr id="3" name="PlaceHolder 2"/>
          <p:cNvSpPr>
            <a:spLocks noGrp="1"/>
          </p:cNvSpPr>
          <p:nvPr>
            <p:ph type="body"/>
          </p:nvPr>
        </p:nvSpPr>
        <p:spPr>
          <a:xfrm>
            <a:off x="609480" y="1604520"/>
            <a:ext cx="10972080" cy="3976920"/>
          </a:xfrm>
          <a:prstGeom prst="rect">
            <a:avLst/>
          </a:prstGeom>
        </p:spPr>
        <p:txBody>
          <a:bodyPr lIns="0" tIns="0" rIns="0" bIns="0"/>
          <a:lstStyle/>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a:latin typeface="Arial"/>
              </a:rPr>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1523880" y="1122480"/>
            <a:ext cx="9142920" cy="2386440"/>
          </a:xfrm>
          <a:prstGeom prst="rect">
            <a:avLst/>
          </a:prstGeom>
          <a:noFill/>
          <a:ln>
            <a:noFill/>
          </a:ln>
        </p:spPr>
        <p:txBody>
          <a:bodyPr lIns="90000" tIns="45000" rIns="90000" bIns="45000" anchor="b"/>
          <a:lstStyle/>
          <a:p>
            <a:pPr algn="ctr">
              <a:lnSpc>
                <a:spcPct val="100000"/>
              </a:lnSpc>
            </a:pPr>
            <a:r>
              <a:rPr lang="en-IN" sz="6000" b="1" dirty="0">
                <a:solidFill>
                  <a:srgbClr val="000000"/>
                </a:solidFill>
                <a:latin typeface="Calibri Light"/>
              </a:rPr>
              <a:t>Text Classification using Support Vector Machine</a:t>
            </a:r>
            <a:endParaRPr b="1" dirty="0"/>
          </a:p>
        </p:txBody>
      </p:sp>
      <p:sp>
        <p:nvSpPr>
          <p:cNvPr id="73" name="CustomShape 2"/>
          <p:cNvSpPr/>
          <p:nvPr/>
        </p:nvSpPr>
        <p:spPr>
          <a:xfrm>
            <a:off x="1523880" y="3602160"/>
            <a:ext cx="9142920" cy="1654560"/>
          </a:xfrm>
          <a:prstGeom prst="rect">
            <a:avLst/>
          </a:prstGeom>
          <a:noFill/>
          <a:ln>
            <a:noFill/>
          </a:ln>
        </p:spPr>
      </p:sp>
      <p:sp>
        <p:nvSpPr>
          <p:cNvPr id="2" name="Rectangle 1"/>
          <p:cNvSpPr/>
          <p:nvPr/>
        </p:nvSpPr>
        <p:spPr>
          <a:xfrm>
            <a:off x="533400" y="4480619"/>
            <a:ext cx="4201236" cy="1785104"/>
          </a:xfrm>
          <a:prstGeom prst="rect">
            <a:avLst/>
          </a:prstGeom>
        </p:spPr>
        <p:txBody>
          <a:bodyPr wrap="square">
            <a:spAutoFit/>
          </a:bodyPr>
          <a:lstStyle/>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000" b="1" dirty="0"/>
              <a:t>Group Members:- </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a:t>Nidheesh Pandey     ( IIM2015501 )</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a:t>Abhishek Pasi	     ( ICM2015002 )</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a:t>Ayush Agnihotri	     ( IIM2015004 )</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a:t>Vishal Kumar Singh  ( IIT2015141 )</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a:t>Shreyansh Gupta	     ( IIM2015001 )</a:t>
            </a:r>
          </a:p>
        </p:txBody>
      </p:sp>
      <p:sp>
        <p:nvSpPr>
          <p:cNvPr id="3" name="Rectangle 2"/>
          <p:cNvSpPr/>
          <p:nvPr/>
        </p:nvSpPr>
        <p:spPr>
          <a:xfrm>
            <a:off x="7924800" y="5328859"/>
            <a:ext cx="3352800" cy="979755"/>
          </a:xfrm>
          <a:prstGeom prst="rect">
            <a:avLst/>
          </a:prstGeom>
        </p:spPr>
        <p:txBody>
          <a:bodyPr wrap="square">
            <a:spAutoFit/>
          </a:bodyPr>
          <a:lstStyle/>
          <a:p>
            <a:pPr algn="r">
              <a:spcAft>
                <a:spcPts val="1425"/>
              </a:spcAft>
              <a:buClrTx/>
              <a:buFontTx/>
              <a:buNone/>
            </a:pPr>
            <a:r>
              <a:rPr lang="en-IN" dirty="0"/>
              <a:t>Under the guidance of-</a:t>
            </a:r>
          </a:p>
          <a:p>
            <a:pPr algn="r">
              <a:spcAft>
                <a:spcPts val="1425"/>
              </a:spcAft>
              <a:buClrTx/>
              <a:buFontTx/>
              <a:buNone/>
            </a:pPr>
            <a:r>
              <a:rPr lang="en-IN" dirty="0"/>
              <a:t> </a:t>
            </a:r>
            <a:r>
              <a:rPr lang="en-IN" sz="2800" b="1" dirty="0"/>
              <a:t>Dr K.P. Singh</a:t>
            </a:r>
            <a:endParaRPr lang="en-IN" sz="20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study matters\5th sem\Project\Flow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81263"/>
            <a:ext cx="10561318"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48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10972440" cy="1145160"/>
          </a:xfrm>
        </p:spPr>
        <p:txBody>
          <a:bodyPr/>
          <a:lstStyle/>
          <a:p>
            <a:pPr algn="ctr"/>
            <a:r>
              <a:rPr lang="en-US" sz="6600" b="1" i="1" dirty="0"/>
              <a:t>Experiments</a:t>
            </a:r>
            <a:br>
              <a:rPr lang="en-US" sz="6600" b="1" i="1" dirty="0"/>
            </a:br>
            <a:r>
              <a:rPr lang="en-US" sz="6600" b="1" i="1" dirty="0"/>
              <a:t>&amp;</a:t>
            </a:r>
            <a:br>
              <a:rPr lang="en-US" sz="6600" b="1" i="1" dirty="0"/>
            </a:br>
            <a:r>
              <a:rPr lang="en-US" sz="6600" b="1" i="1" dirty="0"/>
              <a:t>Observations</a:t>
            </a:r>
            <a:br>
              <a:rPr lang="en-US" sz="6600" b="1" i="1" dirty="0"/>
            </a:br>
            <a:endParaRPr lang="en-US" sz="6600" b="1" i="1" dirty="0"/>
          </a:p>
        </p:txBody>
      </p:sp>
    </p:spTree>
    <p:extLst>
      <p:ext uri="{BB962C8B-B14F-4D97-AF65-F5344CB8AC3E}">
        <p14:creationId xmlns:p14="http://schemas.microsoft.com/office/powerpoint/2010/main" val="1819426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8839200" y="914400"/>
            <a:ext cx="3100040" cy="5405880"/>
          </a:xfrm>
        </p:spPr>
        <p:txBody>
          <a:bodyPr/>
          <a:lstStyle/>
          <a:p>
            <a:r>
              <a:rPr lang="en-US" sz="2400" b="1" dirty="0"/>
              <a:t>Kernel Function : </a:t>
            </a:r>
            <a:r>
              <a:rPr lang="en-US" sz="2400" dirty="0"/>
              <a:t>Radial Basis Function (rbf)</a:t>
            </a:r>
          </a:p>
          <a:p>
            <a:endParaRPr lang="en-US" sz="2400" b="1" dirty="0"/>
          </a:p>
          <a:p>
            <a:r>
              <a:rPr lang="en-US" dirty="0"/>
              <a:t>Using different values for the </a:t>
            </a:r>
            <a:r>
              <a:rPr lang="en-US" b="1" dirty="0"/>
              <a:t>Penalty Parameter ( C )</a:t>
            </a:r>
            <a:r>
              <a:rPr lang="en-US" dirty="0"/>
              <a:t> and </a:t>
            </a:r>
            <a:r>
              <a:rPr lang="en-US" b="1" dirty="0"/>
              <a:t>Kernel coefficient (gamma )</a:t>
            </a:r>
            <a:r>
              <a:rPr lang="en-US" dirty="0"/>
              <a:t>, the best results we found from our experiments:</a:t>
            </a:r>
          </a:p>
          <a:p>
            <a:endParaRPr lang="en-US" dirty="0"/>
          </a:p>
          <a:p>
            <a:pPr marL="285750" lvl="0" indent="-285750">
              <a:buFont typeface="Arial" pitchFamily="34" charset="0"/>
              <a:buChar char="•"/>
            </a:pPr>
            <a:r>
              <a:rPr lang="en-US" dirty="0"/>
              <a:t>C = 10.0</a:t>
            </a:r>
          </a:p>
          <a:p>
            <a:pPr marL="285750" lvl="0" indent="-285750">
              <a:buFont typeface="Arial" pitchFamily="34" charset="0"/>
              <a:buChar char="•"/>
            </a:pPr>
            <a:r>
              <a:rPr lang="en-US" dirty="0"/>
              <a:t>gamma = 5.0</a:t>
            </a:r>
          </a:p>
          <a:p>
            <a:pPr marL="285750" lvl="0" indent="-285750">
              <a:buFont typeface="Arial" pitchFamily="34" charset="0"/>
              <a:buChar char="•"/>
            </a:pPr>
            <a:r>
              <a:rPr lang="en-US" dirty="0"/>
              <a:t>Training Time taken = 19.581059889092217 seconds</a:t>
            </a:r>
          </a:p>
          <a:p>
            <a:pPr marL="285750" lvl="0" indent="-285750">
              <a:buFont typeface="Arial" pitchFamily="34" charset="0"/>
              <a:buChar char="•"/>
            </a:pPr>
            <a:r>
              <a:rPr lang="en-US" dirty="0"/>
              <a:t>Accuracy on test dataset = 88.969171483622356 %</a:t>
            </a:r>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85851475"/>
              </p:ext>
            </p:extLst>
          </p:nvPr>
        </p:nvGraphicFramePr>
        <p:xfrm>
          <a:off x="162635" y="533400"/>
          <a:ext cx="8229600" cy="6192511"/>
        </p:xfrm>
        <a:graphic>
          <a:graphicData uri="http://schemas.openxmlformats.org/drawingml/2006/table">
            <a:tbl>
              <a:tblPr firstRow="1" firstCol="1" bandRow="1">
                <a:tableStyleId>{5C22544A-7EE6-4342-B048-85BDC9FD1C3A}</a:tableStyleId>
              </a:tblPr>
              <a:tblGrid>
                <a:gridCol w="750990">
                  <a:extLst>
                    <a:ext uri="{9D8B030D-6E8A-4147-A177-3AD203B41FA5}">
                      <a16:colId xmlns:a16="http://schemas.microsoft.com/office/drawing/2014/main" val="20000"/>
                    </a:ext>
                  </a:extLst>
                </a:gridCol>
                <a:gridCol w="1331431">
                  <a:extLst>
                    <a:ext uri="{9D8B030D-6E8A-4147-A177-3AD203B41FA5}">
                      <a16:colId xmlns:a16="http://schemas.microsoft.com/office/drawing/2014/main" val="20001"/>
                    </a:ext>
                  </a:extLst>
                </a:gridCol>
                <a:gridCol w="1359616">
                  <a:extLst>
                    <a:ext uri="{9D8B030D-6E8A-4147-A177-3AD203B41FA5}">
                      <a16:colId xmlns:a16="http://schemas.microsoft.com/office/drawing/2014/main" val="20002"/>
                    </a:ext>
                  </a:extLst>
                </a:gridCol>
                <a:gridCol w="2440718">
                  <a:extLst>
                    <a:ext uri="{9D8B030D-6E8A-4147-A177-3AD203B41FA5}">
                      <a16:colId xmlns:a16="http://schemas.microsoft.com/office/drawing/2014/main" val="20003"/>
                    </a:ext>
                  </a:extLst>
                </a:gridCol>
                <a:gridCol w="2346845">
                  <a:extLst>
                    <a:ext uri="{9D8B030D-6E8A-4147-A177-3AD203B41FA5}">
                      <a16:colId xmlns:a16="http://schemas.microsoft.com/office/drawing/2014/main" val="20004"/>
                    </a:ext>
                  </a:extLst>
                </a:gridCol>
              </a:tblGrid>
              <a:tr h="457202">
                <a:tc>
                  <a:txBody>
                    <a:bodyPr/>
                    <a:lstStyle/>
                    <a:p>
                      <a:pPr marL="0" marR="0" algn="ctr">
                        <a:lnSpc>
                          <a:spcPct val="107000"/>
                        </a:lnSpc>
                        <a:spcBef>
                          <a:spcPts val="0"/>
                        </a:spcBef>
                        <a:spcAft>
                          <a:spcPts val="0"/>
                        </a:spcAft>
                      </a:pPr>
                      <a:r>
                        <a:rPr lang="en-US" sz="1100" i="0" dirty="0">
                          <a:effectLst/>
                        </a:rPr>
                        <a:t>S.No.</a:t>
                      </a:r>
                      <a:endParaRPr lang="en-US" sz="1100" i="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100" i="0" dirty="0">
                          <a:effectLst/>
                        </a:rPr>
                        <a:t>Penalty Parameter ( C )</a:t>
                      </a:r>
                      <a:endParaRPr lang="en-US" sz="1100" i="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100" i="0" dirty="0">
                          <a:effectLst/>
                        </a:rPr>
                        <a:t>Kernel Coefficient (gamma)</a:t>
                      </a:r>
                      <a:endParaRPr lang="en-US" sz="1100" i="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100" i="0" dirty="0">
                          <a:effectLst/>
                        </a:rPr>
                        <a:t>Training Time </a:t>
                      </a:r>
                    </a:p>
                    <a:p>
                      <a:pPr marL="0" marR="0" algn="ctr">
                        <a:lnSpc>
                          <a:spcPct val="107000"/>
                        </a:lnSpc>
                        <a:spcBef>
                          <a:spcPts val="0"/>
                        </a:spcBef>
                        <a:spcAft>
                          <a:spcPts val="0"/>
                        </a:spcAft>
                      </a:pPr>
                      <a:r>
                        <a:rPr lang="en-US" sz="1100" i="0" dirty="0">
                          <a:effectLst/>
                        </a:rPr>
                        <a:t>(in seconds)</a:t>
                      </a:r>
                      <a:endParaRPr lang="en-US" sz="1100" i="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100" i="0" dirty="0">
                          <a:effectLst/>
                        </a:rPr>
                        <a:t>Accuracy</a:t>
                      </a:r>
                    </a:p>
                    <a:p>
                      <a:pPr marL="0" marR="0" algn="ctr">
                        <a:lnSpc>
                          <a:spcPct val="107000"/>
                        </a:lnSpc>
                        <a:spcBef>
                          <a:spcPts val="0"/>
                        </a:spcBef>
                        <a:spcAft>
                          <a:spcPts val="0"/>
                        </a:spcAft>
                      </a:pPr>
                      <a:r>
                        <a:rPr lang="en-US" sz="1100" i="0" dirty="0">
                          <a:effectLst/>
                        </a:rPr>
                        <a:t> (% age)</a:t>
                      </a:r>
                      <a:endParaRPr lang="en-US" sz="1100" i="0" dirty="0">
                        <a:effectLst/>
                        <a:latin typeface="Calibri"/>
                        <a:ea typeface="Calibri"/>
                        <a:cs typeface="Times New Roman"/>
                      </a:endParaRPr>
                    </a:p>
                  </a:txBody>
                  <a:tcPr marL="63345" marR="63345" marT="0" marB="0"/>
                </a:tc>
                <a:extLst>
                  <a:ext uri="{0D108BD9-81ED-4DB2-BD59-A6C34878D82A}">
                    <a16:rowId xmlns:a16="http://schemas.microsoft.com/office/drawing/2014/main" val="10000"/>
                  </a:ext>
                </a:extLst>
              </a:tr>
              <a:tr h="219380">
                <a:tc>
                  <a:txBody>
                    <a:bodyPr/>
                    <a:lstStyle/>
                    <a:p>
                      <a:pPr marL="0" marR="0" algn="ctr">
                        <a:lnSpc>
                          <a:spcPct val="107000"/>
                        </a:lnSpc>
                        <a:spcBef>
                          <a:spcPts val="0"/>
                        </a:spcBef>
                        <a:spcAft>
                          <a:spcPts val="0"/>
                        </a:spcAft>
                      </a:pPr>
                      <a:r>
                        <a:rPr lang="en-US" sz="1000" dirty="0">
                          <a:effectLst/>
                        </a:rPr>
                        <a:t>1.1</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14.717918573825267</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53.51637764932563</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01"/>
                  </a:ext>
                </a:extLst>
              </a:tr>
              <a:tr h="282164">
                <a:tc>
                  <a:txBody>
                    <a:bodyPr/>
                    <a:lstStyle/>
                    <a:p>
                      <a:pPr marL="0" marR="0" algn="ctr">
                        <a:lnSpc>
                          <a:spcPct val="107000"/>
                        </a:lnSpc>
                        <a:spcBef>
                          <a:spcPts val="0"/>
                        </a:spcBef>
                        <a:spcAft>
                          <a:spcPts val="0"/>
                        </a:spcAft>
                      </a:pPr>
                      <a:r>
                        <a:rPr lang="en-US" sz="1000" dirty="0">
                          <a:effectLst/>
                        </a:rPr>
                        <a:t>1.2</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5.0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20.259658244591563</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88.294797687861271</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02"/>
                  </a:ext>
                </a:extLst>
              </a:tr>
              <a:tr h="282164">
                <a:tc>
                  <a:txBody>
                    <a:bodyPr/>
                    <a:lstStyle/>
                    <a:p>
                      <a:pPr marL="0" marR="0" algn="ctr">
                        <a:lnSpc>
                          <a:spcPct val="107000"/>
                        </a:lnSpc>
                        <a:spcBef>
                          <a:spcPts val="0"/>
                        </a:spcBef>
                        <a:spcAft>
                          <a:spcPts val="0"/>
                        </a:spcAft>
                      </a:pPr>
                      <a:r>
                        <a:rPr lang="en-US" sz="1000" dirty="0">
                          <a:effectLst/>
                        </a:rPr>
                        <a:t>1.3</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49.77984757556541</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86.801541425818884</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03"/>
                  </a:ext>
                </a:extLst>
              </a:tr>
              <a:tr h="282164">
                <a:tc>
                  <a:txBody>
                    <a:bodyPr/>
                    <a:lstStyle/>
                    <a:p>
                      <a:pPr marL="0" marR="0" algn="ctr">
                        <a:lnSpc>
                          <a:spcPct val="107000"/>
                        </a:lnSpc>
                        <a:spcBef>
                          <a:spcPts val="0"/>
                        </a:spcBef>
                        <a:spcAft>
                          <a:spcPts val="0"/>
                        </a:spcAft>
                      </a:pPr>
                      <a:r>
                        <a:rPr lang="en-US" sz="1000" dirty="0">
                          <a:effectLst/>
                        </a:rPr>
                        <a:t>2.1</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10.91928373088761</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80.973025048169556</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04"/>
                  </a:ext>
                </a:extLst>
              </a:tr>
              <a:tr h="282164">
                <a:tc>
                  <a:txBody>
                    <a:bodyPr/>
                    <a:lstStyle/>
                    <a:p>
                      <a:pPr marL="0" marR="0" algn="ctr">
                        <a:lnSpc>
                          <a:spcPct val="107000"/>
                        </a:lnSpc>
                        <a:spcBef>
                          <a:spcPts val="0"/>
                        </a:spcBef>
                        <a:spcAft>
                          <a:spcPts val="0"/>
                        </a:spcAft>
                      </a:pPr>
                      <a:r>
                        <a:rPr lang="en-US" sz="1000" dirty="0">
                          <a:effectLst/>
                        </a:rPr>
                        <a:t>2.2</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5.0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19.581059889092217</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88.969171483622356</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05"/>
                  </a:ext>
                </a:extLst>
              </a:tr>
              <a:tr h="282164">
                <a:tc>
                  <a:txBody>
                    <a:bodyPr/>
                    <a:lstStyle/>
                    <a:p>
                      <a:pPr marL="0" marR="0" algn="ctr">
                        <a:lnSpc>
                          <a:spcPct val="107000"/>
                        </a:lnSpc>
                        <a:spcBef>
                          <a:spcPts val="0"/>
                        </a:spcBef>
                        <a:spcAft>
                          <a:spcPts val="0"/>
                        </a:spcAft>
                      </a:pPr>
                      <a:r>
                        <a:rPr lang="en-US" sz="1000" dirty="0">
                          <a:effectLst/>
                        </a:rPr>
                        <a:t>2.3</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50.659539527844345</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87.235067437379576</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06"/>
                  </a:ext>
                </a:extLst>
              </a:tr>
              <a:tr h="282164">
                <a:tc>
                  <a:txBody>
                    <a:bodyPr/>
                    <a:lstStyle/>
                    <a:p>
                      <a:pPr marL="0" marR="0" algn="ctr">
                        <a:lnSpc>
                          <a:spcPct val="107000"/>
                        </a:lnSpc>
                        <a:spcBef>
                          <a:spcPts val="0"/>
                        </a:spcBef>
                        <a:spcAft>
                          <a:spcPts val="0"/>
                        </a:spcAft>
                      </a:pPr>
                      <a:r>
                        <a:rPr lang="en-US" sz="1000" dirty="0">
                          <a:effectLst/>
                        </a:rPr>
                        <a:t>3.1</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7.2436635577647195</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86.705202312138729</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07"/>
                  </a:ext>
                </a:extLst>
              </a:tr>
              <a:tr h="282164">
                <a:tc>
                  <a:txBody>
                    <a:bodyPr/>
                    <a:lstStyle/>
                    <a:p>
                      <a:pPr marL="0" marR="0" algn="ctr">
                        <a:lnSpc>
                          <a:spcPct val="107000"/>
                        </a:lnSpc>
                        <a:spcBef>
                          <a:spcPts val="0"/>
                        </a:spcBef>
                        <a:spcAft>
                          <a:spcPts val="0"/>
                        </a:spcAft>
                      </a:pPr>
                      <a:r>
                        <a:rPr lang="en-US" sz="1000" dirty="0">
                          <a:effectLst/>
                        </a:rPr>
                        <a:t>3.2</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5.0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19.243339823695365</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88.294797687861271</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08"/>
                  </a:ext>
                </a:extLst>
              </a:tr>
              <a:tr h="282164">
                <a:tc>
                  <a:txBody>
                    <a:bodyPr/>
                    <a:lstStyle/>
                    <a:p>
                      <a:pPr marL="0" marR="0" algn="ctr">
                        <a:lnSpc>
                          <a:spcPct val="107000"/>
                        </a:lnSpc>
                        <a:spcBef>
                          <a:spcPts val="0"/>
                        </a:spcBef>
                        <a:spcAft>
                          <a:spcPts val="0"/>
                        </a:spcAft>
                      </a:pPr>
                      <a:r>
                        <a:rPr lang="en-US" sz="1000" dirty="0">
                          <a:effectLst/>
                        </a:rPr>
                        <a:t>3.3</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50.66085798509113</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87.186897880539505</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09"/>
                  </a:ext>
                </a:extLst>
              </a:tr>
              <a:tr h="282164">
                <a:tc>
                  <a:txBody>
                    <a:bodyPr/>
                    <a:lstStyle/>
                    <a:p>
                      <a:pPr marL="0" marR="0" algn="ctr">
                        <a:lnSpc>
                          <a:spcPct val="107000"/>
                        </a:lnSpc>
                        <a:spcBef>
                          <a:spcPts val="0"/>
                        </a:spcBef>
                        <a:spcAft>
                          <a:spcPts val="0"/>
                        </a:spcAft>
                      </a:pPr>
                      <a:r>
                        <a:rPr lang="en-US" sz="1000" dirty="0">
                          <a:effectLst/>
                        </a:rPr>
                        <a:t>4.1</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6.068772320865371</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88.150289017341044</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10"/>
                  </a:ext>
                </a:extLst>
              </a:tr>
              <a:tr h="282164">
                <a:tc>
                  <a:txBody>
                    <a:bodyPr/>
                    <a:lstStyle/>
                    <a:p>
                      <a:pPr marL="0" marR="0" algn="ctr">
                        <a:lnSpc>
                          <a:spcPct val="107000"/>
                        </a:lnSpc>
                        <a:spcBef>
                          <a:spcPts val="0"/>
                        </a:spcBef>
                        <a:spcAft>
                          <a:spcPts val="0"/>
                        </a:spcAft>
                      </a:pPr>
                      <a:r>
                        <a:rPr lang="en-US" sz="1000" dirty="0">
                          <a:effectLst/>
                        </a:rPr>
                        <a:t>4.2</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5.0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19.179974332207593</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88.294797687861271</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11"/>
                  </a:ext>
                </a:extLst>
              </a:tr>
              <a:tr h="282164">
                <a:tc>
                  <a:txBody>
                    <a:bodyPr/>
                    <a:lstStyle/>
                    <a:p>
                      <a:pPr marL="0" marR="0" algn="ctr">
                        <a:lnSpc>
                          <a:spcPct val="107000"/>
                        </a:lnSpc>
                        <a:spcBef>
                          <a:spcPts val="0"/>
                        </a:spcBef>
                        <a:spcAft>
                          <a:spcPts val="0"/>
                        </a:spcAft>
                      </a:pPr>
                      <a:r>
                        <a:rPr lang="en-US" sz="1000" dirty="0">
                          <a:effectLst/>
                        </a:rPr>
                        <a:t>4.3</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50.54288278987775</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87.186897880539505</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12"/>
                  </a:ext>
                </a:extLst>
              </a:tr>
              <a:tr h="282164">
                <a:tc>
                  <a:txBody>
                    <a:bodyPr/>
                    <a:lstStyle/>
                    <a:p>
                      <a:pPr marL="0" marR="0" algn="ctr">
                        <a:lnSpc>
                          <a:spcPct val="107000"/>
                        </a:lnSpc>
                        <a:spcBef>
                          <a:spcPts val="0"/>
                        </a:spcBef>
                        <a:spcAft>
                          <a:spcPts val="0"/>
                        </a:spcAft>
                      </a:pPr>
                      <a:r>
                        <a:rPr lang="en-US" sz="1000" dirty="0">
                          <a:effectLst/>
                        </a:rPr>
                        <a:t>5.1</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6.277793767285239</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87.668593448940269</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13"/>
                  </a:ext>
                </a:extLst>
              </a:tr>
              <a:tr h="282164">
                <a:tc>
                  <a:txBody>
                    <a:bodyPr/>
                    <a:lstStyle/>
                    <a:p>
                      <a:pPr marL="0" marR="0" algn="ctr">
                        <a:lnSpc>
                          <a:spcPct val="107000"/>
                        </a:lnSpc>
                        <a:spcBef>
                          <a:spcPts val="0"/>
                        </a:spcBef>
                        <a:spcAft>
                          <a:spcPts val="0"/>
                        </a:spcAft>
                      </a:pPr>
                      <a:r>
                        <a:rPr lang="en-US" sz="1000" dirty="0">
                          <a:effectLst/>
                        </a:rPr>
                        <a:t>5.2</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5.0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19.17688324917816</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88.294797687861271</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14"/>
                  </a:ext>
                </a:extLst>
              </a:tr>
              <a:tr h="282164">
                <a:tc>
                  <a:txBody>
                    <a:bodyPr/>
                    <a:lstStyle/>
                    <a:p>
                      <a:pPr marL="0" marR="0" algn="ctr">
                        <a:lnSpc>
                          <a:spcPct val="107000"/>
                        </a:lnSpc>
                        <a:spcBef>
                          <a:spcPts val="0"/>
                        </a:spcBef>
                        <a:spcAft>
                          <a:spcPts val="0"/>
                        </a:spcAft>
                      </a:pPr>
                      <a:r>
                        <a:rPr lang="en-US" sz="1000" dirty="0">
                          <a:effectLst/>
                        </a:rPr>
                        <a:t>5.3</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50.95072527978192</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87.186897880539505</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15"/>
                  </a:ext>
                </a:extLst>
              </a:tr>
              <a:tr h="282164">
                <a:tc>
                  <a:txBody>
                    <a:bodyPr/>
                    <a:lstStyle/>
                    <a:p>
                      <a:pPr marL="0" marR="0" algn="ctr">
                        <a:lnSpc>
                          <a:spcPct val="107000"/>
                        </a:lnSpc>
                        <a:spcBef>
                          <a:spcPts val="0"/>
                        </a:spcBef>
                        <a:spcAft>
                          <a:spcPts val="0"/>
                        </a:spcAft>
                      </a:pPr>
                      <a:r>
                        <a:rPr lang="en-US" sz="1000" dirty="0">
                          <a:effectLst/>
                        </a:rPr>
                        <a:t>6.1</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100000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7.173925166539156</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87.572254335260113</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16"/>
                  </a:ext>
                </a:extLst>
              </a:tr>
              <a:tr h="282164">
                <a:tc>
                  <a:txBody>
                    <a:bodyPr/>
                    <a:lstStyle/>
                    <a:p>
                      <a:pPr marL="0" marR="0" algn="ctr">
                        <a:lnSpc>
                          <a:spcPct val="107000"/>
                        </a:lnSpc>
                        <a:spcBef>
                          <a:spcPts val="0"/>
                        </a:spcBef>
                        <a:spcAft>
                          <a:spcPts val="0"/>
                        </a:spcAft>
                      </a:pPr>
                      <a:r>
                        <a:rPr lang="en-US" sz="1000" dirty="0">
                          <a:effectLst/>
                        </a:rPr>
                        <a:t>6.2</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100000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5.0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19.18787737791652</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88.294797687861271</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17"/>
                  </a:ext>
                </a:extLst>
              </a:tr>
              <a:tr h="282164">
                <a:tc>
                  <a:txBody>
                    <a:bodyPr/>
                    <a:lstStyle/>
                    <a:p>
                      <a:pPr marL="0" marR="0" algn="ctr">
                        <a:lnSpc>
                          <a:spcPct val="107000"/>
                        </a:lnSpc>
                        <a:spcBef>
                          <a:spcPts val="0"/>
                        </a:spcBef>
                        <a:spcAft>
                          <a:spcPts val="0"/>
                        </a:spcAft>
                      </a:pPr>
                      <a:r>
                        <a:rPr lang="en-US" sz="1000" dirty="0">
                          <a:effectLst/>
                        </a:rPr>
                        <a:t>6.3</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100000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50.592198137224784</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87.186897880539505</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18"/>
                  </a:ext>
                </a:extLst>
              </a:tr>
              <a:tr h="282164">
                <a:tc>
                  <a:txBody>
                    <a:bodyPr/>
                    <a:lstStyle/>
                    <a:p>
                      <a:pPr marL="0" marR="0" algn="ctr">
                        <a:lnSpc>
                          <a:spcPct val="107000"/>
                        </a:lnSpc>
                        <a:spcBef>
                          <a:spcPts val="0"/>
                        </a:spcBef>
                        <a:spcAft>
                          <a:spcPts val="0"/>
                        </a:spcAft>
                      </a:pPr>
                      <a:r>
                        <a:rPr lang="en-US" sz="1000" dirty="0">
                          <a:effectLst/>
                        </a:rPr>
                        <a:t>7.1</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1000000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9.732850540490489</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87.186897880539505</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19"/>
                  </a:ext>
                </a:extLst>
              </a:tr>
              <a:tr h="282164">
                <a:tc>
                  <a:txBody>
                    <a:bodyPr/>
                    <a:lstStyle/>
                    <a:p>
                      <a:pPr marL="0" marR="0" algn="ctr">
                        <a:lnSpc>
                          <a:spcPct val="107000"/>
                        </a:lnSpc>
                        <a:spcBef>
                          <a:spcPts val="0"/>
                        </a:spcBef>
                        <a:spcAft>
                          <a:spcPts val="0"/>
                        </a:spcAft>
                      </a:pPr>
                      <a:r>
                        <a:rPr lang="en-US" sz="1000" dirty="0">
                          <a:effectLst/>
                        </a:rPr>
                        <a:t>7.2</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1000000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5.0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19.2118927152992</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88.294797687861271</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20"/>
                  </a:ext>
                </a:extLst>
              </a:tr>
              <a:tr h="154813">
                <a:tc>
                  <a:txBody>
                    <a:bodyPr/>
                    <a:lstStyle/>
                    <a:p>
                      <a:pPr marL="0" marR="0" algn="ctr">
                        <a:lnSpc>
                          <a:spcPct val="107000"/>
                        </a:lnSpc>
                        <a:spcBef>
                          <a:spcPts val="0"/>
                        </a:spcBef>
                        <a:spcAft>
                          <a:spcPts val="0"/>
                        </a:spcAft>
                      </a:pPr>
                      <a:r>
                        <a:rPr lang="en-US" sz="1000" dirty="0">
                          <a:effectLst/>
                        </a:rPr>
                        <a:t>7.3</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1000000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pPr>
                      <a:r>
                        <a:rPr lang="en-US" sz="1000" dirty="0">
                          <a:effectLst/>
                        </a:rPr>
                        <a:t>10.0</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tabLst>
                          <a:tab pos="466725" algn="l"/>
                        </a:tabLst>
                      </a:pPr>
                      <a:r>
                        <a:rPr lang="en-US" sz="1000" dirty="0">
                          <a:effectLst/>
                        </a:rPr>
                        <a:t>50.54131843158757</a:t>
                      </a:r>
                      <a:endParaRPr lang="en-US" sz="1000" dirty="0">
                        <a:effectLst/>
                        <a:latin typeface="Calibri"/>
                        <a:ea typeface="Calibri"/>
                        <a:cs typeface="Times New Roman"/>
                      </a:endParaRPr>
                    </a:p>
                  </a:txBody>
                  <a:tcPr marL="63345" marR="63345" marT="0" marB="0"/>
                </a:tc>
                <a:tc>
                  <a:txBody>
                    <a:bodyPr/>
                    <a:lstStyle/>
                    <a:p>
                      <a:pPr marL="0" marR="0" algn="ctr">
                        <a:lnSpc>
                          <a:spcPct val="107000"/>
                        </a:lnSpc>
                        <a:spcBef>
                          <a:spcPts val="0"/>
                        </a:spcBef>
                        <a:spcAft>
                          <a:spcPts val="0"/>
                        </a:spcAft>
                        <a:tabLst>
                          <a:tab pos="466725" algn="l"/>
                        </a:tabLst>
                      </a:pPr>
                      <a:r>
                        <a:rPr lang="en-US" sz="1000" dirty="0">
                          <a:effectLst/>
                        </a:rPr>
                        <a:t>87.186897880539505</a:t>
                      </a:r>
                      <a:endParaRPr lang="en-US" sz="1000" dirty="0">
                        <a:effectLst/>
                        <a:latin typeface="Calibri"/>
                        <a:ea typeface="Calibri"/>
                        <a:cs typeface="Times New Roman"/>
                      </a:endParaRPr>
                    </a:p>
                  </a:txBody>
                  <a:tcPr marL="63345" marR="63345" marT="0" marB="0"/>
                </a:tc>
                <a:extLst>
                  <a:ext uri="{0D108BD9-81ED-4DB2-BD59-A6C34878D82A}">
                    <a16:rowId xmlns:a16="http://schemas.microsoft.com/office/drawing/2014/main" val="10021"/>
                  </a:ext>
                </a:extLst>
              </a:tr>
            </a:tbl>
          </a:graphicData>
        </a:graphic>
      </p:graphicFrame>
      <p:sp>
        <p:nvSpPr>
          <p:cNvPr id="6" name="Rectangle 5"/>
          <p:cNvSpPr/>
          <p:nvPr/>
        </p:nvSpPr>
        <p:spPr>
          <a:xfrm>
            <a:off x="184576" y="8677"/>
            <a:ext cx="11920655" cy="400110"/>
          </a:xfrm>
          <a:prstGeom prst="rect">
            <a:avLst/>
          </a:prstGeom>
        </p:spPr>
        <p:txBody>
          <a:bodyPr wrap="square">
            <a:spAutoFit/>
          </a:bodyPr>
          <a:lstStyle/>
          <a:p>
            <a:pPr algn="ctr"/>
            <a:r>
              <a:rPr lang="en-US" sz="2000" dirty="0"/>
              <a:t>Change in </a:t>
            </a:r>
            <a:r>
              <a:rPr lang="en-US" sz="2000" b="1" dirty="0"/>
              <a:t>Accuracy</a:t>
            </a:r>
            <a:r>
              <a:rPr lang="en-US" sz="2000" dirty="0"/>
              <a:t> and </a:t>
            </a:r>
            <a:r>
              <a:rPr lang="en-US" sz="2000" b="1" dirty="0"/>
              <a:t>Training time</a:t>
            </a:r>
            <a:r>
              <a:rPr lang="en-US" sz="2000" dirty="0"/>
              <a:t> with change in SVC parameters </a:t>
            </a:r>
            <a:r>
              <a:rPr lang="en-US" sz="2000" b="1" dirty="0"/>
              <a:t>C</a:t>
            </a:r>
            <a:r>
              <a:rPr lang="en-US" sz="2000" dirty="0"/>
              <a:t> and </a:t>
            </a:r>
            <a:r>
              <a:rPr lang="en-US" sz="2000" b="1" dirty="0"/>
              <a:t>gamma</a:t>
            </a:r>
            <a:endParaRPr lang="en-US" sz="2000" dirty="0"/>
          </a:p>
        </p:txBody>
      </p:sp>
    </p:spTree>
    <p:extLst>
      <p:ext uri="{BB962C8B-B14F-4D97-AF65-F5344CB8AC3E}">
        <p14:creationId xmlns:p14="http://schemas.microsoft.com/office/powerpoint/2010/main" val="221613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study matters\5th sem\Project\my_full_part_for_ppt\graphs\rbf_all_in_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58" y="914400"/>
            <a:ext cx="11506201" cy="56394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798" y="124509"/>
            <a:ext cx="11506202" cy="1046440"/>
          </a:xfrm>
          <a:prstGeom prst="rect">
            <a:avLst/>
          </a:prstGeom>
        </p:spPr>
        <p:txBody>
          <a:bodyPr wrap="square">
            <a:spAutoFit/>
          </a:bodyPr>
          <a:lstStyle/>
          <a:p>
            <a:pPr algn="ctr"/>
            <a:r>
              <a:rPr lang="en-US" sz="2000" b="1" dirty="0"/>
              <a:t>Accuracy </a:t>
            </a:r>
            <a:r>
              <a:rPr lang="en-US" sz="2000" dirty="0"/>
              <a:t>vs. </a:t>
            </a:r>
            <a:r>
              <a:rPr lang="en-US" sz="2000" b="1" dirty="0"/>
              <a:t>Penalty Parameter (C) </a:t>
            </a:r>
            <a:r>
              <a:rPr lang="en-US" sz="2000" dirty="0"/>
              <a:t>(for </a:t>
            </a:r>
            <a:r>
              <a:rPr lang="en-US" sz="2000" b="1" dirty="0"/>
              <a:t>rbf kernel</a:t>
            </a:r>
            <a:r>
              <a:rPr lang="en-US" sz="2000" dirty="0"/>
              <a:t>)</a:t>
            </a:r>
          </a:p>
          <a:p>
            <a:r>
              <a:rPr lang="en-US" i="1" dirty="0"/>
              <a:t>        </a:t>
            </a:r>
            <a:r>
              <a:rPr lang="en-US" sz="1600" i="1" dirty="0"/>
              <a:t>Standard deviation = 12.660401(for gamma = 0.0</a:t>
            </a:r>
            <a:r>
              <a:rPr lang="en-US" sz="1600" dirty="0"/>
              <a:t>), </a:t>
            </a:r>
            <a:r>
              <a:rPr lang="en-US" sz="1600" i="1" dirty="0"/>
              <a:t>0.254889(for gamma = 5.0), 0.149765(for gamma = 10.0) </a:t>
            </a:r>
            <a:br>
              <a:rPr lang="en-US" sz="2400" i="1" dirty="0"/>
            </a:br>
            <a:endParaRPr lang="en-US" sz="2400" i="1" dirty="0"/>
          </a:p>
        </p:txBody>
      </p:sp>
    </p:spTree>
    <p:extLst>
      <p:ext uri="{BB962C8B-B14F-4D97-AF65-F5344CB8AC3E}">
        <p14:creationId xmlns:p14="http://schemas.microsoft.com/office/powerpoint/2010/main" val="3364899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8305800" y="990600"/>
            <a:ext cx="3199920" cy="5449668"/>
          </a:xfrm>
        </p:spPr>
        <p:txBody>
          <a:bodyPr/>
          <a:lstStyle/>
          <a:p>
            <a:r>
              <a:rPr lang="en-US" sz="2400" b="1" dirty="0"/>
              <a:t>Kernel Function : </a:t>
            </a:r>
            <a:r>
              <a:rPr lang="en-US" sz="2400" dirty="0"/>
              <a:t>Linear</a:t>
            </a:r>
          </a:p>
          <a:p>
            <a:endParaRPr lang="en-US" sz="2400" b="1" dirty="0"/>
          </a:p>
          <a:p>
            <a:r>
              <a:rPr lang="en-US" dirty="0"/>
              <a:t>Using different values for the </a:t>
            </a:r>
            <a:r>
              <a:rPr lang="en-US" b="1" dirty="0"/>
              <a:t>Penalty Parameter ( C )</a:t>
            </a:r>
            <a:r>
              <a:rPr lang="en-US" dirty="0"/>
              <a:t> and </a:t>
            </a:r>
            <a:r>
              <a:rPr lang="en-US" b="1" dirty="0"/>
              <a:t>Kernel coefficient (gamma )</a:t>
            </a:r>
            <a:r>
              <a:rPr lang="en-US" dirty="0"/>
              <a:t>, the best results we found from our experiments:</a:t>
            </a:r>
          </a:p>
          <a:p>
            <a:endParaRPr lang="en-US" dirty="0"/>
          </a:p>
          <a:p>
            <a:pPr marL="285750" lvl="0" indent="-285750">
              <a:buFont typeface="Arial" pitchFamily="34" charset="0"/>
              <a:buChar char="•"/>
            </a:pPr>
            <a:r>
              <a:rPr lang="en-US" dirty="0"/>
              <a:t>C = 10.0 </a:t>
            </a:r>
          </a:p>
          <a:p>
            <a:pPr marL="285750" lvl="0" indent="-285750">
              <a:buFont typeface="Arial" pitchFamily="34" charset="0"/>
              <a:buChar char="•"/>
            </a:pPr>
            <a:r>
              <a:rPr lang="en-US" dirty="0"/>
              <a:t>Training Time taken = 4.48024516547855 seconds</a:t>
            </a:r>
          </a:p>
          <a:p>
            <a:pPr marL="285750" lvl="0" indent="-285750">
              <a:buFont typeface="Arial" pitchFamily="34" charset="0"/>
              <a:buChar char="•"/>
            </a:pPr>
            <a:r>
              <a:rPr lang="en-US" dirty="0"/>
              <a:t>Accuracy on test dataset = 88.439306358381498 %</a:t>
            </a:r>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58879072"/>
              </p:ext>
            </p:extLst>
          </p:nvPr>
        </p:nvGraphicFramePr>
        <p:xfrm>
          <a:off x="609600" y="990600"/>
          <a:ext cx="6701851" cy="5562599"/>
        </p:xfrm>
        <a:graphic>
          <a:graphicData uri="http://schemas.openxmlformats.org/drawingml/2006/table">
            <a:tbl>
              <a:tblPr firstRow="1" firstCol="1" bandRow="1">
                <a:tableStyleId>{5C22544A-7EE6-4342-B048-85BDC9FD1C3A}</a:tableStyleId>
              </a:tblPr>
              <a:tblGrid>
                <a:gridCol w="685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042406">
                  <a:extLst>
                    <a:ext uri="{9D8B030D-6E8A-4147-A177-3AD203B41FA5}">
                      <a16:colId xmlns:a16="http://schemas.microsoft.com/office/drawing/2014/main" val="20002"/>
                    </a:ext>
                  </a:extLst>
                </a:gridCol>
                <a:gridCol w="2068645">
                  <a:extLst>
                    <a:ext uri="{9D8B030D-6E8A-4147-A177-3AD203B41FA5}">
                      <a16:colId xmlns:a16="http://schemas.microsoft.com/office/drawing/2014/main" val="20003"/>
                    </a:ext>
                  </a:extLst>
                </a:gridCol>
              </a:tblGrid>
              <a:tr h="794657">
                <a:tc>
                  <a:txBody>
                    <a:bodyPr/>
                    <a:lstStyle/>
                    <a:p>
                      <a:pPr marL="0" marR="0" algn="ctr">
                        <a:lnSpc>
                          <a:spcPct val="107000"/>
                        </a:lnSpc>
                        <a:spcBef>
                          <a:spcPts val="0"/>
                        </a:spcBef>
                        <a:spcAft>
                          <a:spcPts val="0"/>
                        </a:spcAft>
                      </a:pPr>
                      <a:r>
                        <a:rPr lang="en-US" sz="1600" dirty="0">
                          <a:effectLst/>
                        </a:rPr>
                        <a:t>S.No.</a:t>
                      </a:r>
                      <a:endParaRPr lang="en-US" sz="1600" dirty="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600" dirty="0">
                          <a:effectLst/>
                        </a:rPr>
                        <a:t>Penalty Parameter ( C )</a:t>
                      </a:r>
                      <a:endParaRPr lang="en-US" sz="1600" dirty="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tabLst>
                          <a:tab pos="2222500" algn="l"/>
                        </a:tabLst>
                      </a:pPr>
                      <a:r>
                        <a:rPr lang="en-US" sz="1600" dirty="0">
                          <a:effectLst/>
                        </a:rPr>
                        <a:t>Training Time (in seconds)</a:t>
                      </a:r>
                      <a:endParaRPr lang="en-US" sz="16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tabLst>
                          <a:tab pos="2222500" algn="l"/>
                        </a:tabLst>
                      </a:pPr>
                      <a:r>
                        <a:rPr lang="en-US" sz="1600" dirty="0">
                          <a:effectLst/>
                        </a:rPr>
                        <a:t>Accuracy (% age)</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794657">
                <a:tc>
                  <a:txBody>
                    <a:bodyPr/>
                    <a:lstStyle/>
                    <a:p>
                      <a:pPr marL="0" marR="0" algn="ctr">
                        <a:lnSpc>
                          <a:spcPct val="107000"/>
                        </a:lnSpc>
                        <a:spcBef>
                          <a:spcPts val="0"/>
                        </a:spcBef>
                        <a:spcAft>
                          <a:spcPts val="0"/>
                        </a:spcAft>
                        <a:tabLst>
                          <a:tab pos="2222500" algn="l"/>
                        </a:tabLs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tabLst>
                          <a:tab pos="2222500" algn="l"/>
                        </a:tabLs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5.744766691228165</a:t>
                      </a:r>
                      <a:endParaRPr lang="en-US" sz="1100" dirty="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dirty="0">
                          <a:effectLst/>
                        </a:rPr>
                        <a:t>85.597302504816952</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794657">
                <a:tc>
                  <a:txBody>
                    <a:bodyPr/>
                    <a:lstStyle/>
                    <a:p>
                      <a:pPr marL="0" marR="0" algn="ctr">
                        <a:lnSpc>
                          <a:spcPct val="107000"/>
                        </a:lnSpc>
                        <a:spcBef>
                          <a:spcPts val="0"/>
                        </a:spcBef>
                        <a:spcAft>
                          <a:spcPts val="0"/>
                        </a:spcAft>
                        <a:tabLst>
                          <a:tab pos="2222500" algn="l"/>
                        </a:tabLst>
                      </a:pPr>
                      <a:r>
                        <a:rPr lang="en-US" sz="1100" dirty="0">
                          <a:effectLst/>
                        </a:rPr>
                        <a:t>2</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tabLst>
                          <a:tab pos="2222500" algn="l"/>
                        </a:tabLst>
                      </a:pPr>
                      <a:r>
                        <a:rPr lang="en-US" sz="1100" dirty="0">
                          <a:effectLst/>
                        </a:rPr>
                        <a:t>10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4.48024516547855</a:t>
                      </a:r>
                      <a:endParaRPr lang="en-US" sz="1100" dirty="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dirty="0">
                          <a:effectLst/>
                        </a:rPr>
                        <a:t>88.439306358381498</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794657">
                <a:tc>
                  <a:txBody>
                    <a:bodyPr/>
                    <a:lstStyle/>
                    <a:p>
                      <a:pPr marL="0" marR="0" algn="ctr">
                        <a:lnSpc>
                          <a:spcPct val="107000"/>
                        </a:lnSpc>
                        <a:spcBef>
                          <a:spcPts val="0"/>
                        </a:spcBef>
                        <a:spcAft>
                          <a:spcPts val="0"/>
                        </a:spcAft>
                        <a:tabLst>
                          <a:tab pos="2222500" algn="l"/>
                        </a:tabLst>
                      </a:pPr>
                      <a:r>
                        <a:rPr lang="en-US" sz="1100" dirty="0">
                          <a:effectLst/>
                        </a:rPr>
                        <a:t>3</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tabLst>
                          <a:tab pos="2222500" algn="l"/>
                        </a:tabLst>
                      </a:pPr>
                      <a:r>
                        <a:rPr lang="en-US" sz="1100" dirty="0">
                          <a:effectLst/>
                        </a:rPr>
                        <a:t>100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4.467598581728339</a:t>
                      </a:r>
                      <a:endParaRPr lang="en-US" sz="1100" dirty="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dirty="0">
                          <a:effectLst/>
                        </a:rPr>
                        <a:t>87.909441233140651</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794657">
                <a:tc>
                  <a:txBody>
                    <a:bodyPr/>
                    <a:lstStyle/>
                    <a:p>
                      <a:pPr marL="0" marR="0" algn="ctr">
                        <a:lnSpc>
                          <a:spcPct val="107000"/>
                        </a:lnSpc>
                        <a:spcBef>
                          <a:spcPts val="0"/>
                        </a:spcBef>
                        <a:spcAft>
                          <a:spcPts val="0"/>
                        </a:spcAft>
                        <a:tabLst>
                          <a:tab pos="2222500" algn="l"/>
                        </a:tabLst>
                      </a:pPr>
                      <a:r>
                        <a:rPr lang="en-US" sz="1100" dirty="0">
                          <a:effectLst/>
                        </a:rPr>
                        <a:t>4</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tabLst>
                          <a:tab pos="2222500" algn="l"/>
                        </a:tabLst>
                      </a:pPr>
                      <a:r>
                        <a:rPr lang="en-US" sz="1100" dirty="0">
                          <a:effectLst/>
                        </a:rPr>
                        <a:t>1000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5.394875593316442</a:t>
                      </a:r>
                      <a:endParaRPr lang="en-US" sz="1100" dirty="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dirty="0">
                          <a:effectLst/>
                        </a:rPr>
                        <a:t>87.475915221579958</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794657">
                <a:tc>
                  <a:txBody>
                    <a:bodyPr/>
                    <a:lstStyle/>
                    <a:p>
                      <a:pPr marL="0" marR="0" algn="ctr">
                        <a:lnSpc>
                          <a:spcPct val="107000"/>
                        </a:lnSpc>
                        <a:spcBef>
                          <a:spcPts val="0"/>
                        </a:spcBef>
                        <a:spcAft>
                          <a:spcPts val="0"/>
                        </a:spcAft>
                        <a:tabLst>
                          <a:tab pos="2222500" algn="l"/>
                        </a:tabLst>
                      </a:pPr>
                      <a:r>
                        <a:rPr lang="en-US" sz="1100" dirty="0">
                          <a:effectLst/>
                        </a:rPr>
                        <a:t>5</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tabLst>
                          <a:tab pos="2222500" algn="l"/>
                        </a:tabLst>
                      </a:pPr>
                      <a:r>
                        <a:rPr lang="en-US" sz="1100" dirty="0">
                          <a:effectLst/>
                        </a:rPr>
                        <a:t>10000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10.462791323242755</a:t>
                      </a:r>
                      <a:endParaRPr lang="en-US" sz="1100" dirty="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dirty="0">
                          <a:effectLst/>
                        </a:rPr>
                        <a:t>87.186897880539505</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794657">
                <a:tc>
                  <a:txBody>
                    <a:bodyPr/>
                    <a:lstStyle/>
                    <a:p>
                      <a:pPr marL="0" marR="0" algn="ctr">
                        <a:lnSpc>
                          <a:spcPct val="107000"/>
                        </a:lnSpc>
                        <a:spcBef>
                          <a:spcPts val="0"/>
                        </a:spcBef>
                        <a:spcAft>
                          <a:spcPts val="0"/>
                        </a:spcAft>
                        <a:tabLst>
                          <a:tab pos="2222500" algn="l"/>
                        </a:tabLst>
                      </a:pPr>
                      <a:r>
                        <a:rPr lang="en-US" sz="1100" dirty="0">
                          <a:effectLst/>
                        </a:rPr>
                        <a:t>6</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tabLst>
                          <a:tab pos="2222500" algn="l"/>
                        </a:tabLst>
                      </a:pPr>
                      <a:r>
                        <a:rPr lang="en-US" sz="1100" dirty="0">
                          <a:effectLst/>
                        </a:rPr>
                        <a:t>100000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101.26224597887654</a:t>
                      </a:r>
                      <a:endParaRPr lang="en-US" sz="1100" dirty="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dirty="0">
                          <a:effectLst/>
                        </a:rPr>
                        <a:t>87.090558766859349</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
        <p:nvSpPr>
          <p:cNvPr id="5" name="Rectangle 4"/>
          <p:cNvSpPr/>
          <p:nvPr/>
        </p:nvSpPr>
        <p:spPr>
          <a:xfrm>
            <a:off x="990600" y="260866"/>
            <a:ext cx="10744200" cy="461665"/>
          </a:xfrm>
          <a:prstGeom prst="rect">
            <a:avLst/>
          </a:prstGeom>
        </p:spPr>
        <p:txBody>
          <a:bodyPr wrap="square">
            <a:spAutoFit/>
          </a:bodyPr>
          <a:lstStyle/>
          <a:p>
            <a:pPr algn="ctr"/>
            <a:r>
              <a:rPr lang="en-US" sz="2400" b="1" dirty="0"/>
              <a:t>Change in Accuracy and Training time with change in SVC parameter C</a:t>
            </a:r>
          </a:p>
        </p:txBody>
      </p:sp>
    </p:spTree>
    <p:extLst>
      <p:ext uri="{BB962C8B-B14F-4D97-AF65-F5344CB8AC3E}">
        <p14:creationId xmlns:p14="http://schemas.microsoft.com/office/powerpoint/2010/main" val="1111304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study matters\5th sem\Project\my_full_part_for_ppt\graphs\line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008965"/>
            <a:ext cx="11353800" cy="55442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2374" y="228600"/>
            <a:ext cx="11201399" cy="923330"/>
          </a:xfrm>
          <a:prstGeom prst="rect">
            <a:avLst/>
          </a:prstGeom>
        </p:spPr>
        <p:txBody>
          <a:bodyPr wrap="square">
            <a:spAutoFit/>
          </a:bodyPr>
          <a:lstStyle/>
          <a:p>
            <a:pPr algn="ctr"/>
            <a:r>
              <a:rPr lang="en-US" b="1" dirty="0"/>
              <a:t>Accuracy </a:t>
            </a:r>
            <a:r>
              <a:rPr lang="en-US" dirty="0"/>
              <a:t>vs. </a:t>
            </a:r>
            <a:r>
              <a:rPr lang="en-US" b="1" dirty="0"/>
              <a:t>Penalty Parameter (C) </a:t>
            </a:r>
            <a:r>
              <a:rPr lang="en-US" dirty="0"/>
              <a:t>(for </a:t>
            </a:r>
            <a:r>
              <a:rPr lang="en-US" b="1" dirty="0"/>
              <a:t>linear kernel </a:t>
            </a:r>
            <a:r>
              <a:rPr lang="en-US" dirty="0"/>
              <a:t>with </a:t>
            </a:r>
            <a:r>
              <a:rPr lang="en-US" b="1" dirty="0"/>
              <a:t>gamma </a:t>
            </a:r>
            <a:r>
              <a:rPr lang="en-US" dirty="0"/>
              <a:t>= 0.0, 5.0 and 10.0)</a:t>
            </a:r>
            <a:br>
              <a:rPr lang="en-US" dirty="0"/>
            </a:br>
            <a:r>
              <a:rPr lang="en-US" i="1" dirty="0"/>
              <a:t>Standard deviation = 0.964835</a:t>
            </a:r>
            <a:r>
              <a:rPr lang="en-US" dirty="0"/>
              <a:t> </a:t>
            </a:r>
            <a:br>
              <a:rPr lang="en-US" dirty="0"/>
            </a:br>
            <a:endParaRPr lang="en-US" dirty="0"/>
          </a:p>
        </p:txBody>
      </p:sp>
    </p:spTree>
    <p:extLst>
      <p:ext uri="{BB962C8B-B14F-4D97-AF65-F5344CB8AC3E}">
        <p14:creationId xmlns:p14="http://schemas.microsoft.com/office/powerpoint/2010/main" val="98918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972440" cy="1145160"/>
          </a:xfrm>
        </p:spPr>
        <p:txBody>
          <a:bodyPr/>
          <a:lstStyle/>
          <a:p>
            <a:pPr algn="ctr"/>
            <a:r>
              <a:rPr lang="en-US" sz="2400" b="1" dirty="0"/>
              <a:t>Average Accuracy</a:t>
            </a:r>
            <a:r>
              <a:rPr lang="en-US" sz="2400" dirty="0"/>
              <a:t> and </a:t>
            </a:r>
            <a:r>
              <a:rPr lang="en-US" sz="2400" b="1" dirty="0"/>
              <a:t>Average Training time</a:t>
            </a:r>
            <a:r>
              <a:rPr lang="en-US" sz="2400" dirty="0"/>
              <a:t> with different </a:t>
            </a:r>
            <a:br>
              <a:rPr lang="en-US" sz="2400" dirty="0"/>
            </a:br>
            <a:r>
              <a:rPr lang="en-US" sz="2400" dirty="0"/>
              <a:t>random splits of training and test</a:t>
            </a:r>
            <a:br>
              <a:rPr lang="en-US" sz="2400" dirty="0"/>
            </a:br>
            <a:endParaRPr lang="en-US" sz="2400" dirty="0"/>
          </a:p>
        </p:txBody>
      </p:sp>
      <p:sp>
        <p:nvSpPr>
          <p:cNvPr id="3" name="Subtitle 2"/>
          <p:cNvSpPr>
            <a:spLocks noGrp="1"/>
          </p:cNvSpPr>
          <p:nvPr>
            <p:ph type="subTitle"/>
          </p:nvPr>
        </p:nvSpPr>
        <p:spPr>
          <a:xfrm>
            <a:off x="9067800" y="1143000"/>
            <a:ext cx="2895600" cy="5715000"/>
          </a:xfrm>
        </p:spPr>
        <p:txBody>
          <a:bodyPr/>
          <a:lstStyle/>
          <a:p>
            <a:r>
              <a:rPr lang="en-US" sz="2000" b="1" dirty="0"/>
              <a:t>Kernel Function : </a:t>
            </a:r>
            <a:r>
              <a:rPr lang="en-US" sz="2000" dirty="0"/>
              <a:t>Radial Basis Function (rbf)</a:t>
            </a:r>
          </a:p>
          <a:p>
            <a:endParaRPr lang="en-US" dirty="0"/>
          </a:p>
          <a:p>
            <a:r>
              <a:rPr lang="en-US" dirty="0"/>
              <a:t>Using different random splits of training and test datasets for fixed value of svc parameters the best results we found are:</a:t>
            </a:r>
          </a:p>
          <a:p>
            <a:endParaRPr lang="en-US" dirty="0"/>
          </a:p>
          <a:p>
            <a:pPr marL="285750" lvl="0" indent="-285750">
              <a:buFont typeface="Arial" pitchFamily="34" charset="0"/>
              <a:buChar char="•"/>
            </a:pPr>
            <a:r>
              <a:rPr lang="en-US" dirty="0"/>
              <a:t>C = 10000.0</a:t>
            </a:r>
          </a:p>
          <a:p>
            <a:pPr marL="285750" lvl="0" indent="-285750">
              <a:buFont typeface="Arial" pitchFamily="34" charset="0"/>
              <a:buChar char="•"/>
            </a:pPr>
            <a:r>
              <a:rPr lang="en-US" dirty="0"/>
              <a:t>gamma = 5.0</a:t>
            </a:r>
          </a:p>
          <a:p>
            <a:pPr marL="285750" lvl="0" indent="-285750">
              <a:buFont typeface="Arial" pitchFamily="34" charset="0"/>
              <a:buChar char="•"/>
            </a:pPr>
            <a:r>
              <a:rPr lang="en-US" dirty="0"/>
              <a:t>Average Training Time taken = 20.28234682823986 seconds</a:t>
            </a:r>
          </a:p>
          <a:p>
            <a:pPr marL="285750" lvl="0" indent="-285750">
              <a:buFont typeface="Arial" pitchFamily="34" charset="0"/>
              <a:buChar char="•"/>
            </a:pPr>
            <a:r>
              <a:rPr lang="en-US" dirty="0"/>
              <a:t>Average Accuracy on test dataset = 88.737957610789986 %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97899602"/>
              </p:ext>
            </p:extLst>
          </p:nvPr>
        </p:nvGraphicFramePr>
        <p:xfrm>
          <a:off x="304800" y="1600200"/>
          <a:ext cx="8610600" cy="4419599"/>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gridCol w="1752600">
                  <a:extLst>
                    <a:ext uri="{9D8B030D-6E8A-4147-A177-3AD203B41FA5}">
                      <a16:colId xmlns:a16="http://schemas.microsoft.com/office/drawing/2014/main" val="20006"/>
                    </a:ext>
                  </a:extLst>
                </a:gridCol>
              </a:tblGrid>
              <a:tr h="933569">
                <a:tc>
                  <a:txBody>
                    <a:bodyPr/>
                    <a:lstStyle/>
                    <a:p>
                      <a:pPr marL="0" marR="0" algn="ctr">
                        <a:lnSpc>
                          <a:spcPct val="107000"/>
                        </a:lnSpc>
                        <a:spcBef>
                          <a:spcPts val="0"/>
                        </a:spcBef>
                        <a:spcAft>
                          <a:spcPts val="0"/>
                        </a:spcAft>
                      </a:pPr>
                      <a:r>
                        <a:rPr lang="en-US" sz="1200" dirty="0">
                          <a:effectLst/>
                        </a:rPr>
                        <a:t>S.No.</a:t>
                      </a:r>
                      <a:endParaRPr lang="en-US" sz="12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dirty="0">
                          <a:effectLst/>
                        </a:rPr>
                        <a:t>Penalty Parameter</a:t>
                      </a:r>
                    </a:p>
                    <a:p>
                      <a:pPr marL="0" marR="0" algn="ctr">
                        <a:lnSpc>
                          <a:spcPct val="107000"/>
                        </a:lnSpc>
                        <a:spcBef>
                          <a:spcPts val="0"/>
                        </a:spcBef>
                        <a:spcAft>
                          <a:spcPts val="0"/>
                        </a:spcAft>
                      </a:pPr>
                      <a:r>
                        <a:rPr lang="en-US" sz="1200" dirty="0">
                          <a:effectLst/>
                        </a:rPr>
                        <a:t>( C )</a:t>
                      </a:r>
                      <a:endParaRPr lang="en-US" sz="12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dirty="0">
                          <a:effectLst/>
                        </a:rPr>
                        <a:t>Kernel Coefficient (gamma)</a:t>
                      </a:r>
                      <a:endParaRPr lang="en-US" sz="12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dirty="0">
                          <a:effectLst/>
                        </a:rPr>
                        <a:t>Average Training Time </a:t>
                      </a:r>
                    </a:p>
                    <a:p>
                      <a:pPr marL="0" marR="0" algn="ctr">
                        <a:lnSpc>
                          <a:spcPct val="107000"/>
                        </a:lnSpc>
                        <a:spcBef>
                          <a:spcPts val="0"/>
                        </a:spcBef>
                        <a:spcAft>
                          <a:spcPts val="0"/>
                        </a:spcAft>
                      </a:pPr>
                      <a:r>
                        <a:rPr lang="en-US" sz="1200" dirty="0">
                          <a:effectLst/>
                        </a:rPr>
                        <a:t>(in seconds)</a:t>
                      </a:r>
                      <a:endParaRPr lang="en-US" sz="12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dirty="0">
                          <a:effectLst/>
                        </a:rPr>
                        <a:t>Average Accuracy</a:t>
                      </a:r>
                    </a:p>
                    <a:p>
                      <a:pPr marL="0" marR="0" algn="ctr">
                        <a:lnSpc>
                          <a:spcPct val="107000"/>
                        </a:lnSpc>
                        <a:spcBef>
                          <a:spcPts val="0"/>
                        </a:spcBef>
                        <a:spcAft>
                          <a:spcPts val="0"/>
                        </a:spcAft>
                      </a:pPr>
                      <a:r>
                        <a:rPr lang="en-US" sz="1200" dirty="0">
                          <a:effectLst/>
                        </a:rPr>
                        <a:t> (% age)</a:t>
                      </a:r>
                      <a:endParaRPr lang="en-US" sz="12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dirty="0">
                          <a:effectLst/>
                        </a:rPr>
                        <a:t>Minimum Accuracy</a:t>
                      </a:r>
                    </a:p>
                    <a:p>
                      <a:pPr marL="0" marR="0" algn="ctr">
                        <a:lnSpc>
                          <a:spcPct val="107000"/>
                        </a:lnSpc>
                        <a:spcBef>
                          <a:spcPts val="0"/>
                        </a:spcBef>
                        <a:spcAft>
                          <a:spcPts val="0"/>
                        </a:spcAft>
                      </a:pPr>
                      <a:r>
                        <a:rPr lang="en-US" sz="1200" dirty="0">
                          <a:effectLst/>
                        </a:rPr>
                        <a:t>(% age)</a:t>
                      </a:r>
                      <a:endParaRPr lang="en-US" sz="12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dirty="0">
                          <a:effectLst/>
                        </a:rPr>
                        <a:t>Maximum Accuracy</a:t>
                      </a:r>
                    </a:p>
                    <a:p>
                      <a:pPr marL="0" marR="0" algn="ctr">
                        <a:lnSpc>
                          <a:spcPct val="107000"/>
                        </a:lnSpc>
                        <a:spcBef>
                          <a:spcPts val="0"/>
                        </a:spcBef>
                        <a:spcAft>
                          <a:spcPts val="0"/>
                        </a:spcAft>
                      </a:pPr>
                      <a:r>
                        <a:rPr lang="en-US" sz="1200" dirty="0">
                          <a:effectLst/>
                        </a:rPr>
                        <a:t>(% age)</a:t>
                      </a:r>
                      <a:endParaRPr lang="en-US"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97206">
                <a:tc>
                  <a:txBody>
                    <a:bodyPr/>
                    <a:lstStyle/>
                    <a:p>
                      <a:pPr marL="0" marR="0" algn="ctr">
                        <a:lnSpc>
                          <a:spcPct val="107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19.59759051189758</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87.591522157996149</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86.849710982658956</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88.198458574181116</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97206">
                <a:tc>
                  <a:txBody>
                    <a:bodyPr/>
                    <a:lstStyle/>
                    <a:p>
                      <a:pPr marL="0" marR="0" algn="ctr">
                        <a:lnSpc>
                          <a:spcPct val="107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19.828029212188813</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88.236994219653186</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88.053949903660889</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88.342967244701354</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97206">
                <a:tc>
                  <a:txBody>
                    <a:bodyPr/>
                    <a:lstStyle/>
                    <a:p>
                      <a:pPr marL="0" marR="0" algn="ctr">
                        <a:lnSpc>
                          <a:spcPct val="107000"/>
                        </a:lnSpc>
                        <a:spcBef>
                          <a:spcPts val="0"/>
                        </a:spcBef>
                        <a:spcAft>
                          <a:spcPts val="0"/>
                        </a:spcAft>
                      </a:pPr>
                      <a:r>
                        <a:rPr lang="en-US" sz="1100" dirty="0">
                          <a:effectLst/>
                        </a:rPr>
                        <a:t>3.</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19.10364374027886</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86.531791907514455</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85.9344894026975</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86.705202312138729</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97206">
                <a:tc>
                  <a:txBody>
                    <a:bodyPr/>
                    <a:lstStyle/>
                    <a:p>
                      <a:pPr marL="0" marR="0" algn="ctr">
                        <a:lnSpc>
                          <a:spcPct val="107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1000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18.75711862138014</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87.976878612716758</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87.186897880539505</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88.198458574181116</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697206">
                <a:tc>
                  <a:txBody>
                    <a:bodyPr/>
                    <a:lstStyle/>
                    <a:p>
                      <a:pPr marL="0" marR="0" algn="ctr">
                        <a:lnSpc>
                          <a:spcPct val="107000"/>
                        </a:lnSpc>
                        <a:spcBef>
                          <a:spcPts val="0"/>
                        </a:spcBef>
                        <a:spcAft>
                          <a:spcPts val="0"/>
                        </a:spcAft>
                      </a:pPr>
                      <a:r>
                        <a:rPr lang="en-US" sz="1100" dirty="0">
                          <a:effectLst/>
                        </a:rPr>
                        <a:t>5.</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10000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20.28234682823986</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88.737957610789986</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87.861271676300579</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89.25818882466281</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5079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study matters\5th sem\Project\my_full_part_for_ppt\graphs\rbf_for_different_randomstates_n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066800"/>
            <a:ext cx="11125201" cy="52816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228600"/>
            <a:ext cx="11430000" cy="984885"/>
          </a:xfrm>
          <a:prstGeom prst="rect">
            <a:avLst/>
          </a:prstGeom>
        </p:spPr>
        <p:txBody>
          <a:bodyPr wrap="square">
            <a:spAutoFit/>
          </a:bodyPr>
          <a:lstStyle/>
          <a:p>
            <a:pPr algn="ctr"/>
            <a:r>
              <a:rPr lang="en-US" sz="2000" b="1" dirty="0"/>
              <a:t>Accuracy </a:t>
            </a:r>
            <a:r>
              <a:rPr lang="en-US" sz="2000" dirty="0"/>
              <a:t>vs. </a:t>
            </a:r>
            <a:r>
              <a:rPr lang="en-US" sz="2000" b="1" dirty="0"/>
              <a:t>Penalty Parameter (C) </a:t>
            </a:r>
            <a:r>
              <a:rPr lang="en-US" sz="2000" dirty="0"/>
              <a:t>(for </a:t>
            </a:r>
            <a:r>
              <a:rPr lang="en-US" sz="2000" b="1" dirty="0"/>
              <a:t>rbf kernel </a:t>
            </a:r>
            <a:r>
              <a:rPr lang="en-US" sz="2000" dirty="0"/>
              <a:t>with different splits of training and test data)</a:t>
            </a:r>
            <a:br>
              <a:rPr lang="en-US" sz="2000" dirty="0"/>
            </a:br>
            <a:r>
              <a:rPr lang="en-US" sz="2000" i="1" dirty="0"/>
              <a:t>Standard deviation = 0.829563</a:t>
            </a:r>
            <a:r>
              <a:rPr lang="en-US" sz="2000" dirty="0"/>
              <a:t> </a:t>
            </a:r>
            <a:br>
              <a:rPr lang="en-US" dirty="0"/>
            </a:br>
            <a:endParaRPr lang="en-US" dirty="0"/>
          </a:p>
        </p:txBody>
      </p:sp>
    </p:spTree>
    <p:extLst>
      <p:ext uri="{BB962C8B-B14F-4D97-AF65-F5344CB8AC3E}">
        <p14:creationId xmlns:p14="http://schemas.microsoft.com/office/powerpoint/2010/main" val="2548679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8600" y="228600"/>
            <a:ext cx="10972440" cy="1145160"/>
          </a:xfrm>
        </p:spPr>
        <p:txBody>
          <a:bodyPr/>
          <a:lstStyle/>
          <a:p>
            <a:pPr algn="ctr"/>
            <a:r>
              <a:rPr lang="en-US" sz="2400" b="1" dirty="0"/>
              <a:t>Average Accuracy</a:t>
            </a:r>
            <a:r>
              <a:rPr lang="en-US" sz="2400" dirty="0"/>
              <a:t> and </a:t>
            </a:r>
            <a:r>
              <a:rPr lang="en-US" sz="2400" b="1" dirty="0"/>
              <a:t>Average Training time</a:t>
            </a:r>
            <a:r>
              <a:rPr lang="en-US" sz="2400" dirty="0"/>
              <a:t> with different </a:t>
            </a:r>
            <a:br>
              <a:rPr lang="en-US" sz="2400" dirty="0"/>
            </a:br>
            <a:r>
              <a:rPr lang="en-US" sz="2400" dirty="0"/>
              <a:t>random splits of training and test</a:t>
            </a:r>
            <a:br>
              <a:rPr lang="en-US" sz="2400" dirty="0"/>
            </a:br>
            <a:endParaRPr lang="en-US" sz="2400" dirty="0"/>
          </a:p>
        </p:txBody>
      </p:sp>
      <p:sp>
        <p:nvSpPr>
          <p:cNvPr id="6" name="Subtitle 2"/>
          <p:cNvSpPr>
            <a:spLocks noGrp="1"/>
          </p:cNvSpPr>
          <p:nvPr>
            <p:ph type="subTitle"/>
          </p:nvPr>
        </p:nvSpPr>
        <p:spPr>
          <a:xfrm>
            <a:off x="8915400" y="1143000"/>
            <a:ext cx="3048000" cy="5715000"/>
          </a:xfrm>
        </p:spPr>
        <p:txBody>
          <a:bodyPr/>
          <a:lstStyle/>
          <a:p>
            <a:r>
              <a:rPr lang="en-US" sz="2000" b="1" dirty="0"/>
              <a:t>Kernel Function : </a:t>
            </a:r>
            <a:r>
              <a:rPr lang="en-US" sz="2000" dirty="0"/>
              <a:t>Linear</a:t>
            </a:r>
          </a:p>
          <a:p>
            <a:endParaRPr lang="en-US" dirty="0"/>
          </a:p>
          <a:p>
            <a:r>
              <a:rPr lang="en-US" dirty="0"/>
              <a:t>Using different random splits of training and test datasets for fixed value of svc parameters the best results we found are:</a:t>
            </a:r>
          </a:p>
          <a:p>
            <a:endParaRPr lang="en-US" dirty="0"/>
          </a:p>
          <a:p>
            <a:pPr marL="285750" lvl="0" indent="-285750">
              <a:buFont typeface="Arial" pitchFamily="34" charset="0"/>
              <a:buChar char="•"/>
            </a:pPr>
            <a:r>
              <a:rPr lang="en-US" dirty="0"/>
              <a:t>C = 100000.0 </a:t>
            </a:r>
          </a:p>
          <a:p>
            <a:pPr marL="285750" lvl="0" indent="-285750">
              <a:buFont typeface="Arial" pitchFamily="34" charset="0"/>
              <a:buChar char="•"/>
            </a:pPr>
            <a:r>
              <a:rPr lang="en-US" dirty="0"/>
              <a:t>Average Training Time taken = 22.862347076279367 seconds</a:t>
            </a:r>
          </a:p>
          <a:p>
            <a:pPr marL="285750" lvl="0" indent="-285750">
              <a:buFont typeface="Arial" pitchFamily="34" charset="0"/>
              <a:buChar char="•"/>
            </a:pPr>
            <a:r>
              <a:rPr lang="en-US" dirty="0"/>
              <a:t>Average Accuracy on test dataset = 88.169556840077068 %</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77221352"/>
              </p:ext>
            </p:extLst>
          </p:nvPr>
        </p:nvGraphicFramePr>
        <p:xfrm>
          <a:off x="381000" y="1524000"/>
          <a:ext cx="8229602" cy="4461245"/>
        </p:xfrm>
        <a:graphic>
          <a:graphicData uri="http://schemas.openxmlformats.org/drawingml/2006/table">
            <a:tbl>
              <a:tblPr firstRow="1" firstCol="1" bandRow="1">
                <a:tableStyleId>{5C22544A-7EE6-4342-B048-85BDC9FD1C3A}</a:tableStyleId>
              </a:tblPr>
              <a:tblGrid>
                <a:gridCol w="663598">
                  <a:extLst>
                    <a:ext uri="{9D8B030D-6E8A-4147-A177-3AD203B41FA5}">
                      <a16:colId xmlns:a16="http://schemas.microsoft.com/office/drawing/2014/main" val="20000"/>
                    </a:ext>
                  </a:extLst>
                </a:gridCol>
                <a:gridCol w="865387">
                  <a:extLst>
                    <a:ext uri="{9D8B030D-6E8A-4147-A177-3AD203B41FA5}">
                      <a16:colId xmlns:a16="http://schemas.microsoft.com/office/drawing/2014/main" val="20001"/>
                    </a:ext>
                  </a:extLst>
                </a:gridCol>
                <a:gridCol w="1613208">
                  <a:extLst>
                    <a:ext uri="{9D8B030D-6E8A-4147-A177-3AD203B41FA5}">
                      <a16:colId xmlns:a16="http://schemas.microsoft.com/office/drawing/2014/main" val="20002"/>
                    </a:ext>
                  </a:extLst>
                </a:gridCol>
                <a:gridCol w="1695803">
                  <a:extLst>
                    <a:ext uri="{9D8B030D-6E8A-4147-A177-3AD203B41FA5}">
                      <a16:colId xmlns:a16="http://schemas.microsoft.com/office/drawing/2014/main" val="20003"/>
                    </a:ext>
                  </a:extLst>
                </a:gridCol>
                <a:gridCol w="1695803">
                  <a:extLst>
                    <a:ext uri="{9D8B030D-6E8A-4147-A177-3AD203B41FA5}">
                      <a16:colId xmlns:a16="http://schemas.microsoft.com/office/drawing/2014/main" val="20004"/>
                    </a:ext>
                  </a:extLst>
                </a:gridCol>
                <a:gridCol w="1695803">
                  <a:extLst>
                    <a:ext uri="{9D8B030D-6E8A-4147-A177-3AD203B41FA5}">
                      <a16:colId xmlns:a16="http://schemas.microsoft.com/office/drawing/2014/main" val="20005"/>
                    </a:ext>
                  </a:extLst>
                </a:gridCol>
              </a:tblGrid>
              <a:tr h="990600">
                <a:tc>
                  <a:txBody>
                    <a:bodyPr/>
                    <a:lstStyle/>
                    <a:p>
                      <a:pPr marL="0" marR="0" algn="ctr">
                        <a:lnSpc>
                          <a:spcPct val="107000"/>
                        </a:lnSpc>
                        <a:spcBef>
                          <a:spcPts val="0"/>
                        </a:spcBef>
                        <a:spcAft>
                          <a:spcPts val="0"/>
                        </a:spcAft>
                      </a:pPr>
                      <a:r>
                        <a:rPr lang="en-US" sz="1400" dirty="0">
                          <a:effectLst/>
                        </a:rPr>
                        <a:t>S.No.</a:t>
                      </a:r>
                      <a:endParaRPr lang="en-US" sz="14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dirty="0">
                          <a:effectLst/>
                        </a:rPr>
                        <a:t>Penalty Parameter</a:t>
                      </a:r>
                    </a:p>
                    <a:p>
                      <a:pPr marL="0" marR="0" algn="ctr">
                        <a:lnSpc>
                          <a:spcPct val="107000"/>
                        </a:lnSpc>
                        <a:spcBef>
                          <a:spcPts val="0"/>
                        </a:spcBef>
                        <a:spcAft>
                          <a:spcPts val="0"/>
                        </a:spcAft>
                      </a:pPr>
                      <a:r>
                        <a:rPr lang="en-US" sz="1400" dirty="0">
                          <a:effectLst/>
                        </a:rPr>
                        <a:t>( C )</a:t>
                      </a:r>
                      <a:endParaRPr lang="en-US" sz="14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dirty="0">
                          <a:effectLst/>
                        </a:rPr>
                        <a:t>Average Training Time </a:t>
                      </a:r>
                    </a:p>
                    <a:p>
                      <a:pPr marL="0" marR="0" algn="ctr">
                        <a:lnSpc>
                          <a:spcPct val="107000"/>
                        </a:lnSpc>
                        <a:spcBef>
                          <a:spcPts val="0"/>
                        </a:spcBef>
                        <a:spcAft>
                          <a:spcPts val="0"/>
                        </a:spcAft>
                      </a:pPr>
                      <a:r>
                        <a:rPr lang="en-US" sz="1400" dirty="0">
                          <a:effectLst/>
                        </a:rPr>
                        <a:t>(in seconds)</a:t>
                      </a:r>
                      <a:endParaRPr lang="en-US" sz="14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dirty="0">
                          <a:effectLst/>
                        </a:rPr>
                        <a:t>Average Accuracy</a:t>
                      </a:r>
                    </a:p>
                    <a:p>
                      <a:pPr marL="0" marR="0" algn="ctr">
                        <a:lnSpc>
                          <a:spcPct val="107000"/>
                        </a:lnSpc>
                        <a:spcBef>
                          <a:spcPts val="0"/>
                        </a:spcBef>
                        <a:spcAft>
                          <a:spcPts val="0"/>
                        </a:spcAft>
                      </a:pPr>
                      <a:r>
                        <a:rPr lang="en-US" sz="1400" dirty="0">
                          <a:effectLst/>
                        </a:rPr>
                        <a:t> (% age)</a:t>
                      </a:r>
                      <a:endParaRPr lang="en-US" sz="14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dirty="0">
                          <a:effectLst/>
                        </a:rPr>
                        <a:t>Minimum Accuracy</a:t>
                      </a:r>
                    </a:p>
                    <a:p>
                      <a:pPr marL="0" marR="0" algn="ctr">
                        <a:lnSpc>
                          <a:spcPct val="107000"/>
                        </a:lnSpc>
                        <a:spcBef>
                          <a:spcPts val="0"/>
                        </a:spcBef>
                        <a:spcAft>
                          <a:spcPts val="0"/>
                        </a:spcAft>
                      </a:pPr>
                      <a:r>
                        <a:rPr lang="en-US" sz="1400" dirty="0">
                          <a:effectLst/>
                        </a:rPr>
                        <a:t>(% age)</a:t>
                      </a:r>
                      <a:endParaRPr lang="en-US" sz="14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dirty="0">
                          <a:effectLst/>
                        </a:rPr>
                        <a:t>Maximum Accuracy</a:t>
                      </a:r>
                    </a:p>
                    <a:p>
                      <a:pPr marL="0" marR="0" algn="ctr">
                        <a:lnSpc>
                          <a:spcPct val="107000"/>
                        </a:lnSpc>
                        <a:spcBef>
                          <a:spcPts val="0"/>
                        </a:spcBef>
                        <a:spcAft>
                          <a:spcPts val="0"/>
                        </a:spcAft>
                      </a:pPr>
                      <a:r>
                        <a:rPr lang="en-US" sz="1400" dirty="0">
                          <a:effectLst/>
                        </a:rPr>
                        <a:t>(% age)</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94129">
                <a:tc>
                  <a:txBody>
                    <a:bodyPr/>
                    <a:lstStyle/>
                    <a:p>
                      <a:pPr marL="0" marR="0" algn="ctr">
                        <a:lnSpc>
                          <a:spcPct val="107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26.454119013539277</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86.310211946050097</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85.308285163776498</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87.668593448940269</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94129">
                <a:tc>
                  <a:txBody>
                    <a:bodyPr/>
                    <a:lstStyle/>
                    <a:p>
                      <a:pPr marL="0" marR="0" algn="ctr">
                        <a:lnSpc>
                          <a:spcPct val="107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19.094978187508424</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87.360308285163779</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86.657032755298646</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88.872832369942201</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94129">
                <a:tc>
                  <a:txBody>
                    <a:bodyPr/>
                    <a:lstStyle/>
                    <a:p>
                      <a:pPr marL="0" marR="0" algn="ctr">
                        <a:lnSpc>
                          <a:spcPct val="107000"/>
                        </a:lnSpc>
                        <a:spcBef>
                          <a:spcPts val="0"/>
                        </a:spcBef>
                        <a:spcAft>
                          <a:spcPts val="0"/>
                        </a:spcAft>
                      </a:pPr>
                      <a:r>
                        <a:rPr lang="en-US" sz="1100" dirty="0">
                          <a:effectLst/>
                        </a:rPr>
                        <a:t>3.</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1000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26.599559003206924</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85.462427745664737</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84.489402697495186</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86.897880539499039</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94129">
                <a:tc>
                  <a:txBody>
                    <a:bodyPr/>
                    <a:lstStyle/>
                    <a:p>
                      <a:pPr marL="0" marR="0" algn="ctr">
                        <a:lnSpc>
                          <a:spcPct val="107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10000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19.12901739225981</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87.283236994219648</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86.416184971098264</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88.535645472061653</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694129">
                <a:tc>
                  <a:txBody>
                    <a:bodyPr/>
                    <a:lstStyle/>
                    <a:p>
                      <a:pPr marL="0" marR="0" algn="ctr">
                        <a:lnSpc>
                          <a:spcPct val="107000"/>
                        </a:lnSpc>
                        <a:spcBef>
                          <a:spcPts val="0"/>
                        </a:spcBef>
                        <a:spcAft>
                          <a:spcPts val="0"/>
                        </a:spcAft>
                      </a:pPr>
                      <a:r>
                        <a:rPr lang="en-US" sz="1100" dirty="0">
                          <a:effectLst/>
                        </a:rPr>
                        <a:t>5.</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100000</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22.862347076279367</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88.169556840077068</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87.475915221579958</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100" dirty="0">
                          <a:effectLst/>
                        </a:rPr>
                        <a:t>89.0655105973025</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12169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304800"/>
            <a:ext cx="10896600" cy="984885"/>
          </a:xfrm>
          <a:prstGeom prst="rect">
            <a:avLst/>
          </a:prstGeom>
        </p:spPr>
        <p:txBody>
          <a:bodyPr wrap="square">
            <a:spAutoFit/>
          </a:bodyPr>
          <a:lstStyle/>
          <a:p>
            <a:pPr algn="ctr"/>
            <a:r>
              <a:rPr lang="en-US" b="1" dirty="0"/>
              <a:t>Accuracy </a:t>
            </a:r>
            <a:r>
              <a:rPr lang="en-US" dirty="0"/>
              <a:t>vs. </a:t>
            </a:r>
            <a:r>
              <a:rPr lang="en-US" b="1" dirty="0"/>
              <a:t>Penalty Parameter (C) </a:t>
            </a:r>
            <a:r>
              <a:rPr lang="en-US" dirty="0"/>
              <a:t>(for </a:t>
            </a:r>
            <a:r>
              <a:rPr lang="en-US" b="1" dirty="0"/>
              <a:t>linear kernel </a:t>
            </a:r>
            <a:r>
              <a:rPr lang="en-US" dirty="0"/>
              <a:t>with different splits of training and test data)</a:t>
            </a:r>
            <a:br>
              <a:rPr lang="en-US" sz="2000" dirty="0"/>
            </a:br>
            <a:r>
              <a:rPr lang="en-US" sz="2000" i="1" dirty="0"/>
              <a:t>Standard deviation = </a:t>
            </a:r>
            <a:r>
              <a:rPr lang="en-US" i="1" dirty="0"/>
              <a:t>1.046843</a:t>
            </a:r>
            <a:r>
              <a:rPr lang="en-US" sz="2000" dirty="0"/>
              <a:t> </a:t>
            </a:r>
            <a:br>
              <a:rPr lang="en-US" sz="2000" dirty="0"/>
            </a:br>
            <a:endParaRPr lang="en-US" sz="2000" dirty="0"/>
          </a:p>
        </p:txBody>
      </p:sp>
      <p:pic>
        <p:nvPicPr>
          <p:cNvPr id="10242" name="Picture 2" descr="D:\study matters\5th sem\Project\my_full_part_for_ppt\graphs\linear_for_different_randomsta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10896600"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3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838080" y="365040"/>
            <a:ext cx="10514520" cy="1324440"/>
          </a:xfrm>
          <a:prstGeom prst="rect">
            <a:avLst/>
          </a:prstGeom>
          <a:noFill/>
          <a:ln>
            <a:noFill/>
          </a:ln>
        </p:spPr>
        <p:txBody>
          <a:bodyPr lIns="90000" tIns="45000" rIns="90000" bIns="45000" anchor="ctr"/>
          <a:lstStyle/>
          <a:p>
            <a:pPr algn="ctr">
              <a:lnSpc>
                <a:spcPct val="90000"/>
              </a:lnSpc>
            </a:pPr>
            <a:r>
              <a:rPr lang="en-IN" sz="4800" b="1" i="1" dirty="0">
                <a:solidFill>
                  <a:srgbClr val="000000"/>
                </a:solidFill>
                <a:latin typeface="Calibri Light"/>
              </a:rPr>
              <a:t>Motivation</a:t>
            </a:r>
            <a:endParaRPr sz="2000" b="1" i="1" dirty="0"/>
          </a:p>
        </p:txBody>
      </p:sp>
      <p:sp>
        <p:nvSpPr>
          <p:cNvPr id="75" name="CustomShape 2"/>
          <p:cNvSpPr/>
          <p:nvPr/>
        </p:nvSpPr>
        <p:spPr>
          <a:xfrm>
            <a:off x="838080" y="1825560"/>
            <a:ext cx="10514520" cy="4350240"/>
          </a:xfrm>
          <a:prstGeom prst="rect">
            <a:avLst/>
          </a:prstGeom>
          <a:noFill/>
          <a:ln>
            <a:noFill/>
          </a:ln>
        </p:spPr>
        <p:txBody>
          <a:bodyPr lIns="90000" tIns="45000" rIns="90000" bIns="45000"/>
          <a:lstStyle/>
          <a:p>
            <a:pPr marL="457200" indent="-457200">
              <a:lnSpc>
                <a:spcPct val="90000"/>
              </a:lnSpc>
              <a:buFont typeface="Arial" pitchFamily="34" charset="0"/>
              <a:buChar char="•"/>
            </a:pPr>
            <a:r>
              <a:rPr lang="en-US" sz="2800" dirty="0">
                <a:latin typeface="Calibri" panose="020F0502020204030204" pitchFamily="34" charset="0"/>
              </a:rPr>
              <a:t>Document Classification can be automated using machine learning. Here, we categorize a text/document in one of the multiple predefined classes</a:t>
            </a:r>
            <a:r>
              <a:rPr lang="en-US" dirty="0"/>
              <a:t>. </a:t>
            </a:r>
          </a:p>
          <a:p>
            <a:pPr marL="457200" indent="-457200">
              <a:lnSpc>
                <a:spcPct val="90000"/>
              </a:lnSpc>
              <a:buFont typeface="Arial" pitchFamily="34" charset="0"/>
              <a:buChar char="•"/>
            </a:pPr>
            <a:r>
              <a:rPr lang="en-IN" sz="2800" dirty="0">
                <a:solidFill>
                  <a:srgbClr val="000000"/>
                </a:solidFill>
                <a:latin typeface="Calibri"/>
              </a:rPr>
              <a:t>By assigning categories to various documents (like customer reviews, emails, articles) we can use it in various application like spam detection, sentiment analysis, News categorisation, genre classification, etc.</a:t>
            </a:r>
            <a:endParaRPr dirty="0"/>
          </a:p>
          <a:p>
            <a:pPr marL="457200" indent="-457200">
              <a:lnSpc>
                <a:spcPct val="90000"/>
              </a:lnSpc>
              <a:buFont typeface="Arial" pitchFamily="34" charset="0"/>
              <a:buChar char="•"/>
            </a:pPr>
            <a:r>
              <a:rPr lang="en-IN" sz="2800" dirty="0">
                <a:solidFill>
                  <a:srgbClr val="000000"/>
                </a:solidFill>
                <a:latin typeface="Calibri"/>
              </a:rPr>
              <a:t>Our model uses supervised Machine Learning model to classify the documents into different categories.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838080" y="365040"/>
            <a:ext cx="10514520" cy="1324440"/>
          </a:xfrm>
          <a:prstGeom prst="rect">
            <a:avLst/>
          </a:prstGeom>
          <a:noFill/>
          <a:ln>
            <a:noFill/>
          </a:ln>
        </p:spPr>
        <p:txBody>
          <a:bodyPr lIns="90000" tIns="45000" rIns="90000" bIns="45000" anchor="ctr"/>
          <a:lstStyle/>
          <a:p>
            <a:pPr>
              <a:lnSpc>
                <a:spcPct val="90000"/>
              </a:lnSpc>
            </a:pPr>
            <a:r>
              <a:rPr lang="en-IN" sz="4400" dirty="0">
                <a:solidFill>
                  <a:srgbClr val="000000"/>
                </a:solidFill>
                <a:latin typeface="Calibri Light"/>
              </a:rPr>
              <a:t>Future Work</a:t>
            </a:r>
            <a:endParaRPr dirty="0"/>
          </a:p>
        </p:txBody>
      </p:sp>
      <p:sp>
        <p:nvSpPr>
          <p:cNvPr id="94" name="CustomShape 2"/>
          <p:cNvSpPr/>
          <p:nvPr/>
        </p:nvSpPr>
        <p:spPr>
          <a:xfrm>
            <a:off x="838080" y="1825560"/>
            <a:ext cx="10514520" cy="4350240"/>
          </a:xfrm>
          <a:prstGeom prst="rect">
            <a:avLst/>
          </a:prstGeom>
          <a:noFill/>
          <a:ln>
            <a:noFill/>
          </a:ln>
        </p:spPr>
        <p:txBody>
          <a:bodyPr lIns="90000" tIns="45000" rIns="90000" bIns="45000"/>
          <a:lstStyle/>
          <a:p>
            <a:pPr marL="457200" indent="-457200">
              <a:lnSpc>
                <a:spcPct val="90000"/>
              </a:lnSpc>
              <a:buFont typeface="Arial" pitchFamily="34" charset="0"/>
              <a:buChar char="•"/>
            </a:pPr>
            <a:r>
              <a:rPr lang="en-IN" sz="2800" dirty="0">
                <a:solidFill>
                  <a:srgbClr val="000000"/>
                </a:solidFill>
                <a:latin typeface="Calibri"/>
              </a:rPr>
              <a:t>To find the most optimal values of C and Gamma , we did various experiments and obtained some interesting observations and results.</a:t>
            </a:r>
            <a:endParaRPr dirty="0"/>
          </a:p>
          <a:p>
            <a:pPr marL="457200" indent="-457200">
              <a:lnSpc>
                <a:spcPct val="90000"/>
              </a:lnSpc>
              <a:buFont typeface="Arial" pitchFamily="34" charset="0"/>
              <a:buChar char="•"/>
            </a:pPr>
            <a:r>
              <a:rPr lang="en-IN" sz="2800" dirty="0">
                <a:solidFill>
                  <a:srgbClr val="000000"/>
                </a:solidFill>
                <a:latin typeface="Calibri"/>
              </a:rPr>
              <a:t>However, for end-semester evaluation we will be using various techniques for parameter search like Exhaustive Grid Search, Randomised Parameter Optimisation , Tips given in scikit-learn documentation and Alternatives to brute-force parameter search.</a:t>
            </a:r>
            <a:endParaRPr dirty="0"/>
          </a:p>
          <a:p>
            <a:pPr marL="457200" indent="-457200">
              <a:lnSpc>
                <a:spcPct val="90000"/>
              </a:lnSpc>
              <a:buFont typeface="Arial" pitchFamily="34" charset="0"/>
              <a:buChar char="•"/>
            </a:pPr>
            <a:r>
              <a:rPr lang="en-IN" sz="2800" dirty="0">
                <a:solidFill>
                  <a:srgbClr val="000000"/>
                </a:solidFill>
                <a:latin typeface="Calibri"/>
              </a:rPr>
              <a:t>We will also apply various other kernels in our SVM(like ) and analyse and find the optimum one.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11277600" cy="6324600"/>
          </a:xfrm>
        </p:spPr>
        <p:txBody>
          <a:bodyPr/>
          <a:lstStyle/>
          <a:p>
            <a:r>
              <a:rPr lang="en-US" sz="2000" b="1" dirty="0"/>
              <a:t>Softwares Used </a:t>
            </a:r>
            <a:r>
              <a:rPr lang="en-US" b="1" dirty="0"/>
              <a:t>: Spyder 3 </a:t>
            </a:r>
            <a:r>
              <a:rPr lang="en-US" dirty="0"/>
              <a:t>(Scientific PYthon Development EnviRonment) </a:t>
            </a:r>
          </a:p>
          <a:p>
            <a:br>
              <a:rPr lang="en-US" dirty="0"/>
            </a:br>
            <a:r>
              <a:rPr lang="en-US" sz="2000" b="1" dirty="0"/>
              <a:t>Language Used </a:t>
            </a:r>
            <a:r>
              <a:rPr lang="en-US" b="1" dirty="0"/>
              <a:t>: Python 3.5</a:t>
            </a:r>
          </a:p>
          <a:p>
            <a:r>
              <a:rPr lang="en-US" dirty="0"/>
              <a:t> </a:t>
            </a:r>
            <a:br>
              <a:rPr lang="en-US" dirty="0"/>
            </a:br>
            <a:r>
              <a:rPr lang="en-US" sz="2000" b="1" dirty="0"/>
              <a:t>Libraries Used </a:t>
            </a:r>
            <a:r>
              <a:rPr lang="en-US" b="1" dirty="0"/>
              <a:t>:</a:t>
            </a:r>
            <a:r>
              <a:rPr lang="en-US" dirty="0"/>
              <a:t> </a:t>
            </a:r>
          </a:p>
          <a:p>
            <a:pPr>
              <a:lnSpc>
                <a:spcPct val="150000"/>
              </a:lnSpc>
            </a:pPr>
            <a:r>
              <a:rPr lang="en-US" dirty="0"/>
              <a:t>• </a:t>
            </a:r>
            <a:r>
              <a:rPr lang="en-US" b="1" dirty="0"/>
              <a:t>pandas</a:t>
            </a:r>
            <a:r>
              <a:rPr lang="en-US" dirty="0"/>
              <a:t> (Python Data Analysis Library) for inputting the Dataset (.tsv file). </a:t>
            </a:r>
            <a:br>
              <a:rPr lang="en-US" dirty="0"/>
            </a:br>
            <a:r>
              <a:rPr lang="en-US" dirty="0"/>
              <a:t>• The module pyplot of matplotlib library is used for graph plotting re library for the usage of Regular     Expressions for text cleaning </a:t>
            </a:r>
            <a:br>
              <a:rPr lang="en-US" dirty="0"/>
            </a:br>
            <a:r>
              <a:rPr lang="en-US" dirty="0"/>
              <a:t>• Stopwords list from the ‘corpus’ package of nltk (Natural Language Processing Toolkit) data package </a:t>
            </a:r>
            <a:br>
              <a:rPr lang="en-US" dirty="0"/>
            </a:br>
            <a:r>
              <a:rPr lang="en-US" dirty="0"/>
              <a:t>• </a:t>
            </a:r>
            <a:r>
              <a:rPr lang="en-US" b="1" dirty="0"/>
              <a:t>PorterStemme</a:t>
            </a:r>
            <a:r>
              <a:rPr lang="en-US" dirty="0"/>
              <a:t>r algorithm from the package nltk.stem.porter for stemming of words.</a:t>
            </a:r>
            <a:br>
              <a:rPr lang="en-US" dirty="0"/>
            </a:br>
            <a:r>
              <a:rPr lang="en-US" dirty="0"/>
              <a:t>• </a:t>
            </a:r>
            <a:r>
              <a:rPr lang="en-US" b="1" dirty="0"/>
              <a:t>CountVectorizer</a:t>
            </a:r>
            <a:r>
              <a:rPr lang="en-US" dirty="0"/>
              <a:t> class from sklearn.feature_extraction.text submodule for building the matrix (sparse) of word counts from text documents.</a:t>
            </a:r>
            <a:br>
              <a:rPr lang="en-US" dirty="0"/>
            </a:br>
            <a:r>
              <a:rPr lang="en-US" dirty="0"/>
              <a:t>• </a:t>
            </a:r>
            <a:r>
              <a:rPr lang="en-US" b="1" dirty="0"/>
              <a:t>TfidfTransformer</a:t>
            </a:r>
            <a:r>
              <a:rPr lang="en-US" dirty="0"/>
              <a:t> class from sklearn.feature_extraction.text submodule to convert the count.</a:t>
            </a:r>
            <a:br>
              <a:rPr lang="en-US" dirty="0"/>
            </a:br>
            <a:r>
              <a:rPr lang="en-US" dirty="0"/>
              <a:t>matrix (sparse) to a matrix of TF_IDF features.</a:t>
            </a:r>
            <a:br>
              <a:rPr lang="en-US" dirty="0"/>
            </a:br>
            <a:r>
              <a:rPr lang="en-US" dirty="0"/>
              <a:t>• </a:t>
            </a:r>
            <a:r>
              <a:rPr lang="en-US" b="1" dirty="0"/>
              <a:t>TruncatedSVD</a:t>
            </a:r>
            <a:r>
              <a:rPr lang="en-US" dirty="0"/>
              <a:t> class from sklearn.decomposition module fordimensionality reduction of the feature space. </a:t>
            </a:r>
            <a:br>
              <a:rPr lang="en-US" dirty="0"/>
            </a:br>
            <a:br>
              <a:rPr lang="en-US" dirty="0"/>
            </a:br>
            <a:endParaRPr lang="en-US" dirty="0"/>
          </a:p>
        </p:txBody>
      </p:sp>
    </p:spTree>
    <p:extLst>
      <p:ext uri="{BB962C8B-B14F-4D97-AF65-F5344CB8AC3E}">
        <p14:creationId xmlns:p14="http://schemas.microsoft.com/office/powerpoint/2010/main" val="1081713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838080" y="365040"/>
            <a:ext cx="10514520" cy="1442880"/>
          </a:xfrm>
          <a:prstGeom prst="rect">
            <a:avLst/>
          </a:prstGeom>
          <a:noFill/>
          <a:ln>
            <a:noFill/>
          </a:ln>
        </p:spPr>
        <p:txBody>
          <a:bodyPr lIns="90000" tIns="45000" rIns="90000" bIns="45000" anchor="ctr"/>
          <a:lstStyle/>
          <a:p>
            <a:pPr>
              <a:lnSpc>
                <a:spcPct val="90000"/>
              </a:lnSpc>
            </a:pPr>
            <a:r>
              <a:rPr lang="en-IN" sz="4400" dirty="0">
                <a:solidFill>
                  <a:srgbClr val="000000"/>
                </a:solidFill>
                <a:latin typeface="Calibri Light"/>
              </a:rPr>
              <a:t>References</a:t>
            </a:r>
            <a:endParaRPr dirty="0"/>
          </a:p>
        </p:txBody>
      </p:sp>
      <p:sp>
        <p:nvSpPr>
          <p:cNvPr id="96" name="CustomShape 2"/>
          <p:cNvSpPr/>
          <p:nvPr/>
        </p:nvSpPr>
        <p:spPr>
          <a:xfrm>
            <a:off x="838080" y="1457640"/>
            <a:ext cx="10514520" cy="5400360"/>
          </a:xfrm>
          <a:prstGeom prst="rect">
            <a:avLst/>
          </a:prstGeom>
          <a:noFill/>
          <a:ln>
            <a:noFill/>
          </a:ln>
        </p:spPr>
        <p:txBody>
          <a:bodyPr lIns="90000" tIns="45000" rIns="90000" bIns="45000"/>
          <a:lstStyle/>
          <a:p>
            <a:pPr marL="285750" indent="-285750">
              <a:lnSpc>
                <a:spcPct val="90000"/>
              </a:lnSpc>
              <a:buFont typeface="Arial" pitchFamily="34" charset="0"/>
              <a:buChar char="•"/>
            </a:pPr>
            <a:r>
              <a:rPr lang="en-IN" sz="1600" dirty="0">
                <a:solidFill>
                  <a:srgbClr val="000000"/>
                </a:solidFill>
                <a:latin typeface="Calibri"/>
              </a:rPr>
              <a:t>[1] Susan Dumais, Mehran Sahami, John Platt, David Heckerman "Inductive learning algorithms and representations for text categorization" published in CIKM '98 Proceedings of the seventh international conference on Information and knowledge management(Pages 148-155) in Bethesda, Maryland, USA — November 02 - 07, 1998</a:t>
            </a:r>
            <a:endParaRPr dirty="0"/>
          </a:p>
          <a:p>
            <a:pPr marL="285750" indent="-285750">
              <a:lnSpc>
                <a:spcPct val="90000"/>
              </a:lnSpc>
              <a:buFont typeface="Arial" pitchFamily="34" charset="0"/>
              <a:buChar char="•"/>
            </a:pPr>
            <a:endParaRPr dirty="0"/>
          </a:p>
          <a:p>
            <a:pPr marL="285750" indent="-285750">
              <a:lnSpc>
                <a:spcPct val="90000"/>
              </a:lnSpc>
              <a:buFont typeface="Arial" pitchFamily="34" charset="0"/>
              <a:buChar char="•"/>
            </a:pPr>
            <a:r>
              <a:rPr lang="en-IN" sz="1600" dirty="0">
                <a:solidFill>
                  <a:srgbClr val="000000"/>
                </a:solidFill>
                <a:latin typeface="Calibri"/>
              </a:rPr>
              <a:t>[2] Thorsten Joachims "A statistical learning model of text classification for support vector machines" published in SIGIR '01 Proceedings of the 24th annual international ACM SIGIR conference on Research and development in information retrieval Pages 128-136 New Orleans, Louisiana, USA</a:t>
            </a:r>
            <a:endParaRPr dirty="0"/>
          </a:p>
          <a:p>
            <a:pPr marL="285750" indent="-285750">
              <a:lnSpc>
                <a:spcPct val="90000"/>
              </a:lnSpc>
              <a:buFont typeface="Arial" pitchFamily="34" charset="0"/>
              <a:buChar char="•"/>
            </a:pPr>
            <a:endParaRPr dirty="0"/>
          </a:p>
          <a:p>
            <a:pPr marL="285750" indent="-285750">
              <a:lnSpc>
                <a:spcPct val="90000"/>
              </a:lnSpc>
              <a:buFont typeface="Arial" pitchFamily="34" charset="0"/>
              <a:buChar char="•"/>
            </a:pPr>
            <a:r>
              <a:rPr lang="en-IN" sz="1600" dirty="0">
                <a:solidFill>
                  <a:srgbClr val="000000"/>
                </a:solidFill>
                <a:latin typeface="Calibri"/>
              </a:rPr>
              <a:t>[3] Monica Rogati, Yiming Yang "High-performing feature selection for text classification" published in CIKM '02 Proceedings of the eleventh international conference on Information and knowledge management Pages 659-661 McLean, Virginia, USA— November 04-09,2002</a:t>
            </a:r>
            <a:endParaRPr dirty="0"/>
          </a:p>
          <a:p>
            <a:pPr marL="285750" indent="-285750">
              <a:lnSpc>
                <a:spcPct val="90000"/>
              </a:lnSpc>
              <a:buFont typeface="Arial" pitchFamily="34" charset="0"/>
              <a:buChar char="•"/>
            </a:pPr>
            <a:endParaRPr dirty="0"/>
          </a:p>
          <a:p>
            <a:pPr marL="285750" indent="-285750">
              <a:lnSpc>
                <a:spcPct val="90000"/>
              </a:lnSpc>
              <a:buFont typeface="Arial" pitchFamily="34" charset="0"/>
              <a:buChar char="•"/>
            </a:pPr>
            <a:r>
              <a:rPr lang="en-IN" sz="1600" dirty="0">
                <a:solidFill>
                  <a:srgbClr val="000000"/>
                </a:solidFill>
                <a:latin typeface="Calibri"/>
              </a:rPr>
              <a:t>[4] Thorsten Joachims "Transductive Inference for Text Classification using Support Vector Machines" published in ICML '99 Proceedings of the Sixteenth International Conference on Machine Learning Pages 200-209 June</a:t>
            </a:r>
            <a:r>
              <a:rPr lang="en-IN" sz="2800" dirty="0">
                <a:solidFill>
                  <a:srgbClr val="000000"/>
                </a:solidFill>
                <a:latin typeface="Calibri"/>
              </a:rPr>
              <a:t> </a:t>
            </a:r>
            <a:r>
              <a:rPr lang="en-IN" sz="1600" dirty="0">
                <a:solidFill>
                  <a:srgbClr val="000000"/>
                </a:solidFill>
                <a:latin typeface="Calibri"/>
              </a:rPr>
              <a:t>27-30,1999</a:t>
            </a:r>
            <a:endParaRPr dirty="0"/>
          </a:p>
          <a:p>
            <a:pPr marL="285750" indent="-285750">
              <a:lnSpc>
                <a:spcPct val="90000"/>
              </a:lnSpc>
              <a:buFont typeface="Arial" pitchFamily="34" charset="0"/>
              <a:buChar char="•"/>
            </a:pPr>
            <a:endParaRPr dirty="0"/>
          </a:p>
          <a:p>
            <a:pPr marL="285750" indent="-285750">
              <a:lnSpc>
                <a:spcPct val="90000"/>
              </a:lnSpc>
              <a:buFont typeface="Arial" pitchFamily="34" charset="0"/>
              <a:buChar char="•"/>
            </a:pPr>
            <a:r>
              <a:rPr lang="en-IN" sz="1600" dirty="0">
                <a:solidFill>
                  <a:srgbClr val="000000"/>
                </a:solidFill>
                <a:latin typeface="Calibri"/>
              </a:rPr>
              <a:t>[5] Zi-Qiang Wang, Xia Sun, De-Xian Zhang, Xin Li " An Optimal SVM-Based Text Classification Algorithm“ published in Proceedings of 2006 International Conference on Machine Learning and Cybernetics Dalian, China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614B5D3-DE7F-486B-A0EB-BE6301B05941}"/>
              </a:ext>
            </a:extLst>
          </p:cNvPr>
          <p:cNvSpPr>
            <a:spLocks noGrp="1"/>
          </p:cNvSpPr>
          <p:nvPr>
            <p:ph type="subTitle"/>
          </p:nvPr>
        </p:nvSpPr>
        <p:spPr>
          <a:xfrm>
            <a:off x="685800" y="1371600"/>
            <a:ext cx="10972440" cy="3977640"/>
          </a:xfrm>
        </p:spPr>
        <p:txBody>
          <a:bodyPr/>
          <a:lstStyle/>
          <a:p>
            <a:pPr algn="ctr"/>
            <a:r>
              <a:rPr lang="en-US" sz="6000" b="1" i="1" u="sng" dirty="0"/>
              <a:t>Thank You</a:t>
            </a:r>
          </a:p>
        </p:txBody>
      </p:sp>
    </p:spTree>
    <p:extLst>
      <p:ext uri="{BB962C8B-B14F-4D97-AF65-F5344CB8AC3E}">
        <p14:creationId xmlns:p14="http://schemas.microsoft.com/office/powerpoint/2010/main" val="68617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914400" y="152400"/>
            <a:ext cx="10514520" cy="1324440"/>
          </a:xfrm>
          <a:prstGeom prst="rect">
            <a:avLst/>
          </a:prstGeom>
          <a:noFill/>
          <a:ln>
            <a:noFill/>
          </a:ln>
        </p:spPr>
        <p:txBody>
          <a:bodyPr lIns="90000" tIns="45000" rIns="90000" bIns="45000" anchor="ctr"/>
          <a:lstStyle/>
          <a:p>
            <a:pPr algn="ctr">
              <a:lnSpc>
                <a:spcPct val="90000"/>
              </a:lnSpc>
            </a:pPr>
            <a:r>
              <a:rPr lang="en-IN" sz="4800" b="1" i="1" dirty="0">
                <a:solidFill>
                  <a:srgbClr val="000000"/>
                </a:solidFill>
                <a:latin typeface="Calibri Light"/>
              </a:rPr>
              <a:t>Objective</a:t>
            </a:r>
            <a:r>
              <a:rPr lang="en-IN" sz="4800" b="1" dirty="0">
                <a:solidFill>
                  <a:srgbClr val="000000"/>
                </a:solidFill>
                <a:latin typeface="Calibri Light"/>
              </a:rPr>
              <a:t> </a:t>
            </a:r>
            <a:endParaRPr b="1" dirty="0"/>
          </a:p>
        </p:txBody>
      </p:sp>
      <p:sp>
        <p:nvSpPr>
          <p:cNvPr id="77" name="CustomShape 2"/>
          <p:cNvSpPr/>
          <p:nvPr/>
        </p:nvSpPr>
        <p:spPr>
          <a:xfrm>
            <a:off x="838080" y="1295400"/>
            <a:ext cx="10514520" cy="5105400"/>
          </a:xfrm>
          <a:prstGeom prst="rect">
            <a:avLst/>
          </a:prstGeom>
          <a:noFill/>
          <a:ln>
            <a:noFill/>
          </a:ln>
        </p:spPr>
        <p:txBody>
          <a:bodyPr lIns="90000" tIns="45000" rIns="90000" bIns="45000"/>
          <a:lstStyle/>
          <a:p>
            <a:pPr>
              <a:lnSpc>
                <a:spcPct val="100000"/>
              </a:lnSpc>
            </a:pPr>
            <a:endParaRPr lang="en-US" dirty="0"/>
          </a:p>
          <a:p>
            <a:pPr marL="457200" indent="-457200">
              <a:lnSpc>
                <a:spcPct val="90000"/>
              </a:lnSpc>
              <a:buFont typeface="Arial" panose="020B0604020202020204" pitchFamily="34" charset="0"/>
              <a:buChar char="•"/>
            </a:pPr>
            <a:r>
              <a:rPr lang="en-IN" sz="2800" dirty="0">
                <a:solidFill>
                  <a:srgbClr val="000000"/>
                </a:solidFill>
                <a:latin typeface="Calibri"/>
              </a:rPr>
              <a:t>Applying various Natural Language Processing techniques for feature extraction from dataset.</a:t>
            </a:r>
          </a:p>
          <a:p>
            <a:pPr marL="457200" indent="-457200">
              <a:lnSpc>
                <a:spcPct val="90000"/>
              </a:lnSpc>
              <a:buFont typeface="Arial" panose="020B0604020202020204" pitchFamily="34" charset="0"/>
              <a:buChar char="•"/>
            </a:pPr>
            <a:r>
              <a:rPr lang="en-IN" sz="2800" dirty="0">
                <a:solidFill>
                  <a:srgbClr val="000000"/>
                </a:solidFill>
                <a:latin typeface="Calibri"/>
              </a:rPr>
              <a:t>Applying SVD( Singular Value Decomposition) for feature reduction.</a:t>
            </a:r>
          </a:p>
          <a:p>
            <a:pPr marL="457200" indent="-457200">
              <a:lnSpc>
                <a:spcPct val="90000"/>
              </a:lnSpc>
              <a:buFont typeface="Arial" panose="020B0604020202020204" pitchFamily="34" charset="0"/>
              <a:buChar char="•"/>
            </a:pPr>
            <a:r>
              <a:rPr lang="en-IN" sz="2800" dirty="0">
                <a:solidFill>
                  <a:srgbClr val="000000"/>
                </a:solidFill>
                <a:latin typeface="Calibri"/>
              </a:rPr>
              <a:t>To implement various kernel functions of SVM(Support Vector Machine) for classification:</a:t>
            </a:r>
          </a:p>
          <a:p>
            <a:pPr marL="914400" lvl="1" indent="-457200">
              <a:lnSpc>
                <a:spcPct val="90000"/>
              </a:lnSpc>
              <a:buFont typeface="Wingdings" panose="05000000000000000000" pitchFamily="2" charset="2"/>
              <a:buChar char="Ø"/>
            </a:pPr>
            <a:r>
              <a:rPr lang="en-IN" sz="2800" dirty="0">
                <a:solidFill>
                  <a:srgbClr val="000000"/>
                </a:solidFill>
                <a:latin typeface="Calibri"/>
              </a:rPr>
              <a:t>linear kernel</a:t>
            </a:r>
          </a:p>
          <a:p>
            <a:pPr marL="914400" lvl="1" indent="-457200">
              <a:lnSpc>
                <a:spcPct val="90000"/>
              </a:lnSpc>
              <a:buFont typeface="Wingdings" panose="05000000000000000000" pitchFamily="2" charset="2"/>
              <a:buChar char="Ø"/>
            </a:pPr>
            <a:r>
              <a:rPr lang="en-IN" sz="2800" dirty="0">
                <a:solidFill>
                  <a:srgbClr val="000000"/>
                </a:solidFill>
                <a:latin typeface="Calibri"/>
              </a:rPr>
              <a:t>rbf (Gaussian) kernel</a:t>
            </a:r>
          </a:p>
          <a:p>
            <a:pPr marL="914400" lvl="1" indent="-457200">
              <a:lnSpc>
                <a:spcPct val="90000"/>
              </a:lnSpc>
              <a:buFont typeface="Wingdings" panose="05000000000000000000" pitchFamily="2" charset="2"/>
              <a:buChar char="Ø"/>
            </a:pPr>
            <a:r>
              <a:rPr lang="en-IN" sz="2800" dirty="0">
                <a:solidFill>
                  <a:srgbClr val="000000"/>
                </a:solidFill>
                <a:latin typeface="Calibri"/>
              </a:rPr>
              <a:t>Polynomial kernel</a:t>
            </a:r>
          </a:p>
          <a:p>
            <a:pPr marL="914400" lvl="1" indent="-457200">
              <a:lnSpc>
                <a:spcPct val="90000"/>
              </a:lnSpc>
              <a:buFont typeface="Wingdings" panose="05000000000000000000" pitchFamily="2" charset="2"/>
              <a:buChar char="Ø"/>
            </a:pPr>
            <a:r>
              <a:rPr lang="en-IN" sz="2800" dirty="0">
                <a:solidFill>
                  <a:srgbClr val="000000"/>
                </a:solidFill>
                <a:latin typeface="Calibri"/>
              </a:rPr>
              <a:t>Sigmoid kernel</a:t>
            </a:r>
          </a:p>
          <a:p>
            <a:pPr lvl="1">
              <a:lnSpc>
                <a:spcPct val="90000"/>
              </a:lnSpc>
            </a:pPr>
            <a:endParaRPr dirty="0"/>
          </a:p>
          <a:p>
            <a:pPr marL="285750" indent="-285750">
              <a:lnSpc>
                <a:spcPct val="90000"/>
              </a:lnSpc>
              <a:buFont typeface="Arial" panose="020B0604020202020204" pitchFamily="34" charset="0"/>
              <a:buChar char="•"/>
            </a:pPr>
            <a:r>
              <a:rPr lang="en-US" sz="2400" dirty="0"/>
              <a:t>Analyze the accuracy and training time for each mentioned kernel function of SVM by varying the parameters of SVC ( Support Vector Classifier ).</a:t>
            </a:r>
            <a:endParaRPr sz="2400" dirty="0"/>
          </a:p>
          <a:p>
            <a:pPr>
              <a:lnSpc>
                <a:spcPct val="100000"/>
              </a:lnSpc>
            </a:pPr>
            <a:r>
              <a:rPr lang="en-IN" sz="2800" dirty="0">
                <a:solidFill>
                  <a:srgbClr val="000000"/>
                </a:solidFill>
                <a:latin typeface="Calibri"/>
              </a:rPr>
              <a:t> </a:t>
            </a:r>
            <a:endParaRPr dirty="0"/>
          </a:p>
          <a:p>
            <a:pPr>
              <a:lnSpc>
                <a:spcPct val="100000"/>
              </a:lnSpc>
            </a:pPr>
            <a:endParaRPr dirty="0"/>
          </a:p>
          <a:p>
            <a:pPr>
              <a:lnSpc>
                <a:spcPct val="90000"/>
              </a:lnSpc>
            </a:pPr>
            <a:endParaRPr dirty="0"/>
          </a:p>
          <a:p>
            <a:pPr>
              <a:lnSpc>
                <a:spcPct val="90000"/>
              </a:lnSpc>
            </a:pPr>
            <a:endParaRPr dirty="0"/>
          </a:p>
          <a:p>
            <a:pPr>
              <a:lnSpc>
                <a:spcPct val="9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304800" y="-152400"/>
            <a:ext cx="11582400" cy="1324440"/>
          </a:xfrm>
          <a:prstGeom prst="rect">
            <a:avLst/>
          </a:prstGeom>
          <a:noFill/>
          <a:ln>
            <a:noFill/>
          </a:ln>
        </p:spPr>
        <p:txBody>
          <a:bodyPr lIns="90000" tIns="45000" rIns="90000" bIns="45000" anchor="ctr"/>
          <a:lstStyle/>
          <a:p>
            <a:pPr algn="ctr">
              <a:lnSpc>
                <a:spcPct val="90000"/>
              </a:lnSpc>
            </a:pPr>
            <a:r>
              <a:rPr lang="en-IN" sz="4400" b="1" i="1" dirty="0">
                <a:solidFill>
                  <a:srgbClr val="000000"/>
                </a:solidFill>
                <a:latin typeface="Calibri Light"/>
              </a:rPr>
              <a:t>Literature Survey </a:t>
            </a:r>
            <a:endParaRPr b="1" i="1" dirty="0"/>
          </a:p>
        </p:txBody>
      </p:sp>
      <p:graphicFrame>
        <p:nvGraphicFramePr>
          <p:cNvPr id="2" name="Table 1"/>
          <p:cNvGraphicFramePr>
            <a:graphicFrameLocks noGrp="1"/>
          </p:cNvGraphicFramePr>
          <p:nvPr>
            <p:extLst>
              <p:ext uri="{D42A27DB-BD31-4B8C-83A1-F6EECF244321}">
                <p14:modId xmlns:p14="http://schemas.microsoft.com/office/powerpoint/2010/main" val="609885357"/>
              </p:ext>
            </p:extLst>
          </p:nvPr>
        </p:nvGraphicFramePr>
        <p:xfrm>
          <a:off x="304800" y="914400"/>
          <a:ext cx="11582400" cy="5632727"/>
        </p:xfrm>
        <a:graphic>
          <a:graphicData uri="http://schemas.openxmlformats.org/drawingml/2006/table">
            <a:tbl>
              <a:tblPr>
                <a:tableStyleId>{5C22544A-7EE6-4342-B048-85BDC9FD1C3A}</a:tableStyleId>
              </a:tblPr>
              <a:tblGrid>
                <a:gridCol w="670056">
                  <a:extLst>
                    <a:ext uri="{9D8B030D-6E8A-4147-A177-3AD203B41FA5}">
                      <a16:colId xmlns:a16="http://schemas.microsoft.com/office/drawing/2014/main" val="20000"/>
                    </a:ext>
                  </a:extLst>
                </a:gridCol>
                <a:gridCol w="2281381">
                  <a:extLst>
                    <a:ext uri="{9D8B030D-6E8A-4147-A177-3AD203B41FA5}">
                      <a16:colId xmlns:a16="http://schemas.microsoft.com/office/drawing/2014/main" val="20001"/>
                    </a:ext>
                  </a:extLst>
                </a:gridCol>
                <a:gridCol w="845547">
                  <a:extLst>
                    <a:ext uri="{9D8B030D-6E8A-4147-A177-3AD203B41FA5}">
                      <a16:colId xmlns:a16="http://schemas.microsoft.com/office/drawing/2014/main" val="20002"/>
                    </a:ext>
                  </a:extLst>
                </a:gridCol>
                <a:gridCol w="2361152">
                  <a:extLst>
                    <a:ext uri="{9D8B030D-6E8A-4147-A177-3AD203B41FA5}">
                      <a16:colId xmlns:a16="http://schemas.microsoft.com/office/drawing/2014/main" val="20003"/>
                    </a:ext>
                  </a:extLst>
                </a:gridCol>
                <a:gridCol w="3900264">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304800">
                <a:tc>
                  <a:txBody>
                    <a:bodyPr/>
                    <a:lstStyle/>
                    <a:p>
                      <a:pPr marL="0" marR="0" algn="ctr">
                        <a:spcBef>
                          <a:spcPts val="0"/>
                        </a:spcBef>
                        <a:spcAft>
                          <a:spcPts val="0"/>
                        </a:spcAft>
                      </a:pPr>
                      <a:r>
                        <a:rPr lang="en-IN" sz="1400" b="1" i="1" dirty="0">
                          <a:effectLst/>
                        </a:rPr>
                        <a:t>S.no. </a:t>
                      </a:r>
                      <a:endParaRPr lang="en-US" sz="1400" b="1" i="1" dirty="0">
                        <a:effectLst/>
                        <a:latin typeface="Liberation Serif"/>
                        <a:ea typeface="Droid Sans Fallback"/>
                        <a:cs typeface="FreeSans"/>
                      </a:endParaRPr>
                    </a:p>
                  </a:txBody>
                  <a:tcPr marL="13930" marR="14188" marT="14188" marB="14188"/>
                </a:tc>
                <a:tc>
                  <a:txBody>
                    <a:bodyPr/>
                    <a:lstStyle/>
                    <a:p>
                      <a:pPr marL="0" marR="0" algn="ctr">
                        <a:spcBef>
                          <a:spcPts val="0"/>
                        </a:spcBef>
                        <a:spcAft>
                          <a:spcPts val="0"/>
                        </a:spcAft>
                      </a:pPr>
                      <a:r>
                        <a:rPr lang="en-IN" sz="1400" b="1" i="1" dirty="0">
                          <a:effectLst/>
                        </a:rPr>
                        <a:t>Paper Title</a:t>
                      </a:r>
                      <a:endParaRPr lang="en-US" sz="1400" b="1" i="1" dirty="0">
                        <a:effectLst/>
                        <a:latin typeface="Liberation Serif"/>
                        <a:ea typeface="Droid Sans Fallback"/>
                        <a:cs typeface="FreeSans"/>
                      </a:endParaRPr>
                    </a:p>
                  </a:txBody>
                  <a:tcPr marL="13930" marR="14188" marT="14188" marB="14188"/>
                </a:tc>
                <a:tc>
                  <a:txBody>
                    <a:bodyPr/>
                    <a:lstStyle/>
                    <a:p>
                      <a:pPr marL="0" marR="0" algn="ctr">
                        <a:spcBef>
                          <a:spcPts val="0"/>
                        </a:spcBef>
                        <a:spcAft>
                          <a:spcPts val="0"/>
                        </a:spcAft>
                      </a:pPr>
                      <a:r>
                        <a:rPr lang="en-IN" sz="1400" b="1" i="1" dirty="0">
                          <a:effectLst/>
                        </a:rPr>
                        <a:t>Year</a:t>
                      </a:r>
                      <a:endParaRPr lang="en-US" sz="1400" b="1" i="1" dirty="0">
                        <a:effectLst/>
                        <a:latin typeface="Liberation Serif"/>
                        <a:ea typeface="Droid Sans Fallback"/>
                        <a:cs typeface="FreeSans"/>
                      </a:endParaRPr>
                    </a:p>
                  </a:txBody>
                  <a:tcPr marL="13930" marR="14188" marT="14188" marB="14188"/>
                </a:tc>
                <a:tc>
                  <a:txBody>
                    <a:bodyPr/>
                    <a:lstStyle/>
                    <a:p>
                      <a:pPr marL="0" marR="0" algn="ctr">
                        <a:spcBef>
                          <a:spcPts val="0"/>
                        </a:spcBef>
                        <a:spcAft>
                          <a:spcPts val="0"/>
                        </a:spcAft>
                      </a:pPr>
                      <a:r>
                        <a:rPr lang="en-IN" sz="1400" b="1" i="1" dirty="0">
                          <a:effectLst/>
                        </a:rPr>
                        <a:t>Journal/Conference</a:t>
                      </a:r>
                      <a:endParaRPr lang="en-US" sz="1400" b="1" i="1" dirty="0">
                        <a:effectLst/>
                        <a:latin typeface="Liberation Serif"/>
                        <a:ea typeface="Droid Sans Fallback"/>
                        <a:cs typeface="FreeSans"/>
                      </a:endParaRPr>
                    </a:p>
                  </a:txBody>
                  <a:tcPr marL="13930" marR="14188" marT="14188" marB="14188"/>
                </a:tc>
                <a:tc>
                  <a:txBody>
                    <a:bodyPr/>
                    <a:lstStyle/>
                    <a:p>
                      <a:pPr marL="0" marR="0" algn="ctr">
                        <a:spcBef>
                          <a:spcPts val="0"/>
                        </a:spcBef>
                        <a:spcAft>
                          <a:spcPts val="0"/>
                        </a:spcAft>
                      </a:pPr>
                      <a:r>
                        <a:rPr lang="en-IN" sz="1400" b="1" i="1" dirty="0">
                          <a:effectLst/>
                        </a:rPr>
                        <a:t>Abstract</a:t>
                      </a:r>
                      <a:endParaRPr lang="en-US" sz="1400" b="1" i="1" dirty="0">
                        <a:effectLst/>
                        <a:latin typeface="Liberation Serif"/>
                        <a:ea typeface="Droid Sans Fallback"/>
                        <a:cs typeface="FreeSans"/>
                      </a:endParaRPr>
                    </a:p>
                  </a:txBody>
                  <a:tcPr marL="13930" marR="14188" marT="14188" marB="14188"/>
                </a:tc>
                <a:tc>
                  <a:txBody>
                    <a:bodyPr/>
                    <a:lstStyle/>
                    <a:p>
                      <a:pPr marL="0" marR="0" algn="ctr">
                        <a:spcBef>
                          <a:spcPts val="0"/>
                        </a:spcBef>
                        <a:spcAft>
                          <a:spcPts val="0"/>
                        </a:spcAft>
                      </a:pPr>
                      <a:r>
                        <a:rPr lang="en-IN" sz="1400" b="1" i="1" dirty="0">
                          <a:effectLst/>
                        </a:rPr>
                        <a:t>Author</a:t>
                      </a:r>
                      <a:endParaRPr lang="en-US" sz="1400" b="1" i="1" dirty="0">
                        <a:effectLst/>
                        <a:latin typeface="Liberation Serif"/>
                        <a:ea typeface="Droid Sans Fallback"/>
                        <a:cs typeface="FreeSans"/>
                      </a:endParaRPr>
                    </a:p>
                  </a:txBody>
                  <a:tcPr marL="13930" marR="14188" marT="14188" marB="14188"/>
                </a:tc>
                <a:extLst>
                  <a:ext uri="{0D108BD9-81ED-4DB2-BD59-A6C34878D82A}">
                    <a16:rowId xmlns:a16="http://schemas.microsoft.com/office/drawing/2014/main" val="10000"/>
                  </a:ext>
                </a:extLst>
              </a:tr>
              <a:tr h="927099">
                <a:tc>
                  <a:txBody>
                    <a:bodyPr/>
                    <a:lstStyle/>
                    <a:p>
                      <a:pPr marL="0" marR="0" algn="ctr">
                        <a:spcBef>
                          <a:spcPts val="0"/>
                        </a:spcBef>
                        <a:spcAft>
                          <a:spcPts val="0"/>
                        </a:spcAft>
                      </a:pPr>
                      <a:r>
                        <a:rPr lang="en-IN" sz="1100" dirty="0">
                          <a:effectLst/>
                        </a:rPr>
                        <a:t>1.</a:t>
                      </a:r>
                      <a:endParaRPr lang="en-US" sz="1100" dirty="0">
                        <a:effectLst/>
                        <a:latin typeface="Liberation Serif"/>
                        <a:ea typeface="Droid Sans Fallback"/>
                        <a:cs typeface="FreeSans"/>
                      </a:endParaRPr>
                    </a:p>
                  </a:txBody>
                  <a:tcPr marL="13930" marR="14188" marT="14188" marB="14188"/>
                </a:tc>
                <a:tc>
                  <a:txBody>
                    <a:bodyPr/>
                    <a:lstStyle/>
                    <a:p>
                      <a:pPr marL="0" marR="0">
                        <a:spcBef>
                          <a:spcPts val="1200"/>
                        </a:spcBef>
                        <a:spcAft>
                          <a:spcPts val="600"/>
                        </a:spcAft>
                      </a:pPr>
                      <a:r>
                        <a:rPr lang="en-IN" sz="1100" kern="0" dirty="0">
                          <a:effectLst/>
                        </a:rPr>
                        <a:t>Inductive learning algorithms and representations for text categorization</a:t>
                      </a:r>
                      <a:endParaRPr lang="en-US" sz="1100" kern="0" dirty="0">
                        <a:effectLst/>
                      </a:endParaRPr>
                    </a:p>
                    <a:p>
                      <a:pPr marL="0" marR="0">
                        <a:spcBef>
                          <a:spcPts val="0"/>
                        </a:spcBef>
                        <a:spcAft>
                          <a:spcPts val="0"/>
                        </a:spcAft>
                      </a:pPr>
                      <a:r>
                        <a:rPr lang="en-IN" sz="1100" dirty="0">
                          <a:effectLst/>
                        </a:rPr>
                        <a:t> </a:t>
                      </a:r>
                      <a:endParaRPr lang="en-US" sz="1100" dirty="0">
                        <a:effectLst/>
                        <a:latin typeface="Liberation Serif"/>
                        <a:ea typeface="Droid Sans Fallback"/>
                        <a:cs typeface="FreeSans"/>
                      </a:endParaRPr>
                    </a:p>
                  </a:txBody>
                  <a:tcPr marL="13930" marR="14188" marT="14188" marB="14188"/>
                </a:tc>
                <a:tc>
                  <a:txBody>
                    <a:bodyPr/>
                    <a:lstStyle/>
                    <a:p>
                      <a:pPr marL="0" marR="0" algn="ctr">
                        <a:spcBef>
                          <a:spcPts val="0"/>
                        </a:spcBef>
                        <a:spcAft>
                          <a:spcPts val="0"/>
                        </a:spcAft>
                      </a:pPr>
                      <a:r>
                        <a:rPr lang="en-IN" sz="1100" dirty="0">
                          <a:effectLst/>
                        </a:rPr>
                        <a:t>1998</a:t>
                      </a:r>
                      <a:endParaRPr lang="en-US" sz="1100" dirty="0">
                        <a:effectLst/>
                        <a:latin typeface="Liberation Serif"/>
                        <a:ea typeface="Droid Sans Fallback"/>
                        <a:cs typeface="FreeSans"/>
                      </a:endParaRPr>
                    </a:p>
                  </a:txBody>
                  <a:tcPr marL="13930" marR="14188" marT="14188" marB="14188"/>
                </a:tc>
                <a:tc>
                  <a:txBody>
                    <a:bodyPr/>
                    <a:lstStyle/>
                    <a:p>
                      <a:pPr marL="0" marR="0" algn="l">
                        <a:spcBef>
                          <a:spcPts val="0"/>
                        </a:spcBef>
                        <a:spcAft>
                          <a:spcPts val="0"/>
                        </a:spcAft>
                      </a:pPr>
                      <a:r>
                        <a:rPr lang="en-IN" sz="1100" dirty="0">
                          <a:effectLst/>
                        </a:rPr>
                        <a:t>7th International Conference on Information and knowledge management</a:t>
                      </a:r>
                      <a:endParaRPr lang="en-US" sz="1100" dirty="0">
                        <a:effectLst/>
                      </a:endParaRPr>
                    </a:p>
                    <a:p>
                      <a:pPr marL="0" marR="0" algn="l">
                        <a:spcBef>
                          <a:spcPts val="0"/>
                        </a:spcBef>
                        <a:spcAft>
                          <a:spcPts val="0"/>
                        </a:spcAft>
                      </a:pPr>
                      <a:r>
                        <a:rPr lang="en-IN" sz="1100" dirty="0">
                          <a:effectLst/>
                        </a:rPr>
                        <a:t>1998-11-01</a:t>
                      </a:r>
                      <a:endParaRPr lang="en-US" sz="1100" dirty="0">
                        <a:effectLst/>
                        <a:latin typeface="Liberation Serif"/>
                        <a:ea typeface="Droid Sans Fallback"/>
                        <a:cs typeface="FreeSans"/>
                      </a:endParaRPr>
                    </a:p>
                  </a:txBody>
                  <a:tcPr marL="13930" marR="14188" marT="14188" marB="14188"/>
                </a:tc>
                <a:tc>
                  <a:txBody>
                    <a:bodyPr/>
                    <a:lstStyle/>
                    <a:p>
                      <a:pPr marL="0" marR="0" algn="l">
                        <a:spcBef>
                          <a:spcPts val="0"/>
                        </a:spcBef>
                        <a:spcAft>
                          <a:spcPts val="0"/>
                        </a:spcAft>
                      </a:pPr>
                      <a:r>
                        <a:rPr lang="en-IN" sz="1100" dirty="0">
                          <a:effectLst/>
                        </a:rPr>
                        <a:t>In this paper five different  algorithms for text classification have been compared like find similar, decision trees, naive bayes,bayes nets and SVM.The best result were found using SVM . So it guided us to choose SVM for classification.</a:t>
                      </a:r>
                      <a:endParaRPr lang="en-US" sz="1100" dirty="0">
                        <a:effectLst/>
                        <a:latin typeface="Liberation Serif"/>
                        <a:ea typeface="Droid Sans Fallback"/>
                        <a:cs typeface="FreeSans"/>
                      </a:endParaRPr>
                    </a:p>
                  </a:txBody>
                  <a:tcPr marL="13930" marR="14188" marT="14188" marB="14188"/>
                </a:tc>
                <a:tc>
                  <a:txBody>
                    <a:bodyPr/>
                    <a:lstStyle/>
                    <a:p>
                      <a:pPr marL="0" marR="0" algn="l">
                        <a:spcBef>
                          <a:spcPts val="0"/>
                        </a:spcBef>
                        <a:spcAft>
                          <a:spcPts val="0"/>
                        </a:spcAft>
                      </a:pPr>
                      <a:r>
                        <a:rPr lang="en-IN" sz="1100" u="none" strike="noStrike" dirty="0">
                          <a:effectLst/>
                        </a:rPr>
                        <a:t>Susan Dumais,</a:t>
                      </a:r>
                      <a:endParaRPr lang="en-US" sz="1100" dirty="0">
                        <a:effectLst/>
                      </a:endParaRPr>
                    </a:p>
                    <a:p>
                      <a:pPr marL="0" marR="0" algn="l">
                        <a:spcBef>
                          <a:spcPts val="0"/>
                        </a:spcBef>
                        <a:spcAft>
                          <a:spcPts val="0"/>
                        </a:spcAft>
                      </a:pPr>
                      <a:r>
                        <a:rPr lang="en-IN" sz="1100" dirty="0">
                          <a:effectLst/>
                        </a:rPr>
                        <a:t>Mehran Sahami,</a:t>
                      </a:r>
                      <a:endParaRPr lang="en-US" sz="1100" dirty="0">
                        <a:effectLst/>
                      </a:endParaRPr>
                    </a:p>
                    <a:p>
                      <a:pPr marL="0" marR="0" algn="l">
                        <a:spcBef>
                          <a:spcPts val="0"/>
                        </a:spcBef>
                        <a:spcAft>
                          <a:spcPts val="0"/>
                        </a:spcAft>
                      </a:pPr>
                      <a:r>
                        <a:rPr lang="en-IN" sz="1100" dirty="0">
                          <a:effectLst/>
                        </a:rPr>
                        <a:t>John Platt,</a:t>
                      </a:r>
                      <a:endParaRPr lang="en-US" sz="1100" dirty="0">
                        <a:effectLst/>
                      </a:endParaRPr>
                    </a:p>
                    <a:p>
                      <a:pPr marL="0" marR="0" algn="l">
                        <a:spcBef>
                          <a:spcPts val="0"/>
                        </a:spcBef>
                        <a:spcAft>
                          <a:spcPts val="0"/>
                        </a:spcAft>
                      </a:pPr>
                      <a:r>
                        <a:rPr lang="en-IN" sz="1100" dirty="0">
                          <a:effectLst/>
                        </a:rPr>
                        <a:t>David Heckerman</a:t>
                      </a:r>
                      <a:endParaRPr lang="en-US" sz="1100" dirty="0">
                        <a:effectLst/>
                      </a:endParaRPr>
                    </a:p>
                    <a:p>
                      <a:pPr marL="0" marR="0" algn="l">
                        <a:spcBef>
                          <a:spcPts val="0"/>
                        </a:spcBef>
                        <a:spcAft>
                          <a:spcPts val="0"/>
                        </a:spcAft>
                      </a:pPr>
                      <a:r>
                        <a:rPr lang="en-IN" sz="1100" dirty="0">
                          <a:effectLst/>
                        </a:rPr>
                        <a:t> </a:t>
                      </a:r>
                      <a:endParaRPr lang="en-US" sz="1100" dirty="0">
                        <a:effectLst/>
                        <a:latin typeface="Liberation Serif"/>
                        <a:ea typeface="Droid Sans Fallback"/>
                        <a:cs typeface="FreeSans"/>
                      </a:endParaRPr>
                    </a:p>
                  </a:txBody>
                  <a:tcPr marL="13930" marR="14188" marT="14188" marB="14188"/>
                </a:tc>
                <a:extLst>
                  <a:ext uri="{0D108BD9-81ED-4DB2-BD59-A6C34878D82A}">
                    <a16:rowId xmlns:a16="http://schemas.microsoft.com/office/drawing/2014/main" val="10001"/>
                  </a:ext>
                </a:extLst>
              </a:tr>
              <a:tr h="828181">
                <a:tc>
                  <a:txBody>
                    <a:bodyPr/>
                    <a:lstStyle/>
                    <a:p>
                      <a:pPr marL="0" marR="0" algn="ctr">
                        <a:spcBef>
                          <a:spcPts val="0"/>
                        </a:spcBef>
                        <a:spcAft>
                          <a:spcPts val="0"/>
                        </a:spcAft>
                      </a:pPr>
                      <a:r>
                        <a:rPr lang="en-IN" sz="1100" dirty="0">
                          <a:effectLst/>
                        </a:rPr>
                        <a:t>2.</a:t>
                      </a:r>
                      <a:endParaRPr lang="en-US" sz="1100" dirty="0">
                        <a:effectLst/>
                        <a:latin typeface="Liberation Serif"/>
                        <a:ea typeface="Droid Sans Fallback"/>
                        <a:cs typeface="FreeSans"/>
                      </a:endParaRPr>
                    </a:p>
                  </a:txBody>
                  <a:tcPr marL="13930" marR="14188" marT="14188" marB="14188"/>
                </a:tc>
                <a:tc>
                  <a:txBody>
                    <a:bodyPr/>
                    <a:lstStyle/>
                    <a:p>
                      <a:pPr marL="0" marR="0">
                        <a:spcBef>
                          <a:spcPts val="0"/>
                        </a:spcBef>
                        <a:spcAft>
                          <a:spcPts val="0"/>
                        </a:spcAft>
                      </a:pPr>
                      <a:r>
                        <a:rPr lang="en-IN" sz="1050" dirty="0">
                          <a:effectLst/>
                        </a:rPr>
                        <a:t>A Statistical Learning Model of Text Classification for</a:t>
                      </a:r>
                      <a:endParaRPr lang="en-US" sz="1100" dirty="0">
                        <a:effectLst/>
                      </a:endParaRPr>
                    </a:p>
                    <a:p>
                      <a:pPr marL="0" marR="0">
                        <a:spcBef>
                          <a:spcPts val="0"/>
                        </a:spcBef>
                        <a:spcAft>
                          <a:spcPts val="0"/>
                        </a:spcAft>
                      </a:pPr>
                      <a:r>
                        <a:rPr lang="en-IN" sz="1050" dirty="0">
                          <a:effectLst/>
                        </a:rPr>
                        <a:t>Support Vector Machines</a:t>
                      </a:r>
                      <a:endParaRPr lang="en-US" sz="1100" dirty="0">
                        <a:effectLst/>
                      </a:endParaRPr>
                    </a:p>
                    <a:p>
                      <a:pPr marL="0" marR="0">
                        <a:spcBef>
                          <a:spcPts val="0"/>
                        </a:spcBef>
                        <a:spcAft>
                          <a:spcPts val="0"/>
                        </a:spcAft>
                      </a:pPr>
                      <a:r>
                        <a:rPr lang="en-IN" sz="1100" dirty="0">
                          <a:effectLst/>
                        </a:rPr>
                        <a:t> </a:t>
                      </a:r>
                      <a:endParaRPr lang="en-US" sz="1100" dirty="0">
                        <a:effectLst/>
                        <a:latin typeface="Liberation Serif"/>
                        <a:ea typeface="Droid Sans Fallback"/>
                        <a:cs typeface="FreeSans"/>
                      </a:endParaRPr>
                    </a:p>
                  </a:txBody>
                  <a:tcPr marL="13930" marR="14188" marT="14188" marB="14188"/>
                </a:tc>
                <a:tc>
                  <a:txBody>
                    <a:bodyPr/>
                    <a:lstStyle/>
                    <a:p>
                      <a:pPr marL="0" marR="0" algn="ctr">
                        <a:spcBef>
                          <a:spcPts val="0"/>
                        </a:spcBef>
                        <a:spcAft>
                          <a:spcPts val="0"/>
                        </a:spcAft>
                      </a:pPr>
                      <a:r>
                        <a:rPr lang="en-IN" sz="1100" dirty="0">
                          <a:effectLst/>
                        </a:rPr>
                        <a:t>2001</a:t>
                      </a:r>
                      <a:endParaRPr lang="en-US" sz="1100" dirty="0">
                        <a:effectLst/>
                        <a:latin typeface="Liberation Serif"/>
                        <a:ea typeface="Droid Sans Fallback"/>
                        <a:cs typeface="FreeSans"/>
                      </a:endParaRPr>
                    </a:p>
                  </a:txBody>
                  <a:tcPr marL="13930" marR="14188" marT="14188" marB="14188"/>
                </a:tc>
                <a:tc>
                  <a:txBody>
                    <a:bodyPr/>
                    <a:lstStyle/>
                    <a:p>
                      <a:pPr marL="0" marR="0" algn="l">
                        <a:spcBef>
                          <a:spcPts val="0"/>
                        </a:spcBef>
                        <a:spcAft>
                          <a:spcPts val="0"/>
                        </a:spcAft>
                      </a:pPr>
                      <a:r>
                        <a:rPr lang="en-IN" sz="1100" dirty="0">
                          <a:effectLst/>
                        </a:rPr>
                        <a:t>24th annual international ACM SIGIR conference on Research and development in information retrieval</a:t>
                      </a:r>
                      <a:endParaRPr lang="en-US" sz="1100" dirty="0">
                        <a:effectLst/>
                      </a:endParaRPr>
                    </a:p>
                    <a:p>
                      <a:pPr marL="0" marR="0" algn="l">
                        <a:spcBef>
                          <a:spcPts val="0"/>
                        </a:spcBef>
                        <a:spcAft>
                          <a:spcPts val="0"/>
                        </a:spcAft>
                      </a:pPr>
                      <a:r>
                        <a:rPr lang="en-IN" sz="1100" dirty="0">
                          <a:effectLst/>
                        </a:rPr>
                        <a:t>2001-09-01</a:t>
                      </a:r>
                      <a:endParaRPr lang="en-US" sz="1100" dirty="0">
                        <a:effectLst/>
                        <a:latin typeface="Liberation Serif"/>
                        <a:ea typeface="Droid Sans Fallback"/>
                        <a:cs typeface="FreeSans"/>
                      </a:endParaRPr>
                    </a:p>
                  </a:txBody>
                  <a:tcPr marL="13930" marR="14188" marT="14188" marB="14188"/>
                </a:tc>
                <a:tc>
                  <a:txBody>
                    <a:bodyPr/>
                    <a:lstStyle/>
                    <a:p>
                      <a:pPr marL="0" marR="0" algn="l">
                        <a:spcBef>
                          <a:spcPts val="0"/>
                        </a:spcBef>
                        <a:spcAft>
                          <a:spcPts val="0"/>
                        </a:spcAft>
                      </a:pPr>
                      <a:r>
                        <a:rPr lang="en-IN" sz="1100" dirty="0">
                          <a:effectLst/>
                        </a:rPr>
                        <a:t>In this paper the statistical properties of text-classification tasks is conneccted with generalizaton performance of SVM. It explained why and when SVMs perform well for text classification.</a:t>
                      </a:r>
                      <a:endParaRPr lang="en-US" sz="1100" dirty="0">
                        <a:effectLst/>
                        <a:latin typeface="Liberation Serif"/>
                        <a:ea typeface="Droid Sans Fallback"/>
                        <a:cs typeface="FreeSans"/>
                      </a:endParaRPr>
                    </a:p>
                  </a:txBody>
                  <a:tcPr marL="13930" marR="14188" marT="14188" marB="14188"/>
                </a:tc>
                <a:tc>
                  <a:txBody>
                    <a:bodyPr/>
                    <a:lstStyle/>
                    <a:p>
                      <a:pPr marL="0" marR="0" algn="l">
                        <a:spcBef>
                          <a:spcPts val="0"/>
                        </a:spcBef>
                        <a:spcAft>
                          <a:spcPts val="0"/>
                        </a:spcAft>
                      </a:pPr>
                      <a:r>
                        <a:rPr lang="en-IN" sz="1100" dirty="0">
                          <a:effectLst/>
                        </a:rPr>
                        <a:t>Thorsten Joachims</a:t>
                      </a:r>
                      <a:endParaRPr lang="en-US" sz="1100" dirty="0">
                        <a:effectLst/>
                        <a:latin typeface="Liberation Serif"/>
                        <a:ea typeface="Droid Sans Fallback"/>
                        <a:cs typeface="FreeSans"/>
                      </a:endParaRPr>
                    </a:p>
                  </a:txBody>
                  <a:tcPr marL="13930" marR="14188" marT="14188" marB="14188"/>
                </a:tc>
                <a:extLst>
                  <a:ext uri="{0D108BD9-81ED-4DB2-BD59-A6C34878D82A}">
                    <a16:rowId xmlns:a16="http://schemas.microsoft.com/office/drawing/2014/main" val="10002"/>
                  </a:ext>
                </a:extLst>
              </a:tr>
              <a:tr h="1322773">
                <a:tc>
                  <a:txBody>
                    <a:bodyPr/>
                    <a:lstStyle/>
                    <a:p>
                      <a:pPr marL="0" marR="0" algn="ctr">
                        <a:spcBef>
                          <a:spcPts val="0"/>
                        </a:spcBef>
                        <a:spcAft>
                          <a:spcPts val="0"/>
                        </a:spcAft>
                      </a:pPr>
                      <a:r>
                        <a:rPr lang="en-IN" sz="1100" dirty="0">
                          <a:effectLst/>
                        </a:rPr>
                        <a:t>3.</a:t>
                      </a:r>
                      <a:endParaRPr lang="en-US" sz="1100" dirty="0">
                        <a:effectLst/>
                        <a:latin typeface="Liberation Serif"/>
                        <a:ea typeface="Droid Sans Fallback"/>
                        <a:cs typeface="FreeSans"/>
                      </a:endParaRPr>
                    </a:p>
                  </a:txBody>
                  <a:tcPr marL="13930" marR="14188" marT="14188" marB="14188"/>
                </a:tc>
                <a:tc>
                  <a:txBody>
                    <a:bodyPr/>
                    <a:lstStyle/>
                    <a:p>
                      <a:pPr marL="0" marR="0">
                        <a:spcBef>
                          <a:spcPts val="1200"/>
                        </a:spcBef>
                        <a:spcAft>
                          <a:spcPts val="600"/>
                        </a:spcAft>
                      </a:pPr>
                      <a:r>
                        <a:rPr lang="en-IN" sz="1100" kern="0" dirty="0">
                          <a:effectLst/>
                        </a:rPr>
                        <a:t>High-performing feature selection for text classification</a:t>
                      </a:r>
                      <a:endParaRPr lang="en-US" sz="1100" kern="0" dirty="0">
                        <a:effectLst/>
                      </a:endParaRPr>
                    </a:p>
                    <a:p>
                      <a:pPr marL="0" marR="0">
                        <a:spcBef>
                          <a:spcPts val="0"/>
                        </a:spcBef>
                        <a:spcAft>
                          <a:spcPts val="0"/>
                        </a:spcAft>
                      </a:pPr>
                      <a:r>
                        <a:rPr lang="en-IN" sz="1100" dirty="0">
                          <a:effectLst/>
                        </a:rPr>
                        <a:t> </a:t>
                      </a:r>
                      <a:endParaRPr lang="en-US" sz="1100" dirty="0">
                        <a:effectLst/>
                        <a:latin typeface="Liberation Serif"/>
                        <a:ea typeface="Droid Sans Fallback"/>
                        <a:cs typeface="FreeSans"/>
                      </a:endParaRPr>
                    </a:p>
                  </a:txBody>
                  <a:tcPr marL="13930" marR="14188" marT="14188" marB="14188"/>
                </a:tc>
                <a:tc>
                  <a:txBody>
                    <a:bodyPr/>
                    <a:lstStyle/>
                    <a:p>
                      <a:pPr marL="0" marR="0" algn="ctr">
                        <a:spcBef>
                          <a:spcPts val="0"/>
                        </a:spcBef>
                        <a:spcAft>
                          <a:spcPts val="0"/>
                        </a:spcAft>
                      </a:pPr>
                      <a:r>
                        <a:rPr lang="en-IN" sz="1100" dirty="0">
                          <a:effectLst/>
                        </a:rPr>
                        <a:t>2002</a:t>
                      </a:r>
                      <a:endParaRPr lang="en-US" sz="1100" dirty="0">
                        <a:effectLst/>
                        <a:latin typeface="Liberation Serif"/>
                        <a:ea typeface="Droid Sans Fallback"/>
                        <a:cs typeface="FreeSans"/>
                      </a:endParaRPr>
                    </a:p>
                  </a:txBody>
                  <a:tcPr marL="13930" marR="14188" marT="14188" marB="14188"/>
                </a:tc>
                <a:tc>
                  <a:txBody>
                    <a:bodyPr/>
                    <a:lstStyle/>
                    <a:p>
                      <a:pPr marL="0" marR="0" algn="l">
                        <a:spcBef>
                          <a:spcPts val="0"/>
                        </a:spcBef>
                        <a:spcAft>
                          <a:spcPts val="0"/>
                        </a:spcAft>
                      </a:pPr>
                      <a:r>
                        <a:rPr lang="en-IN" sz="1100" dirty="0">
                          <a:effectLst/>
                        </a:rPr>
                        <a:t>11th International Conference on Information and knowledge management</a:t>
                      </a:r>
                      <a:endParaRPr lang="en-US" sz="1100" dirty="0">
                        <a:effectLst/>
                      </a:endParaRPr>
                    </a:p>
                    <a:p>
                      <a:pPr marL="0" marR="0" algn="l">
                        <a:spcBef>
                          <a:spcPts val="0"/>
                        </a:spcBef>
                        <a:spcAft>
                          <a:spcPts val="0"/>
                        </a:spcAft>
                      </a:pPr>
                      <a:r>
                        <a:rPr lang="en-IN" sz="1100" dirty="0">
                          <a:effectLst/>
                        </a:rPr>
                        <a:t>2002-11-04</a:t>
                      </a:r>
                      <a:endParaRPr lang="en-US" sz="1100" dirty="0">
                        <a:effectLst/>
                        <a:latin typeface="Liberation Serif"/>
                        <a:ea typeface="Droid Sans Fallback"/>
                        <a:cs typeface="FreeSans"/>
                      </a:endParaRPr>
                    </a:p>
                  </a:txBody>
                  <a:tcPr marL="13930" marR="14188" marT="14188" marB="14188"/>
                </a:tc>
                <a:tc>
                  <a:txBody>
                    <a:bodyPr/>
                    <a:lstStyle/>
                    <a:p>
                      <a:pPr marL="0" marR="0" algn="l">
                        <a:spcBef>
                          <a:spcPts val="0"/>
                        </a:spcBef>
                        <a:spcAft>
                          <a:spcPts val="0"/>
                        </a:spcAft>
                      </a:pPr>
                      <a:r>
                        <a:rPr lang="en-IN" sz="1100" dirty="0">
                          <a:effectLst/>
                        </a:rPr>
                        <a:t>This paper mainly focuses on the importance of feature selection and feature reduction in text classification. Here various techniques have been discussed on different machine learning algorithms for feature reduction. In this paper CHI_MAX and IG methods have been combined for giving weights. For reducing redundancy μ co-occurence method is used here. </a:t>
                      </a:r>
                      <a:endParaRPr lang="en-US" sz="1100" dirty="0">
                        <a:effectLst/>
                        <a:latin typeface="Liberation Serif"/>
                        <a:ea typeface="Droid Sans Fallback"/>
                        <a:cs typeface="FreeSans"/>
                      </a:endParaRPr>
                    </a:p>
                  </a:txBody>
                  <a:tcPr marL="13930" marR="14188" marT="14188" marB="14188"/>
                </a:tc>
                <a:tc>
                  <a:txBody>
                    <a:bodyPr/>
                    <a:lstStyle/>
                    <a:p>
                      <a:pPr marL="0" marR="0" algn="l">
                        <a:spcBef>
                          <a:spcPts val="0"/>
                        </a:spcBef>
                        <a:spcAft>
                          <a:spcPts val="0"/>
                        </a:spcAft>
                      </a:pPr>
                      <a:r>
                        <a:rPr lang="en-IN" sz="1100" dirty="0">
                          <a:effectLst/>
                        </a:rPr>
                        <a:t>Monica Rogati,</a:t>
                      </a:r>
                      <a:endParaRPr lang="en-US" sz="1100" dirty="0">
                        <a:effectLst/>
                      </a:endParaRPr>
                    </a:p>
                    <a:p>
                      <a:pPr marL="0" marR="0" algn="l">
                        <a:spcBef>
                          <a:spcPts val="0"/>
                        </a:spcBef>
                        <a:spcAft>
                          <a:spcPts val="0"/>
                        </a:spcAft>
                      </a:pPr>
                      <a:r>
                        <a:rPr lang="en-IN" sz="1100" dirty="0">
                          <a:effectLst/>
                        </a:rPr>
                        <a:t>Yiming Yang</a:t>
                      </a:r>
                      <a:endParaRPr lang="en-US" sz="1100" dirty="0">
                        <a:effectLst/>
                        <a:latin typeface="Liberation Serif"/>
                        <a:ea typeface="Droid Sans Fallback"/>
                        <a:cs typeface="FreeSans"/>
                      </a:endParaRPr>
                    </a:p>
                  </a:txBody>
                  <a:tcPr marL="13930" marR="14188" marT="14188" marB="14188"/>
                </a:tc>
                <a:extLst>
                  <a:ext uri="{0D108BD9-81ED-4DB2-BD59-A6C34878D82A}">
                    <a16:rowId xmlns:a16="http://schemas.microsoft.com/office/drawing/2014/main" val="10003"/>
                  </a:ext>
                </a:extLst>
              </a:tr>
              <a:tr h="1223855">
                <a:tc>
                  <a:txBody>
                    <a:bodyPr/>
                    <a:lstStyle/>
                    <a:p>
                      <a:pPr marL="0" marR="0" algn="ctr">
                        <a:spcBef>
                          <a:spcPts val="0"/>
                        </a:spcBef>
                        <a:spcAft>
                          <a:spcPts val="0"/>
                        </a:spcAft>
                      </a:pPr>
                      <a:r>
                        <a:rPr lang="en-IN" sz="1100" dirty="0">
                          <a:effectLst/>
                        </a:rPr>
                        <a:t>4.</a:t>
                      </a:r>
                      <a:endParaRPr lang="en-US" sz="1100" dirty="0">
                        <a:effectLst/>
                        <a:latin typeface="Liberation Serif"/>
                        <a:ea typeface="Droid Sans Fallback"/>
                        <a:cs typeface="FreeSans"/>
                      </a:endParaRPr>
                    </a:p>
                  </a:txBody>
                  <a:tcPr marL="13930" marR="14188" marT="14188" marB="14188"/>
                </a:tc>
                <a:tc>
                  <a:txBody>
                    <a:bodyPr/>
                    <a:lstStyle/>
                    <a:p>
                      <a:pPr marL="0" marR="0">
                        <a:spcBef>
                          <a:spcPts val="1200"/>
                        </a:spcBef>
                        <a:spcAft>
                          <a:spcPts val="600"/>
                        </a:spcAft>
                      </a:pPr>
                      <a:r>
                        <a:rPr lang="en-IN" sz="1050" kern="0" dirty="0">
                          <a:effectLst/>
                        </a:rPr>
                        <a:t>Transductive Inference for Text Classification using Support Vector Machines</a:t>
                      </a:r>
                      <a:endParaRPr lang="en-US" sz="1100" kern="0" dirty="0">
                        <a:effectLst/>
                      </a:endParaRPr>
                    </a:p>
                    <a:p>
                      <a:pPr marL="0" marR="0">
                        <a:spcBef>
                          <a:spcPts val="0"/>
                        </a:spcBef>
                        <a:spcAft>
                          <a:spcPts val="0"/>
                        </a:spcAft>
                      </a:pPr>
                      <a:r>
                        <a:rPr lang="en-IN" sz="1050" dirty="0">
                          <a:effectLst/>
                        </a:rPr>
                        <a:t> </a:t>
                      </a:r>
                      <a:endParaRPr lang="en-US" sz="1100" dirty="0">
                        <a:effectLst/>
                      </a:endParaRPr>
                    </a:p>
                    <a:p>
                      <a:pPr marL="0" marR="0">
                        <a:spcBef>
                          <a:spcPts val="0"/>
                        </a:spcBef>
                        <a:spcAft>
                          <a:spcPts val="0"/>
                        </a:spcAft>
                      </a:pPr>
                      <a:r>
                        <a:rPr lang="en-IN" sz="1050" dirty="0">
                          <a:effectLst/>
                        </a:rPr>
                        <a:t> </a:t>
                      </a:r>
                      <a:endParaRPr lang="en-US" sz="1100" dirty="0">
                        <a:effectLst/>
                        <a:latin typeface="Liberation Serif"/>
                        <a:ea typeface="Droid Sans Fallback"/>
                        <a:cs typeface="FreeSans"/>
                      </a:endParaRPr>
                    </a:p>
                  </a:txBody>
                  <a:tcPr marL="13930" marR="14188" marT="14188" marB="14188"/>
                </a:tc>
                <a:tc>
                  <a:txBody>
                    <a:bodyPr/>
                    <a:lstStyle/>
                    <a:p>
                      <a:pPr marL="0" marR="0" algn="ctr">
                        <a:spcBef>
                          <a:spcPts val="0"/>
                        </a:spcBef>
                        <a:spcAft>
                          <a:spcPts val="0"/>
                        </a:spcAft>
                      </a:pPr>
                      <a:r>
                        <a:rPr lang="en-IN" sz="1100" dirty="0">
                          <a:effectLst/>
                        </a:rPr>
                        <a:t>1999</a:t>
                      </a:r>
                      <a:endParaRPr lang="en-US" sz="1100" dirty="0">
                        <a:effectLst/>
                        <a:latin typeface="Liberation Serif"/>
                        <a:ea typeface="Droid Sans Fallback"/>
                        <a:cs typeface="FreeSans"/>
                      </a:endParaRPr>
                    </a:p>
                  </a:txBody>
                  <a:tcPr marL="13930" marR="14188" marT="14188" marB="14188"/>
                </a:tc>
                <a:tc>
                  <a:txBody>
                    <a:bodyPr/>
                    <a:lstStyle/>
                    <a:p>
                      <a:pPr marL="0" marR="0" algn="l">
                        <a:spcBef>
                          <a:spcPts val="0"/>
                        </a:spcBef>
                        <a:spcAft>
                          <a:spcPts val="0"/>
                        </a:spcAft>
                      </a:pPr>
                      <a:r>
                        <a:rPr lang="en-IN" sz="1100" dirty="0">
                          <a:effectLst/>
                        </a:rPr>
                        <a:t>16</a:t>
                      </a:r>
                      <a:r>
                        <a:rPr lang="en-IN" sz="1100" baseline="30000" dirty="0">
                          <a:effectLst/>
                        </a:rPr>
                        <a:t>th </a:t>
                      </a:r>
                      <a:r>
                        <a:rPr lang="en-IN" sz="1100" dirty="0">
                          <a:effectLst/>
                        </a:rPr>
                        <a:t>International Conference on Machine Learning</a:t>
                      </a:r>
                      <a:endParaRPr lang="en-US" sz="1100" dirty="0">
                        <a:effectLst/>
                      </a:endParaRPr>
                    </a:p>
                    <a:p>
                      <a:pPr marL="0" marR="0" algn="l">
                        <a:spcBef>
                          <a:spcPts val="0"/>
                        </a:spcBef>
                        <a:spcAft>
                          <a:spcPts val="0"/>
                        </a:spcAft>
                      </a:pPr>
                      <a:r>
                        <a:rPr lang="en-IN" sz="1100" dirty="0">
                          <a:effectLst/>
                        </a:rPr>
                        <a:t>27-06-1999</a:t>
                      </a:r>
                      <a:endParaRPr lang="en-US" sz="1100" dirty="0">
                        <a:effectLst/>
                        <a:latin typeface="Liberation Serif"/>
                        <a:ea typeface="Droid Sans Fallback"/>
                        <a:cs typeface="FreeSans"/>
                      </a:endParaRPr>
                    </a:p>
                  </a:txBody>
                  <a:tcPr marL="13930" marR="14188" marT="14188" marB="14188"/>
                </a:tc>
                <a:tc>
                  <a:txBody>
                    <a:bodyPr/>
                    <a:lstStyle/>
                    <a:p>
                      <a:pPr marL="0" marR="0" algn="l">
                        <a:spcBef>
                          <a:spcPts val="0"/>
                        </a:spcBef>
                        <a:spcAft>
                          <a:spcPts val="0"/>
                        </a:spcAft>
                      </a:pPr>
                      <a:r>
                        <a:rPr lang="en-IN" sz="1100" dirty="0">
                          <a:effectLst/>
                        </a:rPr>
                        <a:t>In this paper the concept of Transductive SVM (TSVM)  is introduced. It explains us the limitations of normal SVM in some cases where TSVM are better than SVM. The experiments here tells us about significant improvement of TSVM over inductive methods. TSVMs work very well in cases where there is smaller training dataset than the test set.</a:t>
                      </a:r>
                      <a:endParaRPr lang="en-US" sz="1100" dirty="0">
                        <a:effectLst/>
                        <a:latin typeface="Liberation Serif"/>
                        <a:ea typeface="Droid Sans Fallback"/>
                        <a:cs typeface="FreeSans"/>
                      </a:endParaRPr>
                    </a:p>
                  </a:txBody>
                  <a:tcPr marL="13930" marR="14188" marT="14188" marB="14188"/>
                </a:tc>
                <a:tc>
                  <a:txBody>
                    <a:bodyPr/>
                    <a:lstStyle/>
                    <a:p>
                      <a:pPr marL="0" marR="0" algn="l">
                        <a:spcBef>
                          <a:spcPts val="0"/>
                        </a:spcBef>
                        <a:spcAft>
                          <a:spcPts val="0"/>
                        </a:spcAft>
                      </a:pPr>
                      <a:r>
                        <a:rPr lang="en-IN" sz="1100" dirty="0">
                          <a:effectLst/>
                        </a:rPr>
                        <a:t>Thorsten Joachims</a:t>
                      </a:r>
                      <a:endParaRPr lang="en-US" sz="1100" dirty="0">
                        <a:effectLst/>
                        <a:latin typeface="Liberation Serif"/>
                        <a:ea typeface="Droid Sans Fallback"/>
                        <a:cs typeface="FreeSans"/>
                      </a:endParaRPr>
                    </a:p>
                  </a:txBody>
                  <a:tcPr marL="13930" marR="14188" marT="14188" marB="14188"/>
                </a:tc>
                <a:extLst>
                  <a:ext uri="{0D108BD9-81ED-4DB2-BD59-A6C34878D82A}">
                    <a16:rowId xmlns:a16="http://schemas.microsoft.com/office/drawing/2014/main" val="10004"/>
                  </a:ext>
                </a:extLst>
              </a:tr>
              <a:tr h="1026019">
                <a:tc>
                  <a:txBody>
                    <a:bodyPr/>
                    <a:lstStyle/>
                    <a:p>
                      <a:pPr marL="0" marR="0" algn="ctr">
                        <a:spcBef>
                          <a:spcPts val="0"/>
                        </a:spcBef>
                        <a:spcAft>
                          <a:spcPts val="0"/>
                        </a:spcAft>
                      </a:pPr>
                      <a:r>
                        <a:rPr lang="en-IN" sz="1100" dirty="0">
                          <a:effectLst/>
                        </a:rPr>
                        <a:t>5.</a:t>
                      </a:r>
                      <a:endParaRPr lang="en-US" sz="1100" dirty="0">
                        <a:effectLst/>
                        <a:latin typeface="Liberation Serif"/>
                        <a:ea typeface="Droid Sans Fallback"/>
                        <a:cs typeface="FreeSans"/>
                      </a:endParaRPr>
                    </a:p>
                  </a:txBody>
                  <a:tcPr marL="13930" marR="14188" marT="14188" marB="14188"/>
                </a:tc>
                <a:tc>
                  <a:txBody>
                    <a:bodyPr/>
                    <a:lstStyle/>
                    <a:p>
                      <a:pPr marL="0" marR="0">
                        <a:spcBef>
                          <a:spcPts val="1200"/>
                        </a:spcBef>
                        <a:spcAft>
                          <a:spcPts val="600"/>
                        </a:spcAft>
                      </a:pPr>
                      <a:r>
                        <a:rPr lang="en-IN" sz="1100" kern="0" dirty="0">
                          <a:effectLst/>
                        </a:rPr>
                        <a:t>An Optimal SVM-Based Text Classification Algorithm</a:t>
                      </a:r>
                      <a:endParaRPr lang="en-US" sz="1100" kern="0" dirty="0">
                        <a:effectLst/>
                      </a:endParaRPr>
                    </a:p>
                    <a:p>
                      <a:pPr marL="0" marR="0">
                        <a:spcBef>
                          <a:spcPts val="0"/>
                        </a:spcBef>
                        <a:spcAft>
                          <a:spcPts val="0"/>
                        </a:spcAft>
                      </a:pPr>
                      <a:r>
                        <a:rPr lang="en-IN" sz="1100" dirty="0">
                          <a:effectLst/>
                        </a:rPr>
                        <a:t> </a:t>
                      </a:r>
                      <a:endParaRPr lang="en-US" sz="1100" dirty="0">
                        <a:effectLst/>
                        <a:latin typeface="Liberation Serif"/>
                        <a:ea typeface="Droid Sans Fallback"/>
                        <a:cs typeface="FreeSans"/>
                      </a:endParaRPr>
                    </a:p>
                  </a:txBody>
                  <a:tcPr marL="13930" marR="14188" marT="14188" marB="14188"/>
                </a:tc>
                <a:tc>
                  <a:txBody>
                    <a:bodyPr/>
                    <a:lstStyle/>
                    <a:p>
                      <a:pPr marL="0" marR="0" algn="ctr">
                        <a:spcBef>
                          <a:spcPts val="0"/>
                        </a:spcBef>
                        <a:spcAft>
                          <a:spcPts val="0"/>
                        </a:spcAft>
                      </a:pPr>
                      <a:r>
                        <a:rPr lang="en-IN" sz="1100" dirty="0">
                          <a:effectLst/>
                        </a:rPr>
                        <a:t>2006</a:t>
                      </a:r>
                      <a:endParaRPr lang="en-US" sz="1100" dirty="0">
                        <a:effectLst/>
                        <a:latin typeface="Liberation Serif"/>
                        <a:ea typeface="Droid Sans Fallback"/>
                        <a:cs typeface="FreeSans"/>
                      </a:endParaRPr>
                    </a:p>
                  </a:txBody>
                  <a:tcPr marL="13930" marR="14188" marT="14188" marB="14188"/>
                </a:tc>
                <a:tc>
                  <a:txBody>
                    <a:bodyPr/>
                    <a:lstStyle/>
                    <a:p>
                      <a:pPr marL="0" marR="0" algn="l">
                        <a:spcBef>
                          <a:spcPts val="1200"/>
                        </a:spcBef>
                        <a:spcAft>
                          <a:spcPts val="600"/>
                        </a:spcAft>
                      </a:pPr>
                      <a:r>
                        <a:rPr lang="en-IN" sz="1100" kern="0" dirty="0">
                          <a:effectLst/>
                        </a:rPr>
                        <a:t>International Conference on Machine Learning and Cybernetics</a:t>
                      </a:r>
                      <a:endParaRPr lang="en-US" sz="1100" kern="0" dirty="0">
                        <a:effectLst/>
                      </a:endParaRPr>
                    </a:p>
                    <a:p>
                      <a:pPr marL="0" marR="0" algn="l">
                        <a:spcBef>
                          <a:spcPts val="0"/>
                        </a:spcBef>
                        <a:spcAft>
                          <a:spcPts val="0"/>
                        </a:spcAft>
                      </a:pPr>
                      <a:r>
                        <a:rPr lang="en-IN" sz="1100" dirty="0">
                          <a:effectLst/>
                        </a:rPr>
                        <a:t>13/09/2006</a:t>
                      </a:r>
                      <a:endParaRPr lang="en-US" sz="1100" dirty="0">
                        <a:effectLst/>
                        <a:latin typeface="Liberation Serif"/>
                        <a:ea typeface="Droid Sans Fallback"/>
                        <a:cs typeface="FreeSans"/>
                      </a:endParaRPr>
                    </a:p>
                  </a:txBody>
                  <a:tcPr marL="13930" marR="14188" marT="14188" marB="14188"/>
                </a:tc>
                <a:tc>
                  <a:txBody>
                    <a:bodyPr/>
                    <a:lstStyle/>
                    <a:p>
                      <a:pPr marL="0" marR="0" algn="l">
                        <a:spcBef>
                          <a:spcPts val="0"/>
                        </a:spcBef>
                        <a:spcAft>
                          <a:spcPts val="0"/>
                        </a:spcAft>
                      </a:pPr>
                      <a:r>
                        <a:rPr lang="en-IN" sz="1100" dirty="0">
                          <a:effectLst/>
                        </a:rPr>
                        <a:t>This paper describes new algorithms for feature selection which highly optimize the efficiency of classification. The new algorithm applies entropy weighing scheme for feature selection in a newer way. Also optimal parameter settings have been used to get better results.</a:t>
                      </a:r>
                      <a:endParaRPr lang="en-US" sz="1100" dirty="0">
                        <a:effectLst/>
                        <a:latin typeface="Liberation Serif"/>
                        <a:ea typeface="Droid Sans Fallback"/>
                        <a:cs typeface="FreeSans"/>
                      </a:endParaRPr>
                    </a:p>
                  </a:txBody>
                  <a:tcPr marL="13930" marR="14188" marT="14188" marB="14188"/>
                </a:tc>
                <a:tc>
                  <a:txBody>
                    <a:bodyPr/>
                    <a:lstStyle/>
                    <a:p>
                      <a:pPr marL="0" marR="0" algn="l">
                        <a:spcBef>
                          <a:spcPts val="0"/>
                        </a:spcBef>
                        <a:spcAft>
                          <a:spcPts val="0"/>
                        </a:spcAft>
                      </a:pPr>
                      <a:r>
                        <a:rPr lang="en-IN" sz="1100" dirty="0">
                          <a:effectLst/>
                        </a:rPr>
                        <a:t>Zi-Qiang Wang, Xia Sun, </a:t>
                      </a:r>
                      <a:endParaRPr lang="en-US" sz="1100" dirty="0">
                        <a:effectLst/>
                      </a:endParaRPr>
                    </a:p>
                    <a:p>
                      <a:pPr marL="0" marR="0" algn="l">
                        <a:spcBef>
                          <a:spcPts val="0"/>
                        </a:spcBef>
                        <a:spcAft>
                          <a:spcPts val="0"/>
                        </a:spcAft>
                      </a:pPr>
                      <a:r>
                        <a:rPr lang="en-IN" sz="1100" dirty="0">
                          <a:effectLst/>
                        </a:rPr>
                        <a:t>De-Xian Zhang, Xin Li</a:t>
                      </a:r>
                      <a:endParaRPr lang="en-US" sz="1100" dirty="0">
                        <a:effectLst/>
                        <a:latin typeface="Liberation Serif"/>
                        <a:ea typeface="Droid Sans Fallback"/>
                        <a:cs typeface="FreeSans"/>
                      </a:endParaRPr>
                    </a:p>
                  </a:txBody>
                  <a:tcPr marL="13930" marR="14188" marT="14188" marB="14188"/>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4691063" y="1450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758785" y="0"/>
            <a:ext cx="10514520" cy="1324440"/>
          </a:xfrm>
          <a:prstGeom prst="rect">
            <a:avLst/>
          </a:prstGeom>
          <a:noFill/>
          <a:ln>
            <a:noFill/>
          </a:ln>
        </p:spPr>
        <p:txBody>
          <a:bodyPr lIns="0" tIns="0" rIns="0" bIns="0" anchor="ctr"/>
          <a:lstStyle/>
          <a:p>
            <a:pPr algn="ctr">
              <a:lnSpc>
                <a:spcPct val="100000"/>
              </a:lnSpc>
            </a:pPr>
            <a:r>
              <a:rPr lang="en-IN" sz="4000" b="1" i="1" dirty="0">
                <a:latin typeface="Calibri Light" panose="020F0302020204030204" pitchFamily="34" charset="0"/>
              </a:rPr>
              <a:t>Methodology</a:t>
            </a:r>
            <a:endParaRPr sz="2400" i="1" dirty="0">
              <a:latin typeface="Calibri Light" panose="020F0302020204030204" pitchFamily="34" charset="0"/>
            </a:endParaRPr>
          </a:p>
        </p:txBody>
      </p:sp>
      <p:sp>
        <p:nvSpPr>
          <p:cNvPr id="81" name="CustomShape 2"/>
          <p:cNvSpPr/>
          <p:nvPr/>
        </p:nvSpPr>
        <p:spPr>
          <a:xfrm>
            <a:off x="360000" y="990600"/>
            <a:ext cx="11375280" cy="5327280"/>
          </a:xfrm>
          <a:prstGeom prst="rect">
            <a:avLst/>
          </a:prstGeom>
          <a:noFill/>
          <a:ln>
            <a:noFill/>
          </a:ln>
        </p:spPr>
        <p:txBody>
          <a:bodyPr lIns="90000" tIns="45000" rIns="90000" bIns="45000"/>
          <a:lstStyle/>
          <a:p>
            <a:pPr>
              <a:lnSpc>
                <a:spcPct val="94000"/>
              </a:lnSpc>
            </a:pPr>
            <a:r>
              <a:rPr lang="en-IN" sz="2000" b="1" dirty="0">
                <a:solidFill>
                  <a:srgbClr val="000000"/>
                </a:solidFill>
                <a:latin typeface="Times New Roman"/>
              </a:rPr>
              <a:t>1. Getting the dataset</a:t>
            </a:r>
            <a:endParaRPr dirty="0"/>
          </a:p>
          <a:p>
            <a:pPr>
              <a:lnSpc>
                <a:spcPct val="94000"/>
              </a:lnSpc>
            </a:pPr>
            <a:r>
              <a:rPr lang="en-IN" sz="2000" dirty="0">
                <a:solidFill>
                  <a:srgbClr val="000000"/>
                </a:solidFill>
                <a:latin typeface="Times New Roman"/>
              </a:rPr>
              <a:t>The Reuters 21578 dataset is loaded and then sent for parsing to get it into a usable format. </a:t>
            </a:r>
            <a:endParaRPr dirty="0"/>
          </a:p>
          <a:p>
            <a:pPr>
              <a:lnSpc>
                <a:spcPct val="94000"/>
              </a:lnSpc>
            </a:pPr>
            <a:endParaRPr dirty="0"/>
          </a:p>
          <a:p>
            <a:pPr>
              <a:lnSpc>
                <a:spcPct val="94000"/>
              </a:lnSpc>
            </a:pPr>
            <a:r>
              <a:rPr lang="en-IN" sz="2000" b="1" dirty="0">
                <a:solidFill>
                  <a:srgbClr val="000000"/>
                </a:solidFill>
                <a:latin typeface="Times New Roman"/>
              </a:rPr>
              <a:t>2. Parsing</a:t>
            </a:r>
            <a:endParaRPr dirty="0"/>
          </a:p>
          <a:p>
            <a:pPr>
              <a:lnSpc>
                <a:spcPct val="94000"/>
              </a:lnSpc>
            </a:pPr>
            <a:r>
              <a:rPr lang="en-IN" sz="2000" dirty="0">
                <a:solidFill>
                  <a:srgbClr val="000000"/>
                </a:solidFill>
                <a:latin typeface="Times New Roman"/>
              </a:rPr>
              <a:t>In this step we convert the dataset into a usable format which can be classified for our experiment. This conversion process is known as Parsing. Here we have made SGML parser class which overrides HTMLParser.</a:t>
            </a:r>
            <a:endParaRPr dirty="0"/>
          </a:p>
          <a:p>
            <a:pPr>
              <a:lnSpc>
                <a:spcPct val="94000"/>
              </a:lnSpc>
            </a:pPr>
            <a:endParaRPr dirty="0"/>
          </a:p>
          <a:p>
            <a:pPr>
              <a:lnSpc>
                <a:spcPct val="94000"/>
              </a:lnSpc>
            </a:pPr>
            <a:r>
              <a:rPr lang="en-IN" sz="2000" b="1" dirty="0">
                <a:solidFill>
                  <a:srgbClr val="000000"/>
                </a:solidFill>
                <a:latin typeface="Times New Roman"/>
              </a:rPr>
              <a:t>3. Stop Words Removal</a:t>
            </a:r>
            <a:endParaRPr dirty="0"/>
          </a:p>
          <a:p>
            <a:pPr>
              <a:lnSpc>
                <a:spcPct val="94000"/>
              </a:lnSpc>
            </a:pPr>
            <a:r>
              <a:rPr lang="en-IN" sz="2000" dirty="0">
                <a:solidFill>
                  <a:srgbClr val="000000"/>
                </a:solidFill>
                <a:latin typeface="Times New Roman"/>
              </a:rPr>
              <a:t>Stop words are set of commonly used words in any language. It is important for us to filter these words in order to focus on more important words. For example : a, an, is, it, that, the, with, from, has, were,  was, its, of, be, will, with, and, etc.</a:t>
            </a:r>
            <a:endParaRPr dirty="0"/>
          </a:p>
          <a:p>
            <a:pPr>
              <a:lnSpc>
                <a:spcPct val="94000"/>
              </a:lnSpc>
            </a:pPr>
            <a:endParaRPr dirty="0"/>
          </a:p>
          <a:p>
            <a:pPr>
              <a:lnSpc>
                <a:spcPct val="94000"/>
              </a:lnSpc>
            </a:pPr>
            <a:r>
              <a:rPr lang="en-IN" sz="2000" b="1" dirty="0">
                <a:solidFill>
                  <a:srgbClr val="000000"/>
                </a:solidFill>
                <a:latin typeface="Times New Roman"/>
              </a:rPr>
              <a:t>4. Stemming</a:t>
            </a:r>
            <a:endParaRPr dirty="0"/>
          </a:p>
          <a:p>
            <a:pPr>
              <a:lnSpc>
                <a:spcPct val="94000"/>
              </a:lnSpc>
            </a:pPr>
            <a:r>
              <a:rPr lang="en-IN" sz="2000" dirty="0">
                <a:solidFill>
                  <a:srgbClr val="000000"/>
                </a:solidFill>
                <a:latin typeface="Times New Roman"/>
              </a:rPr>
              <a:t>It is the process of reducing inflected (or sometimes derived) words to their word stem, base or root form.</a:t>
            </a:r>
            <a:endParaRPr dirty="0"/>
          </a:p>
          <a:p>
            <a:pPr>
              <a:lnSpc>
                <a:spcPct val="94000"/>
              </a:lnSpc>
            </a:pPr>
            <a:r>
              <a:rPr lang="en-IN" sz="2000" dirty="0">
                <a:solidFill>
                  <a:srgbClr val="000000"/>
                </a:solidFill>
                <a:latin typeface="Times New Roman"/>
              </a:rPr>
              <a:t>[  inflect (dictionary meaning) :- change the form of (a word) to express a particular grammatical function or attribute ]</a:t>
            </a:r>
            <a:endParaRPr dirty="0"/>
          </a:p>
          <a:p>
            <a:pPr>
              <a:lnSpc>
                <a:spcPct val="94000"/>
              </a:lnSpc>
            </a:pPr>
            <a:r>
              <a:rPr lang="en-IN" sz="2000" dirty="0">
                <a:solidFill>
                  <a:srgbClr val="000000"/>
                </a:solidFill>
                <a:latin typeface="Times New Roman"/>
              </a:rPr>
              <a:t>Example :- (i) banks and banking become bank</a:t>
            </a:r>
            <a:endParaRPr dirty="0"/>
          </a:p>
          <a:p>
            <a:pPr>
              <a:lnSpc>
                <a:spcPct val="94000"/>
              </a:lnSpc>
            </a:pPr>
            <a:r>
              <a:rPr lang="en-IN" sz="2000" dirty="0">
                <a:solidFill>
                  <a:srgbClr val="000000"/>
                </a:solidFill>
                <a:latin typeface="Times New Roman"/>
              </a:rPr>
              <a:t>                  (ii)investing and invested become invest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18640" y="51629"/>
            <a:ext cx="11159280" cy="5399280"/>
          </a:xfrm>
          <a:prstGeom prst="rect">
            <a:avLst/>
          </a:prstGeom>
          <a:noFill/>
          <a:ln>
            <a:noFill/>
          </a:ln>
        </p:spPr>
        <p:txBody>
          <a:bodyPr lIns="0" tIns="0" rIns="0" bIns="0" anchor="ctr"/>
          <a:lstStyle/>
          <a:p>
            <a:r>
              <a:rPr lang="en-IN" sz="2800" b="1" dirty="0">
                <a:latin typeface="Calibri"/>
              </a:rPr>
              <a:t>5. Vectorisation</a:t>
            </a:r>
            <a:endParaRPr sz="2400" dirty="0"/>
          </a:p>
          <a:p>
            <a:pPr marL="342900" indent="-342900">
              <a:buFont typeface="Arial" pitchFamily="34" charset="0"/>
              <a:buChar char="•"/>
            </a:pPr>
            <a:r>
              <a:rPr lang="en-IN" sz="2200" dirty="0">
                <a:solidFill>
                  <a:srgbClr val="000000"/>
                </a:solidFill>
                <a:latin typeface="Calibri"/>
              </a:rPr>
              <a:t>It is used to convert raw text into a numerical data representation which can be used for classification. </a:t>
            </a:r>
          </a:p>
          <a:p>
            <a:pPr marL="342900" indent="-342900">
              <a:buFont typeface="Arial" pitchFamily="34" charset="0"/>
              <a:buChar char="•"/>
            </a:pPr>
            <a:r>
              <a:rPr lang="en-IN" sz="2200" dirty="0">
                <a:solidFill>
                  <a:srgbClr val="000000"/>
                </a:solidFill>
                <a:latin typeface="Calibri"/>
              </a:rPr>
              <a:t>Firstly we create list of tokens and normalise them using Bag of Words approach. </a:t>
            </a:r>
          </a:p>
          <a:p>
            <a:pPr marL="342900" indent="-342900">
              <a:buFont typeface="Arial" pitchFamily="34" charset="0"/>
              <a:buChar char="•"/>
            </a:pPr>
            <a:r>
              <a:rPr lang="en-IN" sz="2200" dirty="0">
                <a:solidFill>
                  <a:srgbClr val="000000"/>
                </a:solidFill>
                <a:latin typeface="Calibri"/>
              </a:rPr>
              <a:t>So entire dataset can be represented as a large matrix, each row representing one of the documents and each column representing token occurrence in that document. This is the process of vectorisation.</a:t>
            </a:r>
            <a:endParaRPr dirty="0"/>
          </a:p>
          <a:p>
            <a:endParaRPr dirty="0"/>
          </a:p>
          <a:p>
            <a:r>
              <a:rPr lang="en-IN" sz="2800" b="1" dirty="0">
                <a:solidFill>
                  <a:srgbClr val="000000"/>
                </a:solidFill>
                <a:latin typeface="Calibri"/>
              </a:rPr>
              <a:t>6. tf-idf( Term-Frequency Inverse Document-Frequency )</a:t>
            </a:r>
            <a:endParaRPr sz="2400" dirty="0"/>
          </a:p>
          <a:p>
            <a:pPr marL="342900" indent="-342900">
              <a:lnSpc>
                <a:spcPct val="100000"/>
              </a:lnSpc>
              <a:buSzPct val="100000"/>
              <a:buFont typeface="Arial" pitchFamily="34" charset="0"/>
              <a:buChar char="•"/>
            </a:pPr>
            <a:r>
              <a:rPr lang="en-IN" sz="2200" dirty="0">
                <a:solidFill>
                  <a:srgbClr val="000000"/>
                </a:solidFill>
                <a:latin typeface="Calibri"/>
              </a:rPr>
              <a:t>It gives us better weighting scheme of the tokens used for classifying the documents.</a:t>
            </a:r>
            <a:endParaRPr dirty="0"/>
          </a:p>
          <a:p>
            <a:pPr marL="342900" indent="-342900">
              <a:lnSpc>
                <a:spcPct val="100000"/>
              </a:lnSpc>
              <a:buSzPct val="100000"/>
              <a:buFont typeface="Arial" pitchFamily="34" charset="0"/>
              <a:buChar char="•"/>
            </a:pPr>
            <a:r>
              <a:rPr lang="en-IN" sz="2200" dirty="0">
                <a:solidFill>
                  <a:srgbClr val="000000"/>
                </a:solidFill>
                <a:latin typeface="Calibri"/>
              </a:rPr>
              <a:t>We get a high TF-IDF value if its frequency is high in that document and low frequency in collection of all documents</a:t>
            </a:r>
            <a:endParaRPr dirty="0"/>
          </a:p>
          <a:p>
            <a:pPr>
              <a:lnSpc>
                <a:spcPct val="100000"/>
              </a:lnSpc>
            </a:pPr>
            <a:endParaRPr dirty="0"/>
          </a:p>
        </p:txBody>
      </p:sp>
      <p:pic>
        <p:nvPicPr>
          <p:cNvPr id="83" name="Picture 82"/>
          <p:cNvPicPr/>
          <p:nvPr/>
        </p:nvPicPr>
        <p:blipFill>
          <a:blip r:embed="rId2"/>
          <a:stretch>
            <a:fillRect/>
          </a:stretch>
        </p:blipFill>
        <p:spPr>
          <a:xfrm>
            <a:off x="3816000" y="4495800"/>
            <a:ext cx="3670920" cy="2159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3276600"/>
            <a:ext cx="2971800" cy="914400"/>
          </a:xfrm>
          <a:prstGeom prst="rect">
            <a:avLst/>
          </a:prstGeom>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CustomShape 1"/>
          <p:cNvSpPr/>
          <p:nvPr/>
        </p:nvSpPr>
        <p:spPr>
          <a:xfrm>
            <a:off x="533400" y="288000"/>
            <a:ext cx="11049000" cy="6335280"/>
          </a:xfrm>
          <a:prstGeom prst="rect">
            <a:avLst/>
          </a:prstGeom>
          <a:noFill/>
          <a:ln>
            <a:noFill/>
          </a:ln>
        </p:spPr>
        <p:txBody>
          <a:bodyPr lIns="0" tIns="0" rIns="0" bIns="0" anchor="ctr"/>
          <a:lstStyle/>
          <a:p>
            <a:r>
              <a:rPr lang="en-IN" sz="2800" b="1" dirty="0">
                <a:solidFill>
                  <a:srgbClr val="000000"/>
                </a:solidFill>
                <a:latin typeface="Arial"/>
                <a:ea typeface="Droid Sans Fallback"/>
              </a:rPr>
              <a:t>7. Singular Value Decomposition (SVD)</a:t>
            </a:r>
          </a:p>
          <a:p>
            <a:endParaRPr dirty="0"/>
          </a:p>
          <a:p>
            <a:pPr marL="342900" indent="-342900">
              <a:buFont typeface="Arial" pitchFamily="34" charset="0"/>
              <a:buChar char="•"/>
            </a:pPr>
            <a:r>
              <a:rPr lang="en-IN" sz="2200" dirty="0">
                <a:solidFill>
                  <a:srgbClr val="000000"/>
                </a:solidFill>
                <a:latin typeface="Arial"/>
                <a:ea typeface="Droid Sans Fallback"/>
              </a:rPr>
              <a:t>We have used SVD here to reduce the number of features (Feature Reduction).</a:t>
            </a:r>
          </a:p>
          <a:p>
            <a:pPr marL="342900" indent="-342900">
              <a:buFont typeface="Arial" pitchFamily="34" charset="0"/>
              <a:buChar char="•"/>
            </a:pPr>
            <a:r>
              <a:rPr lang="en-IN" sz="2200" dirty="0">
                <a:solidFill>
                  <a:srgbClr val="000000"/>
                </a:solidFill>
                <a:latin typeface="Arial"/>
                <a:ea typeface="Droid Sans Fallback"/>
              </a:rPr>
              <a:t>SVD achieves this task by creating new features which are linear combination of the existing ones.</a:t>
            </a:r>
          </a:p>
          <a:p>
            <a:pPr marL="342900" indent="-342900">
              <a:buFont typeface="Arial" pitchFamily="34" charset="0"/>
              <a:buChar char="•"/>
            </a:pPr>
            <a:r>
              <a:rPr lang="en-IN" sz="2200" dirty="0">
                <a:solidFill>
                  <a:srgbClr val="000000"/>
                </a:solidFill>
                <a:latin typeface="Arial"/>
                <a:ea typeface="Droid Sans Fallback"/>
              </a:rPr>
              <a:t>Singular value decomposition reduces a matrix of </a:t>
            </a:r>
            <a:r>
              <a:rPr lang="en-IN" sz="2200" i="1" dirty="0">
                <a:solidFill>
                  <a:srgbClr val="000000"/>
                </a:solidFill>
                <a:latin typeface="MathJax Math"/>
                <a:ea typeface="Droid Sans Fallback"/>
              </a:rPr>
              <a:t>R</a:t>
            </a:r>
            <a:r>
              <a:rPr lang="en-IN" sz="2200" dirty="0">
                <a:solidFill>
                  <a:srgbClr val="000000"/>
                </a:solidFill>
                <a:latin typeface="Arial"/>
                <a:ea typeface="Droid Sans Fallback"/>
              </a:rPr>
              <a:t> rank to a matrix of K rank.</a:t>
            </a:r>
            <a:endParaRPr dirty="0"/>
          </a:p>
          <a:p>
            <a:pPr marL="342900" indent="-342900">
              <a:buFont typeface="Arial" pitchFamily="34" charset="0"/>
              <a:buChar char="•"/>
            </a:pPr>
            <a:r>
              <a:rPr lang="en-IN" sz="2200" dirty="0">
                <a:solidFill>
                  <a:srgbClr val="000000"/>
                </a:solidFill>
                <a:latin typeface="Arial"/>
                <a:ea typeface="Droid Sans Fallback"/>
              </a:rPr>
              <a:t>Let </a:t>
            </a:r>
            <a:r>
              <a:rPr lang="en-IN" sz="2200" dirty="0">
                <a:solidFill>
                  <a:srgbClr val="000000"/>
                </a:solidFill>
                <a:latin typeface="MathJax Main"/>
                <a:ea typeface="Droid Sans Fallback"/>
              </a:rPr>
              <a:t>A </a:t>
            </a:r>
            <a:r>
              <a:rPr lang="en-IN" sz="2200" dirty="0">
                <a:solidFill>
                  <a:srgbClr val="000000"/>
                </a:solidFill>
                <a:latin typeface="Arial"/>
                <a:ea typeface="Droid Sans Fallback"/>
              </a:rPr>
              <a:t>be a rank </a:t>
            </a:r>
            <a:r>
              <a:rPr lang="en-IN" sz="2200" i="1" dirty="0">
                <a:solidFill>
                  <a:srgbClr val="000000"/>
                </a:solidFill>
                <a:latin typeface="Arial"/>
                <a:ea typeface="Droid Sans Fallback"/>
              </a:rPr>
              <a:t>R</a:t>
            </a:r>
            <a:r>
              <a:rPr lang="en-IN" sz="2200" dirty="0">
                <a:solidFill>
                  <a:srgbClr val="000000"/>
                </a:solidFill>
                <a:latin typeface="Arial"/>
                <a:ea typeface="Droid Sans Fallback"/>
              </a:rPr>
              <a:t> matrix with </a:t>
            </a:r>
            <a:r>
              <a:rPr lang="en-IN" sz="2200" i="1" dirty="0">
                <a:solidFill>
                  <a:srgbClr val="000000"/>
                </a:solidFill>
                <a:latin typeface="Arial"/>
                <a:ea typeface="Droid Sans Fallback"/>
              </a:rPr>
              <a:t>m</a:t>
            </a:r>
            <a:r>
              <a:rPr lang="en-IN" sz="2200" dirty="0">
                <a:solidFill>
                  <a:srgbClr val="000000"/>
                </a:solidFill>
                <a:latin typeface="Arial"/>
                <a:ea typeface="Droid Sans Fallback"/>
              </a:rPr>
              <a:t> rows and </a:t>
            </a:r>
            <a:r>
              <a:rPr lang="en-IN" sz="2200" i="1" dirty="0">
                <a:solidFill>
                  <a:srgbClr val="000000"/>
                </a:solidFill>
                <a:latin typeface="Arial"/>
                <a:ea typeface="Droid Sans Fallback"/>
              </a:rPr>
              <a:t>n</a:t>
            </a:r>
            <a:r>
              <a:rPr lang="en-IN" sz="2200" dirty="0">
                <a:solidFill>
                  <a:srgbClr val="000000"/>
                </a:solidFill>
                <a:latin typeface="Arial"/>
                <a:ea typeface="Droid Sans Fallback"/>
              </a:rPr>
              <a:t> columns. SVD tells us </a:t>
            </a:r>
          </a:p>
          <a:p>
            <a:pPr marL="342900" indent="-342900">
              <a:buFont typeface="Arial" pitchFamily="34" charset="0"/>
              <a:buChar char="•"/>
            </a:pPr>
            <a:endParaRPr lang="en-IN" sz="2200" dirty="0">
              <a:solidFill>
                <a:srgbClr val="000000"/>
              </a:solidFill>
              <a:latin typeface="Arial"/>
            </a:endParaRPr>
          </a:p>
          <a:p>
            <a:r>
              <a:rPr lang="en-IN" sz="2200" dirty="0">
                <a:solidFill>
                  <a:srgbClr val="000000"/>
                </a:solidFill>
                <a:latin typeface="Arial"/>
                <a:ea typeface="Droid Sans Fallback"/>
              </a:rPr>
              <a:t> 				       </a:t>
            </a:r>
            <a:r>
              <a:rPr lang="en-IN" sz="4000" b="1" dirty="0">
                <a:solidFill>
                  <a:srgbClr val="000000"/>
                </a:solidFill>
                <a:latin typeface="MathJax Main"/>
                <a:ea typeface="Droid Sans Fallback"/>
              </a:rPr>
              <a:t> A = UΣV</a:t>
            </a:r>
            <a:r>
              <a:rPr lang="en-IN" sz="4000" b="1" baseline="30000" dirty="0">
                <a:solidFill>
                  <a:srgbClr val="000000"/>
                </a:solidFill>
                <a:latin typeface="MathJax Math"/>
                <a:ea typeface="Droid Sans Fallback"/>
              </a:rPr>
              <a:t>T</a:t>
            </a:r>
            <a:r>
              <a:rPr lang="en-IN" sz="4000" b="1" i="1" baseline="30000" dirty="0">
                <a:solidFill>
                  <a:srgbClr val="000000"/>
                </a:solidFill>
                <a:latin typeface="MathJax Math"/>
                <a:ea typeface="Droid Sans Fallback"/>
              </a:rPr>
              <a:t> </a:t>
            </a:r>
            <a:endParaRPr sz="3200" dirty="0"/>
          </a:p>
          <a:p>
            <a:r>
              <a:rPr lang="en-IN" sz="2400" dirty="0">
                <a:solidFill>
                  <a:srgbClr val="000000"/>
                </a:solidFill>
                <a:latin typeface="Arial"/>
                <a:ea typeface="Droid Sans Fallback"/>
              </a:rPr>
              <a:t>where:</a:t>
            </a:r>
            <a:endParaRPr dirty="0"/>
          </a:p>
          <a:p>
            <a:r>
              <a:rPr lang="en-IN" sz="2000" dirty="0">
                <a:solidFill>
                  <a:srgbClr val="000000"/>
                </a:solidFill>
                <a:latin typeface="MathJax Main"/>
                <a:ea typeface="Droid Sans Fallback"/>
              </a:rPr>
              <a:t>U = </a:t>
            </a:r>
            <a:r>
              <a:rPr lang="en-IN" sz="2000" dirty="0">
                <a:solidFill>
                  <a:srgbClr val="000000"/>
                </a:solidFill>
                <a:latin typeface="Arial"/>
                <a:ea typeface="Droid Sans Fallback"/>
              </a:rPr>
              <a:t>square orthonormal </a:t>
            </a:r>
            <a:r>
              <a:rPr lang="en-IN" sz="2000" i="1" dirty="0">
                <a:solidFill>
                  <a:srgbClr val="000000"/>
                </a:solidFill>
                <a:latin typeface="Arial"/>
                <a:ea typeface="Droid Sans Fallback"/>
              </a:rPr>
              <a:t>m</a:t>
            </a:r>
            <a:r>
              <a:rPr lang="en-IN" sz="2000" dirty="0">
                <a:solidFill>
                  <a:srgbClr val="000000"/>
                </a:solidFill>
                <a:latin typeface="Arial"/>
                <a:ea typeface="Droid Sans Fallback"/>
              </a:rPr>
              <a:t> x </a:t>
            </a:r>
            <a:r>
              <a:rPr lang="en-IN" sz="2000" i="1" dirty="0">
                <a:solidFill>
                  <a:srgbClr val="000000"/>
                </a:solidFill>
                <a:latin typeface="Arial"/>
                <a:ea typeface="Droid Sans Fallback"/>
              </a:rPr>
              <a:t>r</a:t>
            </a:r>
            <a:r>
              <a:rPr lang="en-IN" sz="2000" dirty="0">
                <a:solidFill>
                  <a:srgbClr val="000000"/>
                </a:solidFill>
                <a:latin typeface="Arial"/>
                <a:ea typeface="Droid Sans Fallback"/>
              </a:rPr>
              <a:t> matrix</a:t>
            </a:r>
          </a:p>
          <a:p>
            <a:r>
              <a:rPr lang="en-IN" sz="2000" dirty="0">
                <a:solidFill>
                  <a:srgbClr val="000000"/>
                </a:solidFill>
                <a:latin typeface="MathJax Main"/>
                <a:ea typeface="Droid Sans Fallback"/>
              </a:rPr>
              <a:t>Σ = </a:t>
            </a:r>
            <a:r>
              <a:rPr lang="en-IN" sz="2000" dirty="0">
                <a:solidFill>
                  <a:srgbClr val="000000"/>
                </a:solidFill>
                <a:latin typeface="Arial"/>
                <a:ea typeface="Droid Sans Fallback"/>
              </a:rPr>
              <a:t>diagonal </a:t>
            </a:r>
            <a:r>
              <a:rPr lang="en-IN" sz="2000" i="1" dirty="0">
                <a:solidFill>
                  <a:srgbClr val="000000"/>
                </a:solidFill>
                <a:latin typeface="Arial"/>
                <a:ea typeface="Droid Sans Fallback"/>
              </a:rPr>
              <a:t>r</a:t>
            </a:r>
            <a:r>
              <a:rPr lang="en-IN" sz="2000" dirty="0">
                <a:solidFill>
                  <a:srgbClr val="000000"/>
                </a:solidFill>
                <a:latin typeface="Arial"/>
                <a:ea typeface="Droid Sans Fallback"/>
              </a:rPr>
              <a:t> x </a:t>
            </a:r>
            <a:r>
              <a:rPr lang="en-IN" sz="2000" i="1" dirty="0">
                <a:solidFill>
                  <a:srgbClr val="000000"/>
                </a:solidFill>
                <a:latin typeface="Arial"/>
                <a:ea typeface="Droid Sans Fallback"/>
              </a:rPr>
              <a:t>r</a:t>
            </a:r>
            <a:r>
              <a:rPr lang="en-IN" sz="2000" dirty="0">
                <a:solidFill>
                  <a:srgbClr val="000000"/>
                </a:solidFill>
                <a:latin typeface="Arial"/>
                <a:ea typeface="Droid Sans Fallback"/>
              </a:rPr>
              <a:t> matrix</a:t>
            </a:r>
          </a:p>
          <a:p>
            <a:r>
              <a:rPr lang="en-IN" sz="2000" dirty="0">
                <a:solidFill>
                  <a:srgbClr val="000000"/>
                </a:solidFill>
                <a:latin typeface="MathJax Main"/>
                <a:ea typeface="Droid Sans Fallback"/>
              </a:rPr>
              <a:t>V</a:t>
            </a:r>
            <a:r>
              <a:rPr lang="en-IN" sz="2000" i="1" baseline="13000" dirty="0">
                <a:solidFill>
                  <a:srgbClr val="000000"/>
                </a:solidFill>
                <a:latin typeface="MathJax Math"/>
                <a:ea typeface="Droid Sans Fallback"/>
              </a:rPr>
              <a:t>T</a:t>
            </a:r>
            <a:r>
              <a:rPr lang="en-IN" sz="2000" dirty="0">
                <a:solidFill>
                  <a:srgbClr val="000000"/>
                </a:solidFill>
                <a:latin typeface="Arial"/>
                <a:ea typeface="Droid Sans Fallback"/>
              </a:rPr>
              <a:t> is a square orthonormal </a:t>
            </a:r>
            <a:r>
              <a:rPr lang="en-IN" sz="2000" i="1" dirty="0">
                <a:solidFill>
                  <a:srgbClr val="000000"/>
                </a:solidFill>
                <a:latin typeface="Arial"/>
                <a:ea typeface="Droid Sans Fallback"/>
              </a:rPr>
              <a:t>r</a:t>
            </a:r>
            <a:r>
              <a:rPr lang="en-IN" sz="2000" dirty="0">
                <a:solidFill>
                  <a:srgbClr val="000000"/>
                </a:solidFill>
                <a:latin typeface="Arial"/>
                <a:ea typeface="Droid Sans Fallback"/>
              </a:rPr>
              <a:t> x </a:t>
            </a:r>
            <a:r>
              <a:rPr lang="en-IN" sz="2000" i="1" dirty="0">
                <a:solidFill>
                  <a:srgbClr val="000000"/>
                </a:solidFill>
                <a:latin typeface="Arial"/>
                <a:ea typeface="Droid Sans Fallback"/>
              </a:rPr>
              <a:t>n</a:t>
            </a:r>
            <a:r>
              <a:rPr lang="en-IN" sz="2000" dirty="0">
                <a:solidFill>
                  <a:srgbClr val="000000"/>
                </a:solidFill>
                <a:latin typeface="Arial"/>
                <a:ea typeface="Droid Sans Fallback"/>
              </a:rPr>
              <a:t> matrix.</a:t>
            </a:r>
            <a:endParaRPr dirty="0"/>
          </a:p>
          <a:p>
            <a:endParaRPr dirty="0"/>
          </a:p>
          <a:p>
            <a:r>
              <a:rPr lang="en-IN" sz="2000" dirty="0">
                <a:solidFill>
                  <a:srgbClr val="000000"/>
                </a:solidFill>
                <a:latin typeface="Arial"/>
                <a:ea typeface="Droid Sans Fallback"/>
              </a:rPr>
              <a:t> </a:t>
            </a:r>
            <a:endParaRPr dirty="0"/>
          </a:p>
          <a:p>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288000" y="0"/>
            <a:ext cx="11519280" cy="3743280"/>
          </a:xfrm>
          <a:prstGeom prst="rect">
            <a:avLst/>
          </a:prstGeom>
          <a:noFill/>
          <a:ln>
            <a:noFill/>
          </a:ln>
        </p:spPr>
        <p:txBody>
          <a:bodyPr lIns="0" tIns="0" rIns="0" bIns="0" anchor="ctr"/>
          <a:lstStyle/>
          <a:p>
            <a:endParaRPr dirty="0"/>
          </a:p>
          <a:p>
            <a:pPr algn="ctr">
              <a:lnSpc>
                <a:spcPct val="150000"/>
              </a:lnSpc>
            </a:pPr>
            <a:r>
              <a:rPr lang="en-IN" sz="3200" b="1" dirty="0">
                <a:solidFill>
                  <a:srgbClr val="000000"/>
                </a:solidFill>
                <a:latin typeface="Calibri"/>
                <a:ea typeface="Droid Sans Fallback"/>
              </a:rPr>
              <a:t>Support Vector Machine(SVM)</a:t>
            </a:r>
            <a:endParaRPr sz="2400" dirty="0"/>
          </a:p>
          <a:p>
            <a:pPr marL="342900" indent="-342900">
              <a:lnSpc>
                <a:spcPct val="100000"/>
              </a:lnSpc>
              <a:buSzPct val="45000"/>
              <a:buFont typeface="Arial" pitchFamily="34" charset="0"/>
              <a:buChar char="•"/>
            </a:pPr>
            <a:r>
              <a:rPr lang="en-IN" sz="2000" dirty="0">
                <a:solidFill>
                  <a:srgbClr val="000000"/>
                </a:solidFill>
                <a:latin typeface="Calibri"/>
                <a:ea typeface="Droid Sans Fallback"/>
              </a:rPr>
              <a:t>Supervised machine learning model.</a:t>
            </a:r>
            <a:endParaRPr dirty="0"/>
          </a:p>
          <a:p>
            <a:pPr marL="342900" indent="-342900">
              <a:lnSpc>
                <a:spcPct val="100000"/>
              </a:lnSpc>
              <a:buSzPct val="45000"/>
              <a:buFont typeface="Arial" pitchFamily="34" charset="0"/>
              <a:buChar char="•"/>
            </a:pPr>
            <a:r>
              <a:rPr lang="en-IN" sz="2000" dirty="0">
                <a:solidFill>
                  <a:srgbClr val="000000"/>
                </a:solidFill>
                <a:latin typeface="Calibri"/>
                <a:ea typeface="Droid Sans Fallback"/>
              </a:rPr>
              <a:t>Can be used for both classification (SVC) and regression (SVR).</a:t>
            </a:r>
            <a:endParaRPr dirty="0"/>
          </a:p>
          <a:p>
            <a:pPr marL="285750" indent="-285750">
              <a:lnSpc>
                <a:spcPct val="100000"/>
              </a:lnSpc>
              <a:buFont typeface="Arial" pitchFamily="34" charset="0"/>
              <a:buChar char="•"/>
            </a:pPr>
            <a:endParaRPr dirty="0"/>
          </a:p>
          <a:p>
            <a:pPr>
              <a:lnSpc>
                <a:spcPct val="100000"/>
              </a:lnSpc>
            </a:pPr>
            <a:r>
              <a:rPr lang="en-IN" sz="2000" b="1" dirty="0">
                <a:solidFill>
                  <a:srgbClr val="000000"/>
                </a:solidFill>
                <a:latin typeface="Calibri"/>
                <a:ea typeface="Droid Sans Fallback"/>
              </a:rPr>
              <a:t>SVM as a Classifier (SVC):</a:t>
            </a:r>
            <a:endParaRPr dirty="0"/>
          </a:p>
          <a:p>
            <a:pPr marL="342900" indent="-342900">
              <a:lnSpc>
                <a:spcPct val="100000"/>
              </a:lnSpc>
              <a:buSzPct val="45000"/>
              <a:buFont typeface="Arial" pitchFamily="34" charset="0"/>
              <a:buChar char="•"/>
            </a:pPr>
            <a:r>
              <a:rPr lang="en-IN" sz="2000" dirty="0">
                <a:solidFill>
                  <a:srgbClr val="000000"/>
                </a:solidFill>
                <a:latin typeface="Calibri"/>
                <a:ea typeface="Droid Sans Fallback"/>
              </a:rPr>
              <a:t>Discriminative and non-probabilistic classifier.</a:t>
            </a:r>
            <a:endParaRPr dirty="0"/>
          </a:p>
          <a:p>
            <a:pPr marL="342900" indent="-342900">
              <a:lnSpc>
                <a:spcPct val="100000"/>
              </a:lnSpc>
              <a:buSzPct val="45000"/>
              <a:buFont typeface="Arial" pitchFamily="34" charset="0"/>
              <a:buChar char="•"/>
            </a:pPr>
            <a:r>
              <a:rPr lang="en-IN" sz="2000" dirty="0">
                <a:solidFill>
                  <a:srgbClr val="000000"/>
                </a:solidFill>
                <a:latin typeface="Calibri"/>
                <a:ea typeface="Droid Sans Fallback"/>
              </a:rPr>
              <a:t>It classifies the different groups by finding the decision boundary that best separates the groups based on their known categories.</a:t>
            </a:r>
            <a:endParaRPr dirty="0"/>
          </a:p>
          <a:p>
            <a:pPr marL="342900" indent="-342900">
              <a:lnSpc>
                <a:spcPct val="100000"/>
              </a:lnSpc>
              <a:buSzPct val="45000"/>
              <a:buFont typeface="Arial" pitchFamily="34" charset="0"/>
              <a:buChar char="•"/>
            </a:pPr>
            <a:r>
              <a:rPr lang="en-IN" sz="2000" dirty="0">
                <a:solidFill>
                  <a:srgbClr val="000000"/>
                </a:solidFill>
                <a:latin typeface="Calibri"/>
                <a:ea typeface="Droid Sans Fallback"/>
              </a:rPr>
              <a:t>This best decision boundary is the one that maximizes the margins between any two groups. (</a:t>
            </a:r>
            <a:r>
              <a:rPr lang="en-IN" sz="2000" b="1" dirty="0">
                <a:solidFill>
                  <a:srgbClr val="000000"/>
                </a:solidFill>
                <a:latin typeface="Calibri"/>
                <a:ea typeface="Droid Sans Fallback"/>
              </a:rPr>
              <a:t>Maximum Margin Classifier)</a:t>
            </a:r>
            <a:r>
              <a:rPr lang="en-IN" sz="2000" dirty="0">
                <a:solidFill>
                  <a:srgbClr val="000000"/>
                </a:solidFill>
                <a:latin typeface="Calibri"/>
                <a:ea typeface="Droid Sans Fallback"/>
              </a:rPr>
              <a:t>.</a:t>
            </a:r>
            <a:endParaRPr dirty="0"/>
          </a:p>
          <a:p>
            <a:pPr>
              <a:lnSpc>
                <a:spcPct val="100000"/>
              </a:lnSpc>
            </a:pPr>
            <a:endParaRPr dirty="0"/>
          </a:p>
          <a:p>
            <a:pPr>
              <a:lnSpc>
                <a:spcPct val="100000"/>
              </a:lnSpc>
              <a:buSzPct val="45000"/>
              <a:buFont typeface="StarSymbol"/>
              <a:buChar char=""/>
            </a:pPr>
            <a:r>
              <a:rPr lang="en-IN" sz="1600" dirty="0">
                <a:solidFill>
                  <a:srgbClr val="000000"/>
                </a:solidFill>
                <a:latin typeface="Calibri"/>
                <a:ea typeface="Droid Sans Fallback"/>
              </a:rPr>
              <a:t>Fig.1 Maximum Margin Classifier and Support Vectors in SVM			     Fig.2 Outlier ignored in general SVM.</a:t>
            </a:r>
            <a:endParaRPr dirty="0"/>
          </a:p>
        </p:txBody>
      </p:sp>
      <p:pic>
        <p:nvPicPr>
          <p:cNvPr id="86" name="Picture 85"/>
          <p:cNvPicPr/>
          <p:nvPr/>
        </p:nvPicPr>
        <p:blipFill>
          <a:blip r:embed="rId2"/>
          <a:stretch>
            <a:fillRect/>
          </a:stretch>
        </p:blipFill>
        <p:spPr>
          <a:xfrm>
            <a:off x="504000" y="4032720"/>
            <a:ext cx="6558480" cy="2663280"/>
          </a:xfrm>
          <a:prstGeom prst="rect">
            <a:avLst/>
          </a:prstGeom>
          <a:ln>
            <a:noFill/>
          </a:ln>
        </p:spPr>
      </p:pic>
      <p:pic>
        <p:nvPicPr>
          <p:cNvPr id="87" name="Picture 86"/>
          <p:cNvPicPr/>
          <p:nvPr/>
        </p:nvPicPr>
        <p:blipFill>
          <a:blip r:embed="rId3"/>
          <a:stretch>
            <a:fillRect/>
          </a:stretch>
        </p:blipFill>
        <p:spPr>
          <a:xfrm>
            <a:off x="8404920" y="4248000"/>
            <a:ext cx="2827080" cy="2519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381000" y="304800"/>
            <a:ext cx="11430000" cy="3429000"/>
          </a:xfrm>
          <a:prstGeom prst="rect">
            <a:avLst/>
          </a:prstGeom>
          <a:noFill/>
          <a:ln>
            <a:noFill/>
          </a:ln>
        </p:spPr>
        <p:txBody>
          <a:bodyPr lIns="0" tIns="0" rIns="0" bIns="0" anchor="ctr"/>
          <a:lstStyle/>
          <a:p>
            <a:pPr marL="285750" lvl="0" indent="-285750">
              <a:buFont typeface="Arial" pitchFamily="34" charset="0"/>
              <a:buChar char="•"/>
            </a:pPr>
            <a:r>
              <a:rPr lang="en-US" dirty="0"/>
              <a:t>Linearly Separable Dataset	  </a:t>
            </a:r>
            <a:r>
              <a:rPr lang="en-US" dirty="0">
                <a:sym typeface="Wingdings"/>
              </a:rPr>
              <a:t></a:t>
            </a:r>
            <a:r>
              <a:rPr lang="en-US" dirty="0"/>
              <a:t>	Simple</a:t>
            </a:r>
          </a:p>
          <a:p>
            <a:pPr marL="285750" lvl="0" indent="-285750">
              <a:buFont typeface="Arial" pitchFamily="34" charset="0"/>
              <a:buChar char="•"/>
            </a:pPr>
            <a:r>
              <a:rPr lang="en-US" dirty="0"/>
              <a:t>Non-Linearly Separable Dataset	  </a:t>
            </a:r>
            <a:r>
              <a:rPr lang="en-US" dirty="0">
                <a:sym typeface="Wingdings"/>
              </a:rPr>
              <a:t></a:t>
            </a:r>
            <a:r>
              <a:rPr lang="en-US" dirty="0"/>
              <a:t>	Not so simple (</a:t>
            </a:r>
            <a:r>
              <a:rPr lang="en-US" b="1" dirty="0"/>
              <a:t>kernel trick</a:t>
            </a:r>
            <a:r>
              <a:rPr lang="en-US" dirty="0"/>
              <a:t> used)</a:t>
            </a:r>
          </a:p>
          <a:p>
            <a:endParaRPr dirty="0"/>
          </a:p>
          <a:p>
            <a:endParaRPr dirty="0"/>
          </a:p>
          <a:p>
            <a:endParaRPr lang="en-US" dirty="0"/>
          </a:p>
          <a:p>
            <a:endParaRPr lang="en-US" dirty="0"/>
          </a:p>
          <a:p>
            <a:endParaRPr lang="en-US" dirty="0"/>
          </a:p>
          <a:p>
            <a:endParaRPr lang="en-US" dirty="0"/>
          </a:p>
          <a:p>
            <a:endParaRPr lang="en-US" dirty="0"/>
          </a:p>
          <a:p>
            <a:endParaRPr dirty="0"/>
          </a:p>
          <a:p>
            <a:r>
              <a:rPr lang="en-IN" dirty="0">
                <a:solidFill>
                  <a:srgbClr val="000000"/>
                </a:solidFill>
                <a:latin typeface="Calibri"/>
                <a:ea typeface="Droid Sans Fallback"/>
              </a:rPr>
              <a:t>Fig 3. Non-linearly separable data 	                       Fig 4. Mapping into higher dimension (adding z-axis component)</a:t>
            </a:r>
            <a:endParaRPr dirty="0"/>
          </a:p>
          <a:p>
            <a:r>
              <a:rPr lang="en-IN" sz="800" dirty="0">
                <a:solidFill>
                  <a:srgbClr val="000000"/>
                </a:solidFill>
                <a:latin typeface="Calibri"/>
                <a:ea typeface="Droid Sans Fallback"/>
              </a:rPr>
              <a:t>																				</a:t>
            </a:r>
            <a:r>
              <a:rPr lang="en-IN" dirty="0">
                <a:solidFill>
                  <a:srgbClr val="000000"/>
                </a:solidFill>
                <a:latin typeface="Calibri"/>
                <a:ea typeface="Droid Sans Fallback"/>
              </a:rPr>
              <a:t>Z = x^2 + y^2</a:t>
            </a:r>
            <a:endParaRPr dirty="0"/>
          </a:p>
        </p:txBody>
      </p:sp>
      <p:pic>
        <p:nvPicPr>
          <p:cNvPr id="89" name="Picture 88"/>
          <p:cNvPicPr/>
          <p:nvPr/>
        </p:nvPicPr>
        <p:blipFill>
          <a:blip r:embed="rId2"/>
          <a:stretch>
            <a:fillRect/>
          </a:stretch>
        </p:blipFill>
        <p:spPr>
          <a:xfrm>
            <a:off x="1196898" y="906962"/>
            <a:ext cx="2493000" cy="2038073"/>
          </a:xfrm>
          <a:prstGeom prst="rect">
            <a:avLst/>
          </a:prstGeom>
          <a:ln>
            <a:noFill/>
          </a:ln>
        </p:spPr>
      </p:pic>
      <p:pic>
        <p:nvPicPr>
          <p:cNvPr id="90" name="Picture 89"/>
          <p:cNvPicPr/>
          <p:nvPr/>
        </p:nvPicPr>
        <p:blipFill>
          <a:blip r:embed="rId3"/>
          <a:stretch>
            <a:fillRect/>
          </a:stretch>
        </p:blipFill>
        <p:spPr>
          <a:xfrm>
            <a:off x="6248400" y="906962"/>
            <a:ext cx="2819400" cy="1886048"/>
          </a:xfrm>
          <a:prstGeom prst="rect">
            <a:avLst/>
          </a:prstGeom>
          <a:ln>
            <a:noFill/>
          </a:ln>
        </p:spPr>
      </p:pic>
      <p:sp>
        <p:nvSpPr>
          <p:cNvPr id="2" name="Rectangle 1"/>
          <p:cNvSpPr/>
          <p:nvPr/>
        </p:nvSpPr>
        <p:spPr>
          <a:xfrm>
            <a:off x="381000" y="3754024"/>
            <a:ext cx="11244146" cy="646331"/>
          </a:xfrm>
          <a:prstGeom prst="rect">
            <a:avLst/>
          </a:prstGeom>
        </p:spPr>
        <p:txBody>
          <a:bodyPr wrap="square">
            <a:spAutoFit/>
          </a:bodyPr>
          <a:lstStyle/>
          <a:p>
            <a:pPr marL="285750" lvl="0" indent="-285750">
              <a:buFont typeface="Arial" pitchFamily="34" charset="0"/>
              <a:buChar char="•"/>
            </a:pPr>
            <a:r>
              <a:rPr lang="en-US" dirty="0"/>
              <a:t>SVM does not need the actual vectors to work on it, it can do it only with the </a:t>
            </a:r>
            <a:r>
              <a:rPr lang="en-US" b="1" dirty="0"/>
              <a:t>dot products</a:t>
            </a:r>
            <a:r>
              <a:rPr lang="en-US" dirty="0"/>
              <a:t> between them. This dot product is called a </a:t>
            </a:r>
            <a:r>
              <a:rPr lang="en-US" b="1" dirty="0"/>
              <a:t>kernel function</a:t>
            </a:r>
            <a:r>
              <a:rPr lang="en-US" dirty="0"/>
              <a:t>.</a:t>
            </a:r>
          </a:p>
        </p:txBody>
      </p:sp>
      <p:pic>
        <p:nvPicPr>
          <p:cNvPr id="6" name="Picture 5" descr="C:\Users\Abhishek Pasi\AppData\Local\Microsoft\Windows\INetCache\Content.Word\kernel_functions.png"/>
          <p:cNvPicPr/>
          <p:nvPr/>
        </p:nvPicPr>
        <p:blipFill>
          <a:blip r:embed="rId4">
            <a:extLst>
              <a:ext uri="{28A0092B-C50C-407E-A947-70E740481C1C}">
                <a14:useLocalDpi xmlns:a14="http://schemas.microsoft.com/office/drawing/2010/main" val="0"/>
              </a:ext>
            </a:extLst>
          </a:blip>
          <a:srcRect/>
          <a:stretch>
            <a:fillRect/>
          </a:stretch>
        </p:blipFill>
        <p:spPr bwMode="auto">
          <a:xfrm>
            <a:off x="762000" y="4400355"/>
            <a:ext cx="10058400" cy="2457645"/>
          </a:xfrm>
          <a:prstGeom prst="rect">
            <a:avLst/>
          </a:prstGeom>
          <a:noFill/>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2054</Words>
  <Application>Microsoft Office PowerPoint</Application>
  <PresentationFormat>Widescreen</PresentationFormat>
  <Paragraphs>431</Paragraphs>
  <Slides>23</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23</vt:i4>
      </vt:variant>
    </vt:vector>
  </HeadingPairs>
  <TitlesOfParts>
    <vt:vector size="37" baseType="lpstr">
      <vt:lpstr>Arial</vt:lpstr>
      <vt:lpstr>Calibri</vt:lpstr>
      <vt:lpstr>Calibri Light</vt:lpstr>
      <vt:lpstr>DejaVu Sans</vt:lpstr>
      <vt:lpstr>Droid Sans Fallback</vt:lpstr>
      <vt:lpstr>FreeSans</vt:lpstr>
      <vt:lpstr>Liberation Serif</vt:lpstr>
      <vt:lpstr>MathJax Main</vt:lpstr>
      <vt:lpstr>MathJax Math</vt:lpstr>
      <vt:lpstr>StarSymbol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Experiments &amp; Observations </vt:lpstr>
      <vt:lpstr>PowerPoint Presentation</vt:lpstr>
      <vt:lpstr>PowerPoint Presentation</vt:lpstr>
      <vt:lpstr>PowerPoint Presentation</vt:lpstr>
      <vt:lpstr>PowerPoint Presentation</vt:lpstr>
      <vt:lpstr>Average Accuracy and Average Training time with different  random splits of training and test </vt:lpstr>
      <vt:lpstr>PowerPoint Presentation</vt:lpstr>
      <vt:lpstr>Average Accuracy and Average Training time with different  random splits of training and test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Pasi</dc:creator>
  <cp:lastModifiedBy>Abhishek Pasi</cp:lastModifiedBy>
  <cp:revision>52</cp:revision>
  <dcterms:modified xsi:type="dcterms:W3CDTF">2017-09-18T11:59:54Z</dcterms:modified>
</cp:coreProperties>
</file>